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8"/>
  </p:notesMasterIdLst>
  <p:handoutMasterIdLst>
    <p:handoutMasterId r:id="rId69"/>
  </p:handoutMasterIdLst>
  <p:sldIdLst>
    <p:sldId id="390" r:id="rId2"/>
    <p:sldId id="264" r:id="rId3"/>
    <p:sldId id="391" r:id="rId4"/>
    <p:sldId id="392" r:id="rId5"/>
    <p:sldId id="393" r:id="rId6"/>
    <p:sldId id="335" r:id="rId7"/>
    <p:sldId id="336" r:id="rId8"/>
    <p:sldId id="337" r:id="rId9"/>
    <p:sldId id="339" r:id="rId10"/>
    <p:sldId id="340" r:id="rId11"/>
    <p:sldId id="341" r:id="rId12"/>
    <p:sldId id="342" r:id="rId13"/>
    <p:sldId id="343" r:id="rId14"/>
    <p:sldId id="344" r:id="rId15"/>
    <p:sldId id="402" r:id="rId16"/>
    <p:sldId id="403" r:id="rId17"/>
    <p:sldId id="346" r:id="rId18"/>
    <p:sldId id="347" r:id="rId19"/>
    <p:sldId id="348" r:id="rId20"/>
    <p:sldId id="384" r:id="rId21"/>
    <p:sldId id="385" r:id="rId22"/>
    <p:sldId id="394" r:id="rId23"/>
    <p:sldId id="304" r:id="rId24"/>
    <p:sldId id="268" r:id="rId25"/>
    <p:sldId id="269" r:id="rId26"/>
    <p:sldId id="270" r:id="rId27"/>
    <p:sldId id="271" r:id="rId28"/>
    <p:sldId id="395" r:id="rId29"/>
    <p:sldId id="396" r:id="rId30"/>
    <p:sldId id="397" r:id="rId31"/>
    <p:sldId id="398" r:id="rId32"/>
    <p:sldId id="399" r:id="rId33"/>
    <p:sldId id="400" r:id="rId34"/>
    <p:sldId id="401" r:id="rId35"/>
    <p:sldId id="351" r:id="rId36"/>
    <p:sldId id="387" r:id="rId37"/>
    <p:sldId id="388" r:id="rId38"/>
    <p:sldId id="389" r:id="rId39"/>
    <p:sldId id="301" r:id="rId40"/>
    <p:sldId id="302" r:id="rId41"/>
    <p:sldId id="303" r:id="rId42"/>
    <p:sldId id="305" r:id="rId43"/>
    <p:sldId id="306" r:id="rId44"/>
    <p:sldId id="307" r:id="rId45"/>
    <p:sldId id="308" r:id="rId46"/>
    <p:sldId id="352" r:id="rId47"/>
    <p:sldId id="310" r:id="rId48"/>
    <p:sldId id="313" r:id="rId49"/>
    <p:sldId id="386" r:id="rId50"/>
    <p:sldId id="350" r:id="rId51"/>
    <p:sldId id="355" r:id="rId52"/>
    <p:sldId id="362" r:id="rId53"/>
    <p:sldId id="363" r:id="rId54"/>
    <p:sldId id="364" r:id="rId55"/>
    <p:sldId id="365" r:id="rId56"/>
    <p:sldId id="366" r:id="rId57"/>
    <p:sldId id="367" r:id="rId58"/>
    <p:sldId id="368" r:id="rId59"/>
    <p:sldId id="369" r:id="rId60"/>
    <p:sldId id="370" r:id="rId61"/>
    <p:sldId id="371" r:id="rId62"/>
    <p:sldId id="372" r:id="rId63"/>
    <p:sldId id="373" r:id="rId64"/>
    <p:sldId id="374" r:id="rId65"/>
    <p:sldId id="382" r:id="rId66"/>
    <p:sldId id="383" r:id="rId67"/>
  </p:sldIdLst>
  <p:sldSz cx="10080625" cy="7559675"/>
  <p:notesSz cx="7099300" cy="10234613"/>
  <p:defaultTextStyle>
    <a:defPPr>
      <a:defRPr lang="en-GB"/>
    </a:defPPr>
    <a:lvl1pPr algn="l" defTabSz="449263" rtl="0" fontAlgn="base" hangingPunct="0">
      <a:lnSpc>
        <a:spcPct val="93000"/>
      </a:lnSpc>
      <a:spcBef>
        <a:spcPct val="0"/>
      </a:spcBef>
      <a:spcAft>
        <a:spcPct val="0"/>
      </a:spcAft>
      <a:buClr>
        <a:srgbClr val="000000"/>
      </a:buClr>
      <a:buSzPct val="45000"/>
      <a:buFont typeface="Wingdings" pitchFamily="2" charset="2"/>
      <a:defRPr kern="1200">
        <a:solidFill>
          <a:schemeClr val="tx1"/>
        </a:solidFill>
        <a:latin typeface="Arial" pitchFamily="34" charset="0"/>
        <a:ea typeface="+mn-ea"/>
        <a:cs typeface="+mn-cs"/>
      </a:defRPr>
    </a:lvl1pPr>
    <a:lvl2pPr marL="431800" indent="-215900" algn="l" defTabSz="449263" rtl="0" fontAlgn="base" hangingPunct="0">
      <a:lnSpc>
        <a:spcPct val="93000"/>
      </a:lnSpc>
      <a:spcBef>
        <a:spcPct val="0"/>
      </a:spcBef>
      <a:spcAft>
        <a:spcPct val="0"/>
      </a:spcAft>
      <a:buClr>
        <a:srgbClr val="000000"/>
      </a:buClr>
      <a:buSzPct val="45000"/>
      <a:buFont typeface="Wingdings" pitchFamily="2" charset="2"/>
      <a:defRPr kern="1200">
        <a:solidFill>
          <a:schemeClr val="tx1"/>
        </a:solidFill>
        <a:latin typeface="Arial" pitchFamily="34" charset="0"/>
        <a:ea typeface="+mn-ea"/>
        <a:cs typeface="+mn-cs"/>
      </a:defRPr>
    </a:lvl2pPr>
    <a:lvl3pPr marL="647700" indent="-215900" algn="l" defTabSz="449263" rtl="0" fontAlgn="base" hangingPunct="0">
      <a:lnSpc>
        <a:spcPct val="93000"/>
      </a:lnSpc>
      <a:spcBef>
        <a:spcPct val="0"/>
      </a:spcBef>
      <a:spcAft>
        <a:spcPct val="0"/>
      </a:spcAft>
      <a:buClr>
        <a:srgbClr val="000000"/>
      </a:buClr>
      <a:buSzPct val="45000"/>
      <a:buFont typeface="Wingdings" pitchFamily="2" charset="2"/>
      <a:defRPr kern="1200">
        <a:solidFill>
          <a:schemeClr val="tx1"/>
        </a:solidFill>
        <a:latin typeface="Arial" pitchFamily="34" charset="0"/>
        <a:ea typeface="+mn-ea"/>
        <a:cs typeface="+mn-cs"/>
      </a:defRPr>
    </a:lvl3pPr>
    <a:lvl4pPr marL="863600" indent="-215900" algn="l" defTabSz="449263" rtl="0" fontAlgn="base" hangingPunct="0">
      <a:lnSpc>
        <a:spcPct val="93000"/>
      </a:lnSpc>
      <a:spcBef>
        <a:spcPct val="0"/>
      </a:spcBef>
      <a:spcAft>
        <a:spcPct val="0"/>
      </a:spcAft>
      <a:buClr>
        <a:srgbClr val="000000"/>
      </a:buClr>
      <a:buSzPct val="45000"/>
      <a:buFont typeface="Wingdings" pitchFamily="2" charset="2"/>
      <a:defRPr kern="1200">
        <a:solidFill>
          <a:schemeClr val="tx1"/>
        </a:solidFill>
        <a:latin typeface="Arial" pitchFamily="34" charset="0"/>
        <a:ea typeface="+mn-ea"/>
        <a:cs typeface="+mn-cs"/>
      </a:defRPr>
    </a:lvl4pPr>
    <a:lvl5pPr marL="1079500" indent="-215900" algn="l" defTabSz="449263" rtl="0" fontAlgn="base" hangingPunct="0">
      <a:lnSpc>
        <a:spcPct val="93000"/>
      </a:lnSpc>
      <a:spcBef>
        <a:spcPct val="0"/>
      </a:spcBef>
      <a:spcAft>
        <a:spcPct val="0"/>
      </a:spcAft>
      <a:buClr>
        <a:srgbClr val="000000"/>
      </a:buClr>
      <a:buSzPct val="45000"/>
      <a:buFont typeface="Wingdings" pitchFamily="2" charset="2"/>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757">
          <p15:clr>
            <a:srgbClr val="A4A3A4"/>
          </p15:clr>
        </p15:guide>
        <p15:guide id="2" pos="20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3399"/>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59" d="100"/>
          <a:sy n="59" d="100"/>
        </p:scale>
        <p:origin x="1328" y="48"/>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125" d="100"/>
        <a:sy n="125" d="100"/>
      </p:scale>
      <p:origin x="0" y="-7892"/>
    </p:cViewPr>
  </p:sorterViewPr>
  <p:notesViewPr>
    <p:cSldViewPr>
      <p:cViewPr varScale="1">
        <p:scale>
          <a:sx n="59" d="100"/>
          <a:sy n="59" d="100"/>
        </p:scale>
        <p:origin x="-1752" y="-72"/>
      </p:cViewPr>
      <p:guideLst>
        <p:guide orient="horz" pos="2757"/>
        <p:guide pos="202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47.wmf"/><Relationship Id="rId13" Type="http://schemas.openxmlformats.org/officeDocument/2006/relationships/image" Target="../media/image52.wmf"/><Relationship Id="rId18" Type="http://schemas.openxmlformats.org/officeDocument/2006/relationships/image" Target="../media/image57.wmf"/><Relationship Id="rId3" Type="http://schemas.openxmlformats.org/officeDocument/2006/relationships/image" Target="../media/image42.wmf"/><Relationship Id="rId7" Type="http://schemas.openxmlformats.org/officeDocument/2006/relationships/image" Target="../media/image46.wmf"/><Relationship Id="rId12" Type="http://schemas.openxmlformats.org/officeDocument/2006/relationships/image" Target="../media/image51.wmf"/><Relationship Id="rId17" Type="http://schemas.openxmlformats.org/officeDocument/2006/relationships/image" Target="../media/image56.wmf"/><Relationship Id="rId2" Type="http://schemas.openxmlformats.org/officeDocument/2006/relationships/image" Target="../media/image41.wmf"/><Relationship Id="rId16" Type="http://schemas.openxmlformats.org/officeDocument/2006/relationships/image" Target="../media/image55.wmf"/><Relationship Id="rId1" Type="http://schemas.openxmlformats.org/officeDocument/2006/relationships/image" Target="../media/image40.wmf"/><Relationship Id="rId6" Type="http://schemas.openxmlformats.org/officeDocument/2006/relationships/image" Target="../media/image45.wmf"/><Relationship Id="rId11" Type="http://schemas.openxmlformats.org/officeDocument/2006/relationships/image" Target="../media/image50.wmf"/><Relationship Id="rId5" Type="http://schemas.openxmlformats.org/officeDocument/2006/relationships/image" Target="../media/image44.wmf"/><Relationship Id="rId15" Type="http://schemas.openxmlformats.org/officeDocument/2006/relationships/image" Target="../media/image54.wmf"/><Relationship Id="rId10" Type="http://schemas.openxmlformats.org/officeDocument/2006/relationships/image" Target="../media/image49.wmf"/><Relationship Id="rId19" Type="http://schemas.openxmlformats.org/officeDocument/2006/relationships/image" Target="../media/image58.wmf"/><Relationship Id="rId4" Type="http://schemas.openxmlformats.org/officeDocument/2006/relationships/image" Target="../media/image43.wmf"/><Relationship Id="rId9" Type="http://schemas.openxmlformats.org/officeDocument/2006/relationships/image" Target="../media/image48.wmf"/><Relationship Id="rId14" Type="http://schemas.openxmlformats.org/officeDocument/2006/relationships/image" Target="../media/image5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64.emf"/><Relationship Id="rId5" Type="http://schemas.openxmlformats.org/officeDocument/2006/relationships/image" Target="../media/image63.wmf"/><Relationship Id="rId4" Type="http://schemas.openxmlformats.org/officeDocument/2006/relationships/image" Target="../media/image62.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image" Target="../media/image67.wmf"/><Relationship Id="rId7" Type="http://schemas.openxmlformats.org/officeDocument/2006/relationships/image" Target="../media/image71.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 Id="rId9" Type="http://schemas.openxmlformats.org/officeDocument/2006/relationships/image" Target="../media/image6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image" Target="../media/image8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7.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1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3076575"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841" tIns="43420" rIns="86841" bIns="43420" numCol="1" anchor="t" anchorCtr="0" compatLnSpc="1">
            <a:prstTxWarp prst="textNoShape">
              <a:avLst/>
            </a:prstTxWarp>
          </a:bodyPr>
          <a:lstStyle>
            <a:lvl1pPr defTabSz="427038">
              <a:defRPr sz="1100">
                <a:solidFill>
                  <a:srgbClr val="000000"/>
                </a:solidFill>
              </a:defRPr>
            </a:lvl1pPr>
          </a:lstStyle>
          <a:p>
            <a:endParaRPr lang="de-DE" altLang="en-US"/>
          </a:p>
        </p:txBody>
      </p:sp>
      <p:sp>
        <p:nvSpPr>
          <p:cNvPr id="63491" name="Rectangle 3"/>
          <p:cNvSpPr>
            <a:spLocks noGrp="1" noChangeArrowheads="1"/>
          </p:cNvSpPr>
          <p:nvPr>
            <p:ph type="dt" sz="quarter" idx="1"/>
          </p:nvPr>
        </p:nvSpPr>
        <p:spPr bwMode="auto">
          <a:xfrm>
            <a:off x="4021138" y="0"/>
            <a:ext cx="3076575"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841" tIns="43420" rIns="86841" bIns="43420" numCol="1" anchor="t" anchorCtr="0" compatLnSpc="1">
            <a:prstTxWarp prst="textNoShape">
              <a:avLst/>
            </a:prstTxWarp>
          </a:bodyPr>
          <a:lstStyle>
            <a:lvl1pPr algn="r" defTabSz="427038">
              <a:defRPr sz="1100">
                <a:solidFill>
                  <a:srgbClr val="000000"/>
                </a:solidFill>
              </a:defRPr>
            </a:lvl1pPr>
          </a:lstStyle>
          <a:p>
            <a:endParaRPr lang="de-DE" altLang="en-US"/>
          </a:p>
        </p:txBody>
      </p:sp>
      <p:sp>
        <p:nvSpPr>
          <p:cNvPr id="63492" name="Rectangle 4"/>
          <p:cNvSpPr>
            <a:spLocks noGrp="1" noChangeArrowheads="1"/>
          </p:cNvSpPr>
          <p:nvPr>
            <p:ph type="ftr" sz="quarter" idx="2"/>
          </p:nvPr>
        </p:nvSpPr>
        <p:spPr bwMode="auto">
          <a:xfrm>
            <a:off x="0" y="9720263"/>
            <a:ext cx="3076575"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841" tIns="43420" rIns="86841" bIns="43420" numCol="1" anchor="b" anchorCtr="0" compatLnSpc="1">
            <a:prstTxWarp prst="textNoShape">
              <a:avLst/>
            </a:prstTxWarp>
          </a:bodyPr>
          <a:lstStyle>
            <a:lvl1pPr defTabSz="427038">
              <a:defRPr sz="1100">
                <a:solidFill>
                  <a:srgbClr val="000000"/>
                </a:solidFill>
              </a:defRPr>
            </a:lvl1pPr>
          </a:lstStyle>
          <a:p>
            <a:endParaRPr lang="de-DE" altLang="en-US"/>
          </a:p>
        </p:txBody>
      </p:sp>
      <p:sp>
        <p:nvSpPr>
          <p:cNvPr id="63493" name="Rectangle 5"/>
          <p:cNvSpPr>
            <a:spLocks noGrp="1" noChangeArrowheads="1"/>
          </p:cNvSpPr>
          <p:nvPr>
            <p:ph type="sldNum" sz="quarter" idx="3"/>
          </p:nvPr>
        </p:nvSpPr>
        <p:spPr bwMode="auto">
          <a:xfrm>
            <a:off x="4021138" y="9720263"/>
            <a:ext cx="3076575"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841" tIns="43420" rIns="86841" bIns="43420" numCol="1" anchor="b" anchorCtr="0" compatLnSpc="1">
            <a:prstTxWarp prst="textNoShape">
              <a:avLst/>
            </a:prstTxWarp>
          </a:bodyPr>
          <a:lstStyle>
            <a:lvl1pPr algn="r" defTabSz="427038">
              <a:defRPr sz="1100">
                <a:solidFill>
                  <a:srgbClr val="000000"/>
                </a:solidFill>
              </a:defRPr>
            </a:lvl1pPr>
          </a:lstStyle>
          <a:p>
            <a:fld id="{B1AD84CE-75CA-44AD-B68F-721F68B83E70}" type="slidenum">
              <a:rPr lang="de-DE" altLang="en-US"/>
              <a:pPr/>
              <a:t>‹#›</a:t>
            </a:fld>
            <a:endParaRPr lang="de-DE" altLang="en-US"/>
          </a:p>
        </p:txBody>
      </p:sp>
    </p:spTree>
    <p:extLst>
      <p:ext uri="{BB962C8B-B14F-4D97-AF65-F5344CB8AC3E}">
        <p14:creationId xmlns:p14="http://schemas.microsoft.com/office/powerpoint/2010/main" val="1617472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992188" y="777875"/>
            <a:ext cx="5114925" cy="383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0" name="Rectangle 2"/>
          <p:cNvSpPr>
            <a:spLocks noGrp="1" noChangeArrowheads="1"/>
          </p:cNvSpPr>
          <p:nvPr>
            <p:ph type="body"/>
          </p:nvPr>
        </p:nvSpPr>
        <p:spPr bwMode="auto">
          <a:xfrm>
            <a:off x="709613" y="4860925"/>
            <a:ext cx="5678487" cy="460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de-DE" altLang="en-US" smtClean="0"/>
          </a:p>
        </p:txBody>
      </p:sp>
      <p:sp>
        <p:nvSpPr>
          <p:cNvPr id="2051" name="Rectangle 3"/>
          <p:cNvSpPr>
            <a:spLocks noGrp="1" noChangeArrowheads="1"/>
          </p:cNvSpPr>
          <p:nvPr>
            <p:ph type="hdr"/>
          </p:nvPr>
        </p:nvSpPr>
        <p:spPr bwMode="auto">
          <a:xfrm>
            <a:off x="0" y="0"/>
            <a:ext cx="3079750"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defTabSz="427038">
              <a:lnSpc>
                <a:spcPct val="95000"/>
              </a:lnSpc>
              <a:tabLst>
                <a:tab pos="687388" algn="l"/>
                <a:tab pos="1374775" algn="l"/>
                <a:tab pos="2062163" algn="l"/>
                <a:tab pos="2749550" algn="l"/>
              </a:tabLst>
              <a:defRPr sz="1300">
                <a:solidFill>
                  <a:srgbClr val="000000"/>
                </a:solidFill>
                <a:latin typeface="Times New Roman" pitchFamily="18" charset="0"/>
              </a:defRPr>
            </a:lvl1pPr>
          </a:lstStyle>
          <a:p>
            <a:endParaRPr lang="en-GB" altLang="en-US"/>
          </a:p>
        </p:txBody>
      </p:sp>
      <p:sp>
        <p:nvSpPr>
          <p:cNvPr id="2052" name="Rectangle 4"/>
          <p:cNvSpPr>
            <a:spLocks noGrp="1" noChangeArrowheads="1"/>
          </p:cNvSpPr>
          <p:nvPr>
            <p:ph type="dt"/>
          </p:nvPr>
        </p:nvSpPr>
        <p:spPr bwMode="auto">
          <a:xfrm>
            <a:off x="4017963" y="0"/>
            <a:ext cx="3079750"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defTabSz="427038">
              <a:lnSpc>
                <a:spcPct val="95000"/>
              </a:lnSpc>
              <a:tabLst>
                <a:tab pos="687388" algn="l"/>
                <a:tab pos="1374775" algn="l"/>
                <a:tab pos="2062163" algn="l"/>
                <a:tab pos="2749550" algn="l"/>
              </a:tabLst>
              <a:defRPr sz="1300">
                <a:solidFill>
                  <a:srgbClr val="000000"/>
                </a:solidFill>
                <a:latin typeface="Times New Roman" pitchFamily="18" charset="0"/>
              </a:defRPr>
            </a:lvl1pPr>
          </a:lstStyle>
          <a:p>
            <a:endParaRPr lang="en-GB" altLang="en-US"/>
          </a:p>
        </p:txBody>
      </p:sp>
      <p:sp>
        <p:nvSpPr>
          <p:cNvPr id="2053" name="Rectangle 5"/>
          <p:cNvSpPr>
            <a:spLocks noGrp="1" noChangeArrowheads="1"/>
          </p:cNvSpPr>
          <p:nvPr>
            <p:ph type="ftr"/>
          </p:nvPr>
        </p:nvSpPr>
        <p:spPr bwMode="auto">
          <a:xfrm>
            <a:off x="0" y="9721850"/>
            <a:ext cx="3079750"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defTabSz="427038">
              <a:lnSpc>
                <a:spcPct val="95000"/>
              </a:lnSpc>
              <a:tabLst>
                <a:tab pos="687388" algn="l"/>
                <a:tab pos="1374775" algn="l"/>
                <a:tab pos="2062163" algn="l"/>
                <a:tab pos="2749550" algn="l"/>
              </a:tabLst>
              <a:defRPr sz="1300">
                <a:solidFill>
                  <a:srgbClr val="000000"/>
                </a:solidFill>
                <a:latin typeface="Times New Roman" pitchFamily="18" charset="0"/>
              </a:defRPr>
            </a:lvl1pPr>
          </a:lstStyle>
          <a:p>
            <a:endParaRPr lang="en-GB" altLang="en-US"/>
          </a:p>
        </p:txBody>
      </p:sp>
      <p:sp>
        <p:nvSpPr>
          <p:cNvPr id="2054" name="Rectangle 6"/>
          <p:cNvSpPr>
            <a:spLocks noGrp="1" noChangeArrowheads="1"/>
          </p:cNvSpPr>
          <p:nvPr>
            <p:ph type="sldNum"/>
          </p:nvPr>
        </p:nvSpPr>
        <p:spPr bwMode="auto">
          <a:xfrm>
            <a:off x="4017963" y="9721850"/>
            <a:ext cx="3079750"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427038">
              <a:lnSpc>
                <a:spcPct val="95000"/>
              </a:lnSpc>
              <a:tabLst>
                <a:tab pos="687388" algn="l"/>
                <a:tab pos="1374775" algn="l"/>
                <a:tab pos="2062163" algn="l"/>
                <a:tab pos="2749550" algn="l"/>
              </a:tabLst>
              <a:defRPr sz="1300">
                <a:solidFill>
                  <a:srgbClr val="000000"/>
                </a:solidFill>
                <a:latin typeface="Times New Roman" pitchFamily="18" charset="0"/>
              </a:defRPr>
            </a:lvl1pPr>
          </a:lstStyle>
          <a:p>
            <a:fld id="{45E38459-2491-4ED2-A738-9728EA1331E9}" type="slidenum">
              <a:rPr lang="en-GB" altLang="en-US"/>
              <a:pPr/>
              <a:t>‹#›</a:t>
            </a:fld>
            <a:endParaRPr lang="en-GB" altLang="en-US"/>
          </a:p>
        </p:txBody>
      </p:sp>
    </p:spTree>
    <p:extLst>
      <p:ext uri="{BB962C8B-B14F-4D97-AF65-F5344CB8AC3E}">
        <p14:creationId xmlns:p14="http://schemas.microsoft.com/office/powerpoint/2010/main" val="2048209938"/>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5C78AFE-5A84-4180-8426-FADED21D993B}" type="slidenum">
              <a:rPr lang="en-GB" altLang="en-US"/>
              <a:pPr/>
              <a:t>2</a:t>
            </a:fld>
            <a:endParaRPr lang="en-GB" altLang="en-US"/>
          </a:p>
        </p:txBody>
      </p:sp>
      <p:sp>
        <p:nvSpPr>
          <p:cNvPr id="41985" name="Rectangle 1"/>
          <p:cNvSpPr txBox="1">
            <a:spLocks noGrp="1" noRot="1" noChangeAspect="1" noChangeArrowheads="1"/>
          </p:cNvSpPr>
          <p:nvPr>
            <p:ph type="sldImg"/>
          </p:nvPr>
        </p:nvSpPr>
        <p:spPr bwMode="auto">
          <a:xfrm>
            <a:off x="992188" y="777875"/>
            <a:ext cx="5116512"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Rectangle 2"/>
          <p:cNvSpPr txBox="1">
            <a:spLocks noGrp="1" noChangeArrowheads="1"/>
          </p:cNvSpPr>
          <p:nvPr>
            <p:ph type="body" idx="1"/>
          </p:nvPr>
        </p:nvSpPr>
        <p:spPr bwMode="auto">
          <a:xfrm>
            <a:off x="709613" y="4860925"/>
            <a:ext cx="5680075" cy="46069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de-DE"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8618DD0-BFBC-48EF-B28F-8EA992B9543D}" type="slidenum">
              <a:rPr lang="en-GB" altLang="en-US"/>
              <a:pPr/>
              <a:t>29</a:t>
            </a:fld>
            <a:endParaRPr lang="en-GB" altLang="en-US"/>
          </a:p>
        </p:txBody>
      </p:sp>
      <p:sp>
        <p:nvSpPr>
          <p:cNvPr id="204802" name="Rectangle 2"/>
          <p:cNvSpPr txBox="1">
            <a:spLocks noGrp="1" noRot="1" noChangeAspect="1" noChangeArrowheads="1" noTextEdit="1"/>
          </p:cNvSpPr>
          <p:nvPr>
            <p:ph type="sldImg"/>
          </p:nvPr>
        </p:nvSpPr>
        <p:spPr>
          <a:xfrm>
            <a:off x="992188" y="777875"/>
            <a:ext cx="5116512" cy="3836988"/>
          </a:xfrm>
        </p:spPr>
      </p:sp>
      <p:sp>
        <p:nvSpPr>
          <p:cNvPr id="204803" name="Rectangle 3"/>
          <p:cNvSpPr txBox="1">
            <a:spLocks noGrp="1" noChangeArrowheads="1"/>
          </p:cNvSpPr>
          <p:nvPr>
            <p:ph type="body" idx="1"/>
          </p:nvPr>
        </p:nvSpPr>
        <p:spPr>
          <a:xfrm>
            <a:off x="709613" y="4860925"/>
            <a:ext cx="5680075" cy="4606925"/>
          </a:xfrm>
          <a:noFill/>
          <a:ln/>
        </p:spPr>
        <p:txBody>
          <a:bodyPr wrap="none" anchor="ctr"/>
          <a:lstStyle/>
          <a:p>
            <a:endParaRPr lang="de-DE"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FA569F-358B-4C40-8F34-D870E56CE756}" type="slidenum">
              <a:rPr lang="en-GB" altLang="en-US"/>
              <a:pPr/>
              <a:t>30</a:t>
            </a:fld>
            <a:endParaRPr lang="en-GB" altLang="en-US"/>
          </a:p>
        </p:txBody>
      </p:sp>
      <p:sp>
        <p:nvSpPr>
          <p:cNvPr id="206850" name="Rectangle 2"/>
          <p:cNvSpPr txBox="1">
            <a:spLocks noGrp="1" noRot="1" noChangeAspect="1" noChangeArrowheads="1" noTextEdit="1"/>
          </p:cNvSpPr>
          <p:nvPr>
            <p:ph type="sldImg"/>
          </p:nvPr>
        </p:nvSpPr>
        <p:spPr>
          <a:xfrm>
            <a:off x="992188" y="777875"/>
            <a:ext cx="5116512" cy="3836988"/>
          </a:xfrm>
        </p:spPr>
      </p:sp>
      <p:sp>
        <p:nvSpPr>
          <p:cNvPr id="206851" name="Rectangle 3"/>
          <p:cNvSpPr txBox="1">
            <a:spLocks noGrp="1" noChangeArrowheads="1"/>
          </p:cNvSpPr>
          <p:nvPr>
            <p:ph type="body" idx="1"/>
          </p:nvPr>
        </p:nvSpPr>
        <p:spPr>
          <a:xfrm>
            <a:off x="709613" y="4860925"/>
            <a:ext cx="5680075" cy="4606925"/>
          </a:xfrm>
          <a:noFill/>
          <a:ln/>
        </p:spPr>
        <p:txBody>
          <a:bodyPr wrap="none" anchor="ctr"/>
          <a:lstStyle/>
          <a:p>
            <a:endParaRPr lang="de-DE"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9FF14F6-1D9C-4B34-9B0B-81D78B52AEBF}" type="slidenum">
              <a:rPr lang="en-GB" altLang="en-US"/>
              <a:pPr/>
              <a:t>31</a:t>
            </a:fld>
            <a:endParaRPr lang="en-GB" altLang="en-US"/>
          </a:p>
        </p:txBody>
      </p:sp>
      <p:sp>
        <p:nvSpPr>
          <p:cNvPr id="208898" name="Rectangle 2"/>
          <p:cNvSpPr txBox="1">
            <a:spLocks noGrp="1" noRot="1" noChangeAspect="1" noChangeArrowheads="1" noTextEdit="1"/>
          </p:cNvSpPr>
          <p:nvPr>
            <p:ph type="sldImg"/>
          </p:nvPr>
        </p:nvSpPr>
        <p:spPr>
          <a:xfrm>
            <a:off x="992188" y="777875"/>
            <a:ext cx="5116512" cy="3836988"/>
          </a:xfrm>
        </p:spPr>
      </p:sp>
      <p:sp>
        <p:nvSpPr>
          <p:cNvPr id="208899" name="Rectangle 3"/>
          <p:cNvSpPr txBox="1">
            <a:spLocks noGrp="1" noChangeArrowheads="1"/>
          </p:cNvSpPr>
          <p:nvPr>
            <p:ph type="body" idx="1"/>
          </p:nvPr>
        </p:nvSpPr>
        <p:spPr>
          <a:xfrm>
            <a:off x="709613" y="4860925"/>
            <a:ext cx="5680075" cy="4606925"/>
          </a:xfrm>
          <a:noFill/>
          <a:ln/>
        </p:spPr>
        <p:txBody>
          <a:bodyPr wrap="none" anchor="ctr"/>
          <a:lstStyle/>
          <a:p>
            <a:endParaRPr lang="de-DE"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5AEFABA-8BBF-41E1-B13C-D2A98D0E16CD}" type="slidenum">
              <a:rPr lang="en-GB" altLang="en-US"/>
              <a:pPr/>
              <a:t>32</a:t>
            </a:fld>
            <a:endParaRPr lang="en-GB" altLang="en-US"/>
          </a:p>
        </p:txBody>
      </p:sp>
      <p:sp>
        <p:nvSpPr>
          <p:cNvPr id="210946" name="Rectangle 2"/>
          <p:cNvSpPr txBox="1">
            <a:spLocks noGrp="1" noRot="1" noChangeAspect="1" noChangeArrowheads="1" noTextEdit="1"/>
          </p:cNvSpPr>
          <p:nvPr>
            <p:ph type="sldImg"/>
          </p:nvPr>
        </p:nvSpPr>
        <p:spPr>
          <a:xfrm>
            <a:off x="992188" y="777875"/>
            <a:ext cx="5116512" cy="3836988"/>
          </a:xfrm>
        </p:spPr>
      </p:sp>
      <p:sp>
        <p:nvSpPr>
          <p:cNvPr id="210947" name="Rectangle 3"/>
          <p:cNvSpPr txBox="1">
            <a:spLocks noGrp="1" noChangeArrowheads="1"/>
          </p:cNvSpPr>
          <p:nvPr>
            <p:ph type="body" idx="1"/>
          </p:nvPr>
        </p:nvSpPr>
        <p:spPr>
          <a:xfrm>
            <a:off x="709613" y="4860925"/>
            <a:ext cx="5680075" cy="4606925"/>
          </a:xfrm>
          <a:noFill/>
          <a:ln/>
        </p:spPr>
        <p:txBody>
          <a:bodyPr wrap="none" anchor="ctr"/>
          <a:lstStyle/>
          <a:p>
            <a:endParaRPr lang="de-DE"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CA42103-25E5-4881-97A1-71B27A380666}" type="slidenum">
              <a:rPr lang="en-GB" altLang="en-US"/>
              <a:pPr/>
              <a:t>33</a:t>
            </a:fld>
            <a:endParaRPr lang="en-GB" altLang="en-US"/>
          </a:p>
        </p:txBody>
      </p:sp>
      <p:sp>
        <p:nvSpPr>
          <p:cNvPr id="214018" name="Rectangle 2"/>
          <p:cNvSpPr txBox="1">
            <a:spLocks noGrp="1" noRot="1" noChangeAspect="1" noChangeArrowheads="1" noTextEdit="1"/>
          </p:cNvSpPr>
          <p:nvPr>
            <p:ph type="sldImg"/>
          </p:nvPr>
        </p:nvSpPr>
        <p:spPr>
          <a:xfrm>
            <a:off x="992188" y="777875"/>
            <a:ext cx="5116512" cy="3836988"/>
          </a:xfrm>
        </p:spPr>
      </p:sp>
      <p:sp>
        <p:nvSpPr>
          <p:cNvPr id="214019" name="Rectangle 3"/>
          <p:cNvSpPr txBox="1">
            <a:spLocks noGrp="1" noChangeArrowheads="1"/>
          </p:cNvSpPr>
          <p:nvPr>
            <p:ph type="body" idx="1"/>
          </p:nvPr>
        </p:nvSpPr>
        <p:spPr>
          <a:xfrm>
            <a:off x="709613" y="4860925"/>
            <a:ext cx="5680075" cy="4606925"/>
          </a:xfrm>
          <a:noFill/>
          <a:ln/>
        </p:spPr>
        <p:txBody>
          <a:bodyPr wrap="none" anchor="ctr"/>
          <a:lstStyle/>
          <a:p>
            <a:endParaRPr lang="de-DE"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DF2477B-04D8-4BE0-A3EC-8CE74DCF7E72}" type="slidenum">
              <a:rPr lang="en-GB" altLang="en-US"/>
              <a:pPr/>
              <a:t>34</a:t>
            </a:fld>
            <a:endParaRPr lang="en-GB" altLang="en-US"/>
          </a:p>
        </p:txBody>
      </p:sp>
      <p:sp>
        <p:nvSpPr>
          <p:cNvPr id="216066" name="Rectangle 2"/>
          <p:cNvSpPr txBox="1">
            <a:spLocks noGrp="1" noRot="1" noChangeAspect="1" noChangeArrowheads="1" noTextEdit="1"/>
          </p:cNvSpPr>
          <p:nvPr>
            <p:ph type="sldImg"/>
          </p:nvPr>
        </p:nvSpPr>
        <p:spPr>
          <a:xfrm>
            <a:off x="992188" y="777875"/>
            <a:ext cx="5116512" cy="3836988"/>
          </a:xfrm>
        </p:spPr>
      </p:sp>
      <p:sp>
        <p:nvSpPr>
          <p:cNvPr id="216067" name="Rectangle 3"/>
          <p:cNvSpPr txBox="1">
            <a:spLocks noGrp="1" noChangeArrowheads="1"/>
          </p:cNvSpPr>
          <p:nvPr>
            <p:ph type="body" idx="1"/>
          </p:nvPr>
        </p:nvSpPr>
        <p:spPr>
          <a:xfrm>
            <a:off x="709613" y="4860925"/>
            <a:ext cx="5680075" cy="4606925"/>
          </a:xfrm>
          <a:noFill/>
          <a:ln/>
        </p:spPr>
        <p:txBody>
          <a:bodyPr wrap="none" anchor="ctr"/>
          <a:lstStyle/>
          <a:p>
            <a:endParaRPr lang="de-DE"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3FEB1C02-671C-4AA0-9B66-7CEB6A8B7F0F}" type="slidenum">
              <a:rPr lang="en-GB" altLang="en-US"/>
              <a:pPr/>
              <a:t>37</a:t>
            </a:fld>
            <a:endParaRPr lang="en-GB" altLang="en-US"/>
          </a:p>
        </p:txBody>
      </p:sp>
      <p:sp>
        <p:nvSpPr>
          <p:cNvPr id="190466" name="Rectangle 7"/>
          <p:cNvSpPr txBox="1">
            <a:spLocks noGrp="1" noChangeArrowheads="1"/>
          </p:cNvSpPr>
          <p:nvPr/>
        </p:nvSpPr>
        <p:spPr bwMode="auto">
          <a:xfrm>
            <a:off x="4021138" y="9720263"/>
            <a:ext cx="307657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1" tIns="49521" rIns="99041" bIns="49521" anchor="b"/>
          <a:lstStyle>
            <a:lvl1pPr defTabSz="990600">
              <a:defRPr>
                <a:solidFill>
                  <a:srgbClr val="000000"/>
                </a:solidFill>
                <a:latin typeface="Arial" pitchFamily="34" charset="0"/>
              </a:defRPr>
            </a:lvl1pPr>
            <a:lvl2pPr marL="804863" indent="-309563" defTabSz="990600">
              <a:defRPr>
                <a:solidFill>
                  <a:srgbClr val="000000"/>
                </a:solidFill>
                <a:latin typeface="Arial" pitchFamily="34" charset="0"/>
              </a:defRPr>
            </a:lvl2pPr>
            <a:lvl3pPr marL="1238250" indent="-247650" defTabSz="990600">
              <a:defRPr>
                <a:solidFill>
                  <a:srgbClr val="000000"/>
                </a:solidFill>
                <a:latin typeface="Arial" pitchFamily="34" charset="0"/>
              </a:defRPr>
            </a:lvl3pPr>
            <a:lvl4pPr marL="1733550" indent="-249238" defTabSz="990600">
              <a:defRPr>
                <a:solidFill>
                  <a:srgbClr val="000000"/>
                </a:solidFill>
                <a:latin typeface="Arial" pitchFamily="34" charset="0"/>
              </a:defRPr>
            </a:lvl4pPr>
            <a:lvl5pPr marL="2228850" indent="-247650" defTabSz="990600">
              <a:defRPr>
                <a:solidFill>
                  <a:srgbClr val="000000"/>
                </a:solidFill>
                <a:latin typeface="Arial" pitchFamily="34" charset="0"/>
              </a:defRPr>
            </a:lvl5pPr>
            <a:lvl6pPr marL="2686050" indent="-247650" defTabSz="9906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43250" indent="-247650" defTabSz="9906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00450" indent="-247650" defTabSz="9906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57650" indent="-247650" defTabSz="9906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B4084B91-B1A3-4310-8B28-F321EEDC6147}" type="slidenum">
              <a:rPr lang="de-DE" altLang="en-US" sz="1300">
                <a:solidFill>
                  <a:schemeClr val="tx1"/>
                </a:solidFill>
                <a:cs typeface="Arial" pitchFamily="34" charset="0"/>
              </a:rPr>
              <a:pPr algn="r" hangingPunct="1">
                <a:lnSpc>
                  <a:spcPct val="100000"/>
                </a:lnSpc>
                <a:buClrTx/>
                <a:buSzTx/>
                <a:buFontTx/>
                <a:buNone/>
              </a:pPr>
              <a:t>37</a:t>
            </a:fld>
            <a:endParaRPr lang="de-DE" altLang="en-US" sz="1300">
              <a:solidFill>
                <a:schemeClr val="tx1"/>
              </a:solidFill>
              <a:cs typeface="Arial" pitchFamily="34" charset="0"/>
            </a:endParaRPr>
          </a:p>
        </p:txBody>
      </p:sp>
      <p:sp>
        <p:nvSpPr>
          <p:cNvPr id="190467" name="Rectangle 7"/>
          <p:cNvSpPr txBox="1">
            <a:spLocks noGrp="1" noChangeArrowheads="1"/>
          </p:cNvSpPr>
          <p:nvPr/>
        </p:nvSpPr>
        <p:spPr bwMode="auto">
          <a:xfrm>
            <a:off x="4022725" y="9721850"/>
            <a:ext cx="30749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7482" tIns="50690" rIns="97482" bIns="50690" anchor="b"/>
          <a:lstStyle>
            <a:lvl1pPr defTabSz="495300">
              <a:tabLst>
                <a:tab pos="0" algn="l"/>
                <a:tab pos="990600" algn="l"/>
                <a:tab pos="1981200" algn="l"/>
                <a:tab pos="2971800" algn="l"/>
                <a:tab pos="3962400" algn="l"/>
                <a:tab pos="4953000" algn="l"/>
                <a:tab pos="5943600" algn="l"/>
                <a:tab pos="6932613" algn="l"/>
                <a:tab pos="7923213" algn="l"/>
                <a:tab pos="8913813" algn="l"/>
                <a:tab pos="9904413" algn="l"/>
                <a:tab pos="10895013" algn="l"/>
              </a:tabLst>
              <a:defRPr>
                <a:solidFill>
                  <a:srgbClr val="000000"/>
                </a:solidFill>
                <a:latin typeface="Arial" pitchFamily="34" charset="0"/>
              </a:defRPr>
            </a:lvl1pPr>
            <a:lvl2pPr marL="804863" indent="-309563" defTabSz="495300">
              <a:tabLst>
                <a:tab pos="0" algn="l"/>
                <a:tab pos="990600" algn="l"/>
                <a:tab pos="1981200" algn="l"/>
                <a:tab pos="2971800" algn="l"/>
                <a:tab pos="3962400" algn="l"/>
                <a:tab pos="4953000" algn="l"/>
                <a:tab pos="5943600" algn="l"/>
                <a:tab pos="6932613" algn="l"/>
                <a:tab pos="7923213" algn="l"/>
                <a:tab pos="8913813" algn="l"/>
                <a:tab pos="9904413" algn="l"/>
                <a:tab pos="10895013" algn="l"/>
              </a:tabLst>
              <a:defRPr>
                <a:solidFill>
                  <a:srgbClr val="000000"/>
                </a:solidFill>
                <a:latin typeface="Arial" pitchFamily="34" charset="0"/>
              </a:defRPr>
            </a:lvl2pPr>
            <a:lvl3pPr marL="1238250" indent="-247650" defTabSz="495300">
              <a:tabLst>
                <a:tab pos="0" algn="l"/>
                <a:tab pos="990600" algn="l"/>
                <a:tab pos="1981200" algn="l"/>
                <a:tab pos="2971800" algn="l"/>
                <a:tab pos="3962400" algn="l"/>
                <a:tab pos="4953000" algn="l"/>
                <a:tab pos="5943600" algn="l"/>
                <a:tab pos="6932613" algn="l"/>
                <a:tab pos="7923213" algn="l"/>
                <a:tab pos="8913813" algn="l"/>
                <a:tab pos="9904413" algn="l"/>
                <a:tab pos="10895013" algn="l"/>
              </a:tabLst>
              <a:defRPr>
                <a:solidFill>
                  <a:srgbClr val="000000"/>
                </a:solidFill>
                <a:latin typeface="Arial" pitchFamily="34" charset="0"/>
              </a:defRPr>
            </a:lvl3pPr>
            <a:lvl4pPr marL="1733550" indent="-249238" defTabSz="495300">
              <a:tabLst>
                <a:tab pos="0" algn="l"/>
                <a:tab pos="990600" algn="l"/>
                <a:tab pos="1981200" algn="l"/>
                <a:tab pos="2971800" algn="l"/>
                <a:tab pos="3962400" algn="l"/>
                <a:tab pos="4953000" algn="l"/>
                <a:tab pos="5943600" algn="l"/>
                <a:tab pos="6932613" algn="l"/>
                <a:tab pos="7923213" algn="l"/>
                <a:tab pos="8913813" algn="l"/>
                <a:tab pos="9904413" algn="l"/>
                <a:tab pos="10895013" algn="l"/>
              </a:tabLst>
              <a:defRPr>
                <a:solidFill>
                  <a:srgbClr val="000000"/>
                </a:solidFill>
                <a:latin typeface="Arial" pitchFamily="34" charset="0"/>
              </a:defRPr>
            </a:lvl4pPr>
            <a:lvl5pPr marL="2228850" indent="-247650" defTabSz="495300">
              <a:tabLst>
                <a:tab pos="0" algn="l"/>
                <a:tab pos="990600" algn="l"/>
                <a:tab pos="1981200" algn="l"/>
                <a:tab pos="2971800" algn="l"/>
                <a:tab pos="3962400" algn="l"/>
                <a:tab pos="4953000" algn="l"/>
                <a:tab pos="5943600" algn="l"/>
                <a:tab pos="6932613" algn="l"/>
                <a:tab pos="7923213" algn="l"/>
                <a:tab pos="8913813" algn="l"/>
                <a:tab pos="9904413" algn="l"/>
                <a:tab pos="10895013" algn="l"/>
              </a:tabLst>
              <a:defRPr>
                <a:solidFill>
                  <a:srgbClr val="000000"/>
                </a:solidFill>
                <a:latin typeface="Arial" pitchFamily="34" charset="0"/>
              </a:defRPr>
            </a:lvl5pPr>
            <a:lvl6pPr marL="2686050" indent="-247650" defTabSz="495300" fontAlgn="base" hangingPunct="0">
              <a:lnSpc>
                <a:spcPct val="93000"/>
              </a:lnSpc>
              <a:spcBef>
                <a:spcPct val="0"/>
              </a:spcBef>
              <a:spcAft>
                <a:spcPct val="0"/>
              </a:spcAft>
              <a:buClr>
                <a:srgbClr val="000000"/>
              </a:buClr>
              <a:buSzPct val="45000"/>
              <a:buFont typeface="Wingdings" pitchFamily="2" charset="2"/>
              <a:tabLst>
                <a:tab pos="0" algn="l"/>
                <a:tab pos="990600" algn="l"/>
                <a:tab pos="1981200" algn="l"/>
                <a:tab pos="2971800" algn="l"/>
                <a:tab pos="3962400" algn="l"/>
                <a:tab pos="4953000" algn="l"/>
                <a:tab pos="5943600" algn="l"/>
                <a:tab pos="6932613" algn="l"/>
                <a:tab pos="7923213" algn="l"/>
                <a:tab pos="8913813" algn="l"/>
                <a:tab pos="9904413" algn="l"/>
                <a:tab pos="10895013" algn="l"/>
              </a:tabLst>
              <a:defRPr>
                <a:solidFill>
                  <a:srgbClr val="000000"/>
                </a:solidFill>
                <a:latin typeface="Arial" pitchFamily="34" charset="0"/>
              </a:defRPr>
            </a:lvl6pPr>
            <a:lvl7pPr marL="3143250" indent="-247650" defTabSz="495300" fontAlgn="base" hangingPunct="0">
              <a:lnSpc>
                <a:spcPct val="93000"/>
              </a:lnSpc>
              <a:spcBef>
                <a:spcPct val="0"/>
              </a:spcBef>
              <a:spcAft>
                <a:spcPct val="0"/>
              </a:spcAft>
              <a:buClr>
                <a:srgbClr val="000000"/>
              </a:buClr>
              <a:buSzPct val="45000"/>
              <a:buFont typeface="Wingdings" pitchFamily="2" charset="2"/>
              <a:tabLst>
                <a:tab pos="0" algn="l"/>
                <a:tab pos="990600" algn="l"/>
                <a:tab pos="1981200" algn="l"/>
                <a:tab pos="2971800" algn="l"/>
                <a:tab pos="3962400" algn="l"/>
                <a:tab pos="4953000" algn="l"/>
                <a:tab pos="5943600" algn="l"/>
                <a:tab pos="6932613" algn="l"/>
                <a:tab pos="7923213" algn="l"/>
                <a:tab pos="8913813" algn="l"/>
                <a:tab pos="9904413" algn="l"/>
                <a:tab pos="10895013" algn="l"/>
              </a:tabLst>
              <a:defRPr>
                <a:solidFill>
                  <a:srgbClr val="000000"/>
                </a:solidFill>
                <a:latin typeface="Arial" pitchFamily="34" charset="0"/>
              </a:defRPr>
            </a:lvl7pPr>
            <a:lvl8pPr marL="3600450" indent="-247650" defTabSz="495300" fontAlgn="base" hangingPunct="0">
              <a:lnSpc>
                <a:spcPct val="93000"/>
              </a:lnSpc>
              <a:spcBef>
                <a:spcPct val="0"/>
              </a:spcBef>
              <a:spcAft>
                <a:spcPct val="0"/>
              </a:spcAft>
              <a:buClr>
                <a:srgbClr val="000000"/>
              </a:buClr>
              <a:buSzPct val="45000"/>
              <a:buFont typeface="Wingdings" pitchFamily="2" charset="2"/>
              <a:tabLst>
                <a:tab pos="0" algn="l"/>
                <a:tab pos="990600" algn="l"/>
                <a:tab pos="1981200" algn="l"/>
                <a:tab pos="2971800" algn="l"/>
                <a:tab pos="3962400" algn="l"/>
                <a:tab pos="4953000" algn="l"/>
                <a:tab pos="5943600" algn="l"/>
                <a:tab pos="6932613" algn="l"/>
                <a:tab pos="7923213" algn="l"/>
                <a:tab pos="8913813" algn="l"/>
                <a:tab pos="9904413" algn="l"/>
                <a:tab pos="10895013" algn="l"/>
              </a:tabLst>
              <a:defRPr>
                <a:solidFill>
                  <a:srgbClr val="000000"/>
                </a:solidFill>
                <a:latin typeface="Arial" pitchFamily="34" charset="0"/>
              </a:defRPr>
            </a:lvl8pPr>
            <a:lvl9pPr marL="4057650" indent="-247650" defTabSz="495300" fontAlgn="base" hangingPunct="0">
              <a:lnSpc>
                <a:spcPct val="93000"/>
              </a:lnSpc>
              <a:spcBef>
                <a:spcPct val="0"/>
              </a:spcBef>
              <a:spcAft>
                <a:spcPct val="0"/>
              </a:spcAft>
              <a:buClr>
                <a:srgbClr val="000000"/>
              </a:buClr>
              <a:buSzPct val="45000"/>
              <a:buFont typeface="Wingdings" pitchFamily="2" charset="2"/>
              <a:tabLst>
                <a:tab pos="0" algn="l"/>
                <a:tab pos="990600" algn="l"/>
                <a:tab pos="1981200" algn="l"/>
                <a:tab pos="2971800" algn="l"/>
                <a:tab pos="3962400" algn="l"/>
                <a:tab pos="4953000" algn="l"/>
                <a:tab pos="5943600" algn="l"/>
                <a:tab pos="6932613" algn="l"/>
                <a:tab pos="7923213" algn="l"/>
                <a:tab pos="8913813" algn="l"/>
                <a:tab pos="9904413" algn="l"/>
                <a:tab pos="10895013" algn="l"/>
              </a:tabLst>
              <a:defRPr>
                <a:solidFill>
                  <a:srgbClr val="000000"/>
                </a:solidFill>
                <a:latin typeface="Arial" pitchFamily="34" charset="0"/>
              </a:defRPr>
            </a:lvl9pPr>
          </a:lstStyle>
          <a:p>
            <a:pPr algn="r" hangingPunct="1">
              <a:lnSpc>
                <a:spcPct val="100000"/>
              </a:lnSpc>
              <a:buSzPct val="100000"/>
              <a:buFont typeface="Times New Roman" pitchFamily="18" charset="0"/>
              <a:buNone/>
            </a:pPr>
            <a:fld id="{0BB31205-F603-48AC-9052-2AFFED12EB96}" type="slidenum">
              <a:rPr lang="en-GB" altLang="en-US" sz="1300">
                <a:latin typeface="Times New Roman" pitchFamily="18" charset="0"/>
                <a:cs typeface="Arial" pitchFamily="34" charset="0"/>
              </a:rPr>
              <a:pPr algn="r" hangingPunct="1">
                <a:lnSpc>
                  <a:spcPct val="100000"/>
                </a:lnSpc>
                <a:buSzPct val="100000"/>
                <a:buFont typeface="Times New Roman" pitchFamily="18" charset="0"/>
                <a:buNone/>
              </a:pPr>
              <a:t>37</a:t>
            </a:fld>
            <a:endParaRPr lang="en-GB" altLang="en-US" sz="1300">
              <a:latin typeface="Times New Roman" pitchFamily="18" charset="0"/>
              <a:cs typeface="Arial" pitchFamily="34" charset="0"/>
            </a:endParaRPr>
          </a:p>
        </p:txBody>
      </p:sp>
      <p:sp>
        <p:nvSpPr>
          <p:cNvPr id="190468" name="Rectangle 1"/>
          <p:cNvSpPr>
            <a:spLocks noGrp="1" noRot="1" noChangeAspect="1" noChangeArrowheads="1" noTextEdit="1"/>
          </p:cNvSpPr>
          <p:nvPr>
            <p:ph type="sldImg"/>
          </p:nvPr>
        </p:nvSpPr>
        <p:spPr>
          <a:xfrm>
            <a:off x="990600" y="766763"/>
            <a:ext cx="5118100" cy="3838575"/>
          </a:xfrm>
          <a:solidFill>
            <a:srgbClr val="FFFFFF"/>
          </a:solidFill>
        </p:spPr>
      </p:sp>
      <p:sp>
        <p:nvSpPr>
          <p:cNvPr id="190469" name="Rectangle 2"/>
          <p:cNvSpPr>
            <a:spLocks noGrp="1" noChangeArrowheads="1"/>
          </p:cNvSpPr>
          <p:nvPr>
            <p:ph type="body" idx="1"/>
          </p:nvPr>
        </p:nvSpPr>
        <p:spPr>
          <a:xfrm>
            <a:off x="946150" y="4860925"/>
            <a:ext cx="5207000" cy="4608513"/>
          </a:xfrm>
        </p:spPr>
        <p:txBody>
          <a:bodyPr wrap="none" lIns="97482" tIns="50690" rIns="97482" bIns="50690" anchor="ctr"/>
          <a:lstStyle/>
          <a:p>
            <a:pPr defTabSz="914400"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3160951-E73F-4E5D-B529-ABD0721B1A3D}" type="slidenum">
              <a:rPr lang="en-GB" altLang="en-US"/>
              <a:pPr/>
              <a:t>50</a:t>
            </a:fld>
            <a:endParaRPr lang="en-GB" altLang="en-US"/>
          </a:p>
        </p:txBody>
      </p:sp>
      <p:sp>
        <p:nvSpPr>
          <p:cNvPr id="136194" name="Rectangle 2"/>
          <p:cNvSpPr txBox="1">
            <a:spLocks noGrp="1" noRot="1" noChangeAspect="1" noChangeArrowheads="1" noTextEdit="1"/>
          </p:cNvSpPr>
          <p:nvPr>
            <p:ph type="sldImg"/>
          </p:nvPr>
        </p:nvSpPr>
        <p:spPr>
          <a:xfrm>
            <a:off x="992188" y="777875"/>
            <a:ext cx="5116512" cy="3836988"/>
          </a:xfrm>
        </p:spPr>
      </p:sp>
      <p:sp>
        <p:nvSpPr>
          <p:cNvPr id="136195" name="Rectangle 3"/>
          <p:cNvSpPr txBox="1">
            <a:spLocks noGrp="1" noChangeArrowheads="1"/>
          </p:cNvSpPr>
          <p:nvPr>
            <p:ph type="body" idx="1"/>
          </p:nvPr>
        </p:nvSpPr>
        <p:spPr>
          <a:xfrm>
            <a:off x="709613" y="4860925"/>
            <a:ext cx="5680075" cy="4606925"/>
          </a:xfrm>
          <a:noFill/>
          <a:ln/>
        </p:spPr>
        <p:txBody>
          <a:bodyPr wrap="none" anchor="ctr"/>
          <a:lstStyle/>
          <a:p>
            <a:endParaRPr lang="de-DE"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B0DAD54-FB7B-4B37-B4BD-73DC69766DE2}" type="slidenum">
              <a:rPr lang="en-GB" altLang="en-US"/>
              <a:pPr/>
              <a:t>65</a:t>
            </a:fld>
            <a:endParaRPr lang="en-GB" altLang="en-US"/>
          </a:p>
        </p:txBody>
      </p:sp>
      <p:sp>
        <p:nvSpPr>
          <p:cNvPr id="179202" name="Rectangle 2"/>
          <p:cNvSpPr txBox="1">
            <a:spLocks noGrp="1" noRot="1" noChangeAspect="1" noChangeArrowheads="1" noTextEdit="1"/>
          </p:cNvSpPr>
          <p:nvPr>
            <p:ph type="sldImg"/>
          </p:nvPr>
        </p:nvSpPr>
        <p:spPr>
          <a:xfrm>
            <a:off x="992188" y="777875"/>
            <a:ext cx="5116512" cy="3836988"/>
          </a:xfrm>
        </p:spPr>
      </p:sp>
      <p:sp>
        <p:nvSpPr>
          <p:cNvPr id="179203" name="Rectangle 3"/>
          <p:cNvSpPr txBox="1">
            <a:spLocks noGrp="1" noChangeArrowheads="1"/>
          </p:cNvSpPr>
          <p:nvPr>
            <p:ph type="body" idx="1"/>
          </p:nvPr>
        </p:nvSpPr>
        <p:spPr>
          <a:xfrm>
            <a:off x="709613" y="4860925"/>
            <a:ext cx="5680075" cy="4606925"/>
          </a:xfrm>
          <a:noFill/>
          <a:ln/>
        </p:spPr>
        <p:txBody>
          <a:bodyPr wrap="none" anchor="ctr"/>
          <a:lstStyle/>
          <a:p>
            <a:endParaRPr lang="de-DE"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505CC15-C771-4E50-8A59-E1FFA292ED00}" type="slidenum">
              <a:rPr lang="en-GB" altLang="en-US"/>
              <a:pPr/>
              <a:t>66</a:t>
            </a:fld>
            <a:endParaRPr lang="en-GB" altLang="en-US"/>
          </a:p>
        </p:txBody>
      </p:sp>
      <p:sp>
        <p:nvSpPr>
          <p:cNvPr id="181250" name="Rectangle 2"/>
          <p:cNvSpPr txBox="1">
            <a:spLocks noGrp="1" noRot="1" noChangeAspect="1" noChangeArrowheads="1" noTextEdit="1"/>
          </p:cNvSpPr>
          <p:nvPr>
            <p:ph type="sldImg"/>
          </p:nvPr>
        </p:nvSpPr>
        <p:spPr>
          <a:xfrm>
            <a:off x="992188" y="777875"/>
            <a:ext cx="5116512" cy="3836988"/>
          </a:xfrm>
        </p:spPr>
      </p:sp>
      <p:sp>
        <p:nvSpPr>
          <p:cNvPr id="181251" name="Rectangle 3"/>
          <p:cNvSpPr txBox="1">
            <a:spLocks noGrp="1" noChangeArrowheads="1"/>
          </p:cNvSpPr>
          <p:nvPr>
            <p:ph type="body" idx="1"/>
          </p:nvPr>
        </p:nvSpPr>
        <p:spPr>
          <a:xfrm>
            <a:off x="709613" y="4860925"/>
            <a:ext cx="5680075" cy="4606925"/>
          </a:xfrm>
          <a:noFill/>
          <a:ln/>
        </p:spPr>
        <p:txBody>
          <a:bodyPr wrap="none" anchor="ctr"/>
          <a:lstStyle/>
          <a:p>
            <a:endParaRPr lang="de-DE"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5563CBE-260E-4722-8D78-E16C5F85A528}" type="slidenum">
              <a:rPr lang="en-GB" altLang="en-US"/>
              <a:pPr/>
              <a:t>3</a:t>
            </a:fld>
            <a:endParaRPr lang="en-GB" altLang="en-US"/>
          </a:p>
        </p:txBody>
      </p:sp>
      <p:sp>
        <p:nvSpPr>
          <p:cNvPr id="195586" name="Rectangle 2"/>
          <p:cNvSpPr txBox="1">
            <a:spLocks noGrp="1" noRot="1" noChangeAspect="1" noChangeArrowheads="1" noTextEdit="1"/>
          </p:cNvSpPr>
          <p:nvPr>
            <p:ph type="sldImg"/>
          </p:nvPr>
        </p:nvSpPr>
        <p:spPr>
          <a:xfrm>
            <a:off x="992188" y="777875"/>
            <a:ext cx="5116512" cy="3836988"/>
          </a:xfrm>
        </p:spPr>
      </p:sp>
      <p:sp>
        <p:nvSpPr>
          <p:cNvPr id="195587" name="Rectangle 3"/>
          <p:cNvSpPr txBox="1">
            <a:spLocks noGrp="1" noChangeArrowheads="1"/>
          </p:cNvSpPr>
          <p:nvPr>
            <p:ph type="body" idx="1"/>
          </p:nvPr>
        </p:nvSpPr>
        <p:spPr>
          <a:xfrm>
            <a:off x="709613" y="4860925"/>
            <a:ext cx="5680075" cy="4606925"/>
          </a:xfrm>
          <a:noFill/>
          <a:ln/>
        </p:spPr>
        <p:txBody>
          <a:bodyPr wrap="none" anchor="ctr"/>
          <a:lstStyle/>
          <a:p>
            <a:endParaRPr lang="de-DE"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2F305A8-1594-4C75-9E35-78F7D2774D83}" type="slidenum">
              <a:rPr lang="en-GB" altLang="en-US"/>
              <a:pPr/>
              <a:t>4</a:t>
            </a:fld>
            <a:endParaRPr lang="en-GB" altLang="en-US"/>
          </a:p>
        </p:txBody>
      </p:sp>
      <p:sp>
        <p:nvSpPr>
          <p:cNvPr id="197634" name="Rectangle 2"/>
          <p:cNvSpPr txBox="1">
            <a:spLocks noGrp="1" noRot="1" noChangeAspect="1" noChangeArrowheads="1" noTextEdit="1"/>
          </p:cNvSpPr>
          <p:nvPr>
            <p:ph type="sldImg"/>
          </p:nvPr>
        </p:nvSpPr>
        <p:spPr>
          <a:xfrm>
            <a:off x="992188" y="777875"/>
            <a:ext cx="5116512" cy="3836988"/>
          </a:xfrm>
        </p:spPr>
      </p:sp>
      <p:sp>
        <p:nvSpPr>
          <p:cNvPr id="197635" name="Rectangle 3"/>
          <p:cNvSpPr txBox="1">
            <a:spLocks noGrp="1" noChangeArrowheads="1"/>
          </p:cNvSpPr>
          <p:nvPr>
            <p:ph type="body" idx="1"/>
          </p:nvPr>
        </p:nvSpPr>
        <p:spPr>
          <a:xfrm>
            <a:off x="709613" y="4860925"/>
            <a:ext cx="5680075" cy="4606925"/>
          </a:xfrm>
          <a:noFill/>
          <a:ln/>
        </p:spPr>
        <p:txBody>
          <a:bodyPr wrap="none" anchor="ctr"/>
          <a:lstStyle/>
          <a:p>
            <a:endParaRPr lang="de-DE"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2218A7F-EED2-420A-BDCD-9732BB562576}" type="slidenum">
              <a:rPr lang="en-GB" altLang="en-US"/>
              <a:pPr/>
              <a:t>5</a:t>
            </a:fld>
            <a:endParaRPr lang="en-GB" altLang="en-US"/>
          </a:p>
        </p:txBody>
      </p:sp>
      <p:sp>
        <p:nvSpPr>
          <p:cNvPr id="199682" name="Rectangle 2"/>
          <p:cNvSpPr txBox="1">
            <a:spLocks noGrp="1" noRot="1" noChangeAspect="1" noChangeArrowheads="1" noTextEdit="1"/>
          </p:cNvSpPr>
          <p:nvPr>
            <p:ph type="sldImg"/>
          </p:nvPr>
        </p:nvSpPr>
        <p:spPr>
          <a:xfrm>
            <a:off x="992188" y="777875"/>
            <a:ext cx="5116512" cy="3836988"/>
          </a:xfrm>
        </p:spPr>
      </p:sp>
      <p:sp>
        <p:nvSpPr>
          <p:cNvPr id="199683" name="Rectangle 3"/>
          <p:cNvSpPr txBox="1">
            <a:spLocks noGrp="1" noChangeArrowheads="1"/>
          </p:cNvSpPr>
          <p:nvPr>
            <p:ph type="body" idx="1"/>
          </p:nvPr>
        </p:nvSpPr>
        <p:spPr>
          <a:xfrm>
            <a:off x="709613" y="4860925"/>
            <a:ext cx="5680075" cy="4606925"/>
          </a:xfrm>
          <a:noFill/>
          <a:ln/>
        </p:spPr>
        <p:txBody>
          <a:bodyPr wrap="none" anchor="ctr"/>
          <a:lstStyle/>
          <a:p>
            <a:endParaRPr lang="de-DE"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E69D3CE-B0BB-4744-88CD-1EBAD783524A}" type="slidenum">
              <a:rPr lang="en-GB" altLang="en-US"/>
              <a:pPr/>
              <a:t>24</a:t>
            </a:fld>
            <a:endParaRPr lang="en-GB" altLang="en-US"/>
          </a:p>
        </p:txBody>
      </p:sp>
      <p:sp>
        <p:nvSpPr>
          <p:cNvPr id="46081" name="Rectangle 1"/>
          <p:cNvSpPr txBox="1">
            <a:spLocks noGrp="1" noRot="1" noChangeAspect="1" noChangeArrowheads="1"/>
          </p:cNvSpPr>
          <p:nvPr>
            <p:ph type="sldImg"/>
          </p:nvPr>
        </p:nvSpPr>
        <p:spPr bwMode="auto">
          <a:xfrm>
            <a:off x="992188" y="777875"/>
            <a:ext cx="5116512"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2" name="Rectangle 2"/>
          <p:cNvSpPr txBox="1">
            <a:spLocks noGrp="1" noChangeArrowheads="1"/>
          </p:cNvSpPr>
          <p:nvPr>
            <p:ph type="body" idx="1"/>
          </p:nvPr>
        </p:nvSpPr>
        <p:spPr bwMode="auto">
          <a:xfrm>
            <a:off x="709613" y="4860925"/>
            <a:ext cx="5680075" cy="46069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de-DE"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5848535-5B34-4489-8062-1EA56FA62CD6}" type="slidenum">
              <a:rPr lang="en-GB" altLang="en-US"/>
              <a:pPr/>
              <a:t>25</a:t>
            </a:fld>
            <a:endParaRPr lang="en-GB" altLang="en-US"/>
          </a:p>
        </p:txBody>
      </p:sp>
      <p:sp>
        <p:nvSpPr>
          <p:cNvPr id="47105" name="Rectangle 1"/>
          <p:cNvSpPr txBox="1">
            <a:spLocks noGrp="1" noRot="1" noChangeAspect="1" noChangeArrowheads="1"/>
          </p:cNvSpPr>
          <p:nvPr>
            <p:ph type="sldImg"/>
          </p:nvPr>
        </p:nvSpPr>
        <p:spPr bwMode="auto">
          <a:xfrm>
            <a:off x="992188" y="777875"/>
            <a:ext cx="5116512"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6" name="Rectangle 2"/>
          <p:cNvSpPr txBox="1">
            <a:spLocks noGrp="1" noChangeArrowheads="1"/>
          </p:cNvSpPr>
          <p:nvPr>
            <p:ph type="body" idx="1"/>
          </p:nvPr>
        </p:nvSpPr>
        <p:spPr bwMode="auto">
          <a:xfrm>
            <a:off x="709613" y="4860925"/>
            <a:ext cx="5680075" cy="46069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de-DE"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073A6D6-2F72-4EB0-8DE4-D5CD2F292642}" type="slidenum">
              <a:rPr lang="en-GB" altLang="en-US"/>
              <a:pPr/>
              <a:t>26</a:t>
            </a:fld>
            <a:endParaRPr lang="en-GB" altLang="en-US"/>
          </a:p>
        </p:txBody>
      </p:sp>
      <p:sp>
        <p:nvSpPr>
          <p:cNvPr id="48129" name="Rectangle 1"/>
          <p:cNvSpPr txBox="1">
            <a:spLocks noGrp="1" noRot="1" noChangeAspect="1" noChangeArrowheads="1"/>
          </p:cNvSpPr>
          <p:nvPr>
            <p:ph type="sldImg"/>
          </p:nvPr>
        </p:nvSpPr>
        <p:spPr bwMode="auto">
          <a:xfrm>
            <a:off x="992188" y="777875"/>
            <a:ext cx="5116512"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0" name="Rectangle 2"/>
          <p:cNvSpPr txBox="1">
            <a:spLocks noGrp="1" noChangeArrowheads="1"/>
          </p:cNvSpPr>
          <p:nvPr>
            <p:ph type="body" idx="1"/>
          </p:nvPr>
        </p:nvSpPr>
        <p:spPr bwMode="auto">
          <a:xfrm>
            <a:off x="709613" y="4860925"/>
            <a:ext cx="5680075" cy="46069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de-DE"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1C0B593-6635-40B9-AC52-2551C358BE47}" type="slidenum">
              <a:rPr lang="en-GB" altLang="en-US"/>
              <a:pPr/>
              <a:t>27</a:t>
            </a:fld>
            <a:endParaRPr lang="en-GB" altLang="en-US"/>
          </a:p>
        </p:txBody>
      </p:sp>
      <p:sp>
        <p:nvSpPr>
          <p:cNvPr id="49153" name="Rectangle 1"/>
          <p:cNvSpPr txBox="1">
            <a:spLocks noGrp="1" noRot="1" noChangeAspect="1" noChangeArrowheads="1"/>
          </p:cNvSpPr>
          <p:nvPr>
            <p:ph type="sldImg"/>
          </p:nvPr>
        </p:nvSpPr>
        <p:spPr bwMode="auto">
          <a:xfrm>
            <a:off x="992188" y="777875"/>
            <a:ext cx="5116512"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4" name="Rectangle 2"/>
          <p:cNvSpPr txBox="1">
            <a:spLocks noGrp="1" noChangeArrowheads="1"/>
          </p:cNvSpPr>
          <p:nvPr>
            <p:ph type="body" idx="1"/>
          </p:nvPr>
        </p:nvSpPr>
        <p:spPr bwMode="auto">
          <a:xfrm>
            <a:off x="709613" y="4860925"/>
            <a:ext cx="5680075" cy="46069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de-DE"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B28983-FB12-4B79-B319-C705B0D847FF}" type="slidenum">
              <a:rPr lang="en-GB" altLang="en-US"/>
              <a:pPr/>
              <a:t>28</a:t>
            </a:fld>
            <a:endParaRPr lang="en-GB" altLang="en-US"/>
          </a:p>
        </p:txBody>
      </p:sp>
      <p:sp>
        <p:nvSpPr>
          <p:cNvPr id="202754" name="Rectangle 2"/>
          <p:cNvSpPr txBox="1">
            <a:spLocks noGrp="1" noRot="1" noChangeAspect="1" noChangeArrowheads="1" noTextEdit="1"/>
          </p:cNvSpPr>
          <p:nvPr>
            <p:ph type="sldImg"/>
          </p:nvPr>
        </p:nvSpPr>
        <p:spPr>
          <a:xfrm>
            <a:off x="992188" y="777875"/>
            <a:ext cx="5116512" cy="3836988"/>
          </a:xfrm>
        </p:spPr>
      </p:sp>
      <p:sp>
        <p:nvSpPr>
          <p:cNvPr id="202755" name="Rectangle 3"/>
          <p:cNvSpPr txBox="1">
            <a:spLocks noGrp="1" noChangeArrowheads="1"/>
          </p:cNvSpPr>
          <p:nvPr>
            <p:ph type="body" idx="1"/>
          </p:nvPr>
        </p:nvSpPr>
        <p:spPr>
          <a:xfrm>
            <a:off x="709613" y="4860925"/>
            <a:ext cx="5680075" cy="4606925"/>
          </a:xfrm>
          <a:noFill/>
          <a:ln/>
        </p:spPr>
        <p:txBody>
          <a:bodyPr wrap="none" anchor="ctr"/>
          <a:lstStyle/>
          <a:p>
            <a:endParaRPr lang="de-DE"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7913"/>
            <a:ext cx="8569325" cy="16208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GB" altLang="en-US"/>
          </a:p>
        </p:txBody>
      </p:sp>
      <p:sp>
        <p:nvSpPr>
          <p:cNvPr id="5" name="Footer Placeholder 4"/>
          <p:cNvSpPr>
            <a:spLocks noGrp="1"/>
          </p:cNvSpPr>
          <p:nvPr>
            <p:ph type="ftr" idx="11"/>
          </p:nvPr>
        </p:nvSpPr>
        <p:spPr/>
        <p:txBody>
          <a:bodyPr/>
          <a:lstStyle>
            <a:lvl1pPr>
              <a:defRPr/>
            </a:lvl1pPr>
          </a:lstStyle>
          <a:p>
            <a:endParaRPr lang="en-GB" altLang="en-US"/>
          </a:p>
        </p:txBody>
      </p:sp>
      <p:sp>
        <p:nvSpPr>
          <p:cNvPr id="6" name="Slide Number Placeholder 5"/>
          <p:cNvSpPr>
            <a:spLocks noGrp="1"/>
          </p:cNvSpPr>
          <p:nvPr>
            <p:ph type="sldNum" idx="12"/>
          </p:nvPr>
        </p:nvSpPr>
        <p:spPr/>
        <p:txBody>
          <a:bodyPr/>
          <a:lstStyle>
            <a:lvl1pPr>
              <a:defRPr/>
            </a:lvl1pPr>
          </a:lstStyle>
          <a:p>
            <a:fld id="{F5E3DFDB-2530-426C-85C7-CE7F90B9D826}" type="slidenum">
              <a:rPr lang="en-GB" altLang="en-US"/>
              <a:pPr/>
              <a:t>‹#›</a:t>
            </a:fld>
            <a:endParaRPr lang="en-GB" altLang="en-US"/>
          </a:p>
        </p:txBody>
      </p:sp>
    </p:spTree>
    <p:extLst>
      <p:ext uri="{BB962C8B-B14F-4D97-AF65-F5344CB8AC3E}">
        <p14:creationId xmlns:p14="http://schemas.microsoft.com/office/powerpoint/2010/main" val="3263937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GB" altLang="en-US"/>
          </a:p>
        </p:txBody>
      </p:sp>
      <p:sp>
        <p:nvSpPr>
          <p:cNvPr id="5" name="Footer Placeholder 4"/>
          <p:cNvSpPr>
            <a:spLocks noGrp="1"/>
          </p:cNvSpPr>
          <p:nvPr>
            <p:ph type="ftr" idx="11"/>
          </p:nvPr>
        </p:nvSpPr>
        <p:spPr/>
        <p:txBody>
          <a:bodyPr/>
          <a:lstStyle>
            <a:lvl1pPr>
              <a:defRPr/>
            </a:lvl1pPr>
          </a:lstStyle>
          <a:p>
            <a:endParaRPr lang="en-GB" altLang="en-US"/>
          </a:p>
        </p:txBody>
      </p:sp>
      <p:sp>
        <p:nvSpPr>
          <p:cNvPr id="6" name="Slide Number Placeholder 5"/>
          <p:cNvSpPr>
            <a:spLocks noGrp="1"/>
          </p:cNvSpPr>
          <p:nvPr>
            <p:ph type="sldNum" idx="12"/>
          </p:nvPr>
        </p:nvSpPr>
        <p:spPr/>
        <p:txBody>
          <a:bodyPr/>
          <a:lstStyle>
            <a:lvl1pPr>
              <a:defRPr/>
            </a:lvl1pPr>
          </a:lstStyle>
          <a:p>
            <a:fld id="{32E2375C-5F99-40DE-98C4-295451139C6D}" type="slidenum">
              <a:rPr lang="en-GB" altLang="en-US"/>
              <a:pPr/>
              <a:t>‹#›</a:t>
            </a:fld>
            <a:endParaRPr lang="en-GB" altLang="en-US"/>
          </a:p>
        </p:txBody>
      </p:sp>
    </p:spTree>
    <p:extLst>
      <p:ext uri="{BB962C8B-B14F-4D97-AF65-F5344CB8AC3E}">
        <p14:creationId xmlns:p14="http://schemas.microsoft.com/office/powerpoint/2010/main" val="3747376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301625"/>
            <a:ext cx="6650037" cy="64547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GB" altLang="en-US"/>
          </a:p>
        </p:txBody>
      </p:sp>
      <p:sp>
        <p:nvSpPr>
          <p:cNvPr id="5" name="Footer Placeholder 4"/>
          <p:cNvSpPr>
            <a:spLocks noGrp="1"/>
          </p:cNvSpPr>
          <p:nvPr>
            <p:ph type="ftr" idx="11"/>
          </p:nvPr>
        </p:nvSpPr>
        <p:spPr/>
        <p:txBody>
          <a:bodyPr/>
          <a:lstStyle>
            <a:lvl1pPr>
              <a:defRPr/>
            </a:lvl1pPr>
          </a:lstStyle>
          <a:p>
            <a:endParaRPr lang="en-GB" altLang="en-US"/>
          </a:p>
        </p:txBody>
      </p:sp>
      <p:sp>
        <p:nvSpPr>
          <p:cNvPr id="6" name="Slide Number Placeholder 5"/>
          <p:cNvSpPr>
            <a:spLocks noGrp="1"/>
          </p:cNvSpPr>
          <p:nvPr>
            <p:ph type="sldNum" idx="12"/>
          </p:nvPr>
        </p:nvSpPr>
        <p:spPr/>
        <p:txBody>
          <a:bodyPr/>
          <a:lstStyle>
            <a:lvl1pPr>
              <a:defRPr/>
            </a:lvl1pPr>
          </a:lstStyle>
          <a:p>
            <a:fld id="{36729BDA-26C4-43D2-A160-B8DCF7530480}" type="slidenum">
              <a:rPr lang="en-GB" altLang="en-US"/>
              <a:pPr/>
              <a:t>‹#›</a:t>
            </a:fld>
            <a:endParaRPr lang="en-GB" altLang="en-US"/>
          </a:p>
        </p:txBody>
      </p:sp>
    </p:spTree>
    <p:extLst>
      <p:ext uri="{BB962C8B-B14F-4D97-AF65-F5344CB8AC3E}">
        <p14:creationId xmlns:p14="http://schemas.microsoft.com/office/powerpoint/2010/main" val="3874363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9069387" cy="1260475"/>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503238" y="6886575"/>
            <a:ext cx="2346325" cy="519113"/>
          </a:xfrm>
        </p:spPr>
        <p:txBody>
          <a:bodyPr/>
          <a:lstStyle>
            <a:lvl1pPr>
              <a:defRPr/>
            </a:lvl1pPr>
          </a:lstStyle>
          <a:p>
            <a:endParaRPr lang="en-GB" altLang="en-US"/>
          </a:p>
        </p:txBody>
      </p:sp>
      <p:sp>
        <p:nvSpPr>
          <p:cNvPr id="4" name="Footer Placeholder 3"/>
          <p:cNvSpPr>
            <a:spLocks noGrp="1"/>
          </p:cNvSpPr>
          <p:nvPr>
            <p:ph type="ftr" idx="11"/>
          </p:nvPr>
        </p:nvSpPr>
        <p:spPr>
          <a:xfrm>
            <a:off x="3448050" y="6886575"/>
            <a:ext cx="3194050" cy="519113"/>
          </a:xfrm>
        </p:spPr>
        <p:txBody>
          <a:bodyPr/>
          <a:lstStyle>
            <a:lvl1pPr>
              <a:defRPr/>
            </a:lvl1pPr>
          </a:lstStyle>
          <a:p>
            <a:endParaRPr lang="en-GB" altLang="en-US"/>
          </a:p>
        </p:txBody>
      </p:sp>
      <p:sp>
        <p:nvSpPr>
          <p:cNvPr id="5" name="Slide Number Placeholder 4"/>
          <p:cNvSpPr>
            <a:spLocks noGrp="1"/>
          </p:cNvSpPr>
          <p:nvPr>
            <p:ph type="sldNum" idx="12"/>
          </p:nvPr>
        </p:nvSpPr>
        <p:spPr>
          <a:xfrm>
            <a:off x="7227888" y="6886575"/>
            <a:ext cx="2346325" cy="519113"/>
          </a:xfrm>
        </p:spPr>
        <p:txBody>
          <a:bodyPr/>
          <a:lstStyle>
            <a:lvl1pPr>
              <a:defRPr/>
            </a:lvl1pPr>
          </a:lstStyle>
          <a:p>
            <a:fld id="{8AF80553-DE8C-479A-87F3-BA2C5969C74D}" type="slidenum">
              <a:rPr lang="en-GB" altLang="en-US"/>
              <a:pPr/>
              <a:t>‹#›</a:t>
            </a:fld>
            <a:endParaRPr lang="en-GB" altLang="en-US"/>
          </a:p>
        </p:txBody>
      </p:sp>
    </p:spTree>
    <p:extLst>
      <p:ext uri="{BB962C8B-B14F-4D97-AF65-F5344CB8AC3E}">
        <p14:creationId xmlns:p14="http://schemas.microsoft.com/office/powerpoint/2010/main" val="2066457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GB" altLang="en-US"/>
          </a:p>
        </p:txBody>
      </p:sp>
      <p:sp>
        <p:nvSpPr>
          <p:cNvPr id="5" name="Footer Placeholder 4"/>
          <p:cNvSpPr>
            <a:spLocks noGrp="1"/>
          </p:cNvSpPr>
          <p:nvPr>
            <p:ph type="ftr" idx="11"/>
          </p:nvPr>
        </p:nvSpPr>
        <p:spPr/>
        <p:txBody>
          <a:bodyPr/>
          <a:lstStyle>
            <a:lvl1pPr>
              <a:defRPr/>
            </a:lvl1pPr>
          </a:lstStyle>
          <a:p>
            <a:endParaRPr lang="en-GB" altLang="en-US"/>
          </a:p>
        </p:txBody>
      </p:sp>
      <p:sp>
        <p:nvSpPr>
          <p:cNvPr id="6" name="Slide Number Placeholder 5"/>
          <p:cNvSpPr>
            <a:spLocks noGrp="1"/>
          </p:cNvSpPr>
          <p:nvPr>
            <p:ph type="sldNum" idx="12"/>
          </p:nvPr>
        </p:nvSpPr>
        <p:spPr/>
        <p:txBody>
          <a:bodyPr/>
          <a:lstStyle>
            <a:lvl1pPr>
              <a:defRPr/>
            </a:lvl1pPr>
          </a:lstStyle>
          <a:p>
            <a:fld id="{B288CA36-C448-4F88-87A5-4E596A4D7BF6}" type="slidenum">
              <a:rPr lang="en-GB" altLang="en-US"/>
              <a:pPr/>
              <a:t>‹#›</a:t>
            </a:fld>
            <a:endParaRPr lang="en-GB" altLang="en-US"/>
          </a:p>
        </p:txBody>
      </p:sp>
    </p:spTree>
    <p:extLst>
      <p:ext uri="{BB962C8B-B14F-4D97-AF65-F5344CB8AC3E}">
        <p14:creationId xmlns:p14="http://schemas.microsoft.com/office/powerpoint/2010/main" val="494319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GB" altLang="en-US"/>
          </a:p>
        </p:txBody>
      </p:sp>
      <p:sp>
        <p:nvSpPr>
          <p:cNvPr id="5" name="Footer Placeholder 4"/>
          <p:cNvSpPr>
            <a:spLocks noGrp="1"/>
          </p:cNvSpPr>
          <p:nvPr>
            <p:ph type="ftr" idx="11"/>
          </p:nvPr>
        </p:nvSpPr>
        <p:spPr/>
        <p:txBody>
          <a:bodyPr/>
          <a:lstStyle>
            <a:lvl1pPr>
              <a:defRPr/>
            </a:lvl1pPr>
          </a:lstStyle>
          <a:p>
            <a:endParaRPr lang="en-GB" altLang="en-US"/>
          </a:p>
        </p:txBody>
      </p:sp>
      <p:sp>
        <p:nvSpPr>
          <p:cNvPr id="6" name="Slide Number Placeholder 5"/>
          <p:cNvSpPr>
            <a:spLocks noGrp="1"/>
          </p:cNvSpPr>
          <p:nvPr>
            <p:ph type="sldNum" idx="12"/>
          </p:nvPr>
        </p:nvSpPr>
        <p:spPr/>
        <p:txBody>
          <a:bodyPr/>
          <a:lstStyle>
            <a:lvl1pPr>
              <a:defRPr/>
            </a:lvl1pPr>
          </a:lstStyle>
          <a:p>
            <a:fld id="{25D566D5-2EEF-418D-9BFE-BA4A23572DB3}" type="slidenum">
              <a:rPr lang="en-GB" altLang="en-US"/>
              <a:pPr/>
              <a:t>‹#›</a:t>
            </a:fld>
            <a:endParaRPr lang="en-GB" altLang="en-US"/>
          </a:p>
        </p:txBody>
      </p:sp>
    </p:spTree>
    <p:extLst>
      <p:ext uri="{BB962C8B-B14F-4D97-AF65-F5344CB8AC3E}">
        <p14:creationId xmlns:p14="http://schemas.microsoft.com/office/powerpoint/2010/main" val="2670289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338" y="1768475"/>
            <a:ext cx="4459287"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GB" altLang="en-US"/>
          </a:p>
        </p:txBody>
      </p:sp>
      <p:sp>
        <p:nvSpPr>
          <p:cNvPr id="6" name="Footer Placeholder 5"/>
          <p:cNvSpPr>
            <a:spLocks noGrp="1"/>
          </p:cNvSpPr>
          <p:nvPr>
            <p:ph type="ftr" idx="11"/>
          </p:nvPr>
        </p:nvSpPr>
        <p:spPr/>
        <p:txBody>
          <a:bodyPr/>
          <a:lstStyle>
            <a:lvl1pPr>
              <a:defRPr/>
            </a:lvl1pPr>
          </a:lstStyle>
          <a:p>
            <a:endParaRPr lang="en-GB" altLang="en-US"/>
          </a:p>
        </p:txBody>
      </p:sp>
      <p:sp>
        <p:nvSpPr>
          <p:cNvPr id="7" name="Slide Number Placeholder 6"/>
          <p:cNvSpPr>
            <a:spLocks noGrp="1"/>
          </p:cNvSpPr>
          <p:nvPr>
            <p:ph type="sldNum" idx="12"/>
          </p:nvPr>
        </p:nvSpPr>
        <p:spPr/>
        <p:txBody>
          <a:bodyPr/>
          <a:lstStyle>
            <a:lvl1pPr>
              <a:defRPr/>
            </a:lvl1pPr>
          </a:lstStyle>
          <a:p>
            <a:fld id="{55B9E2AB-4723-42AC-A883-353F48DF8406}" type="slidenum">
              <a:rPr lang="en-GB" altLang="en-US"/>
              <a:pPr/>
              <a:t>‹#›</a:t>
            </a:fld>
            <a:endParaRPr lang="en-GB" altLang="en-US"/>
          </a:p>
        </p:txBody>
      </p:sp>
    </p:spTree>
    <p:extLst>
      <p:ext uri="{BB962C8B-B14F-4D97-AF65-F5344CB8AC3E}">
        <p14:creationId xmlns:p14="http://schemas.microsoft.com/office/powerpoint/2010/main" val="3268460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GB" altLang="en-US"/>
          </a:p>
        </p:txBody>
      </p:sp>
      <p:sp>
        <p:nvSpPr>
          <p:cNvPr id="8" name="Footer Placeholder 7"/>
          <p:cNvSpPr>
            <a:spLocks noGrp="1"/>
          </p:cNvSpPr>
          <p:nvPr>
            <p:ph type="ftr" idx="11"/>
          </p:nvPr>
        </p:nvSpPr>
        <p:spPr/>
        <p:txBody>
          <a:bodyPr/>
          <a:lstStyle>
            <a:lvl1pPr>
              <a:defRPr/>
            </a:lvl1pPr>
          </a:lstStyle>
          <a:p>
            <a:endParaRPr lang="en-GB" altLang="en-US"/>
          </a:p>
        </p:txBody>
      </p:sp>
      <p:sp>
        <p:nvSpPr>
          <p:cNvPr id="9" name="Slide Number Placeholder 8"/>
          <p:cNvSpPr>
            <a:spLocks noGrp="1"/>
          </p:cNvSpPr>
          <p:nvPr>
            <p:ph type="sldNum" idx="12"/>
          </p:nvPr>
        </p:nvSpPr>
        <p:spPr/>
        <p:txBody>
          <a:bodyPr/>
          <a:lstStyle>
            <a:lvl1pPr>
              <a:defRPr/>
            </a:lvl1pPr>
          </a:lstStyle>
          <a:p>
            <a:fld id="{12D351A7-7F4C-47A5-9663-2D12B89F5B46}" type="slidenum">
              <a:rPr lang="en-GB" altLang="en-US"/>
              <a:pPr/>
              <a:t>‹#›</a:t>
            </a:fld>
            <a:endParaRPr lang="en-GB" altLang="en-US"/>
          </a:p>
        </p:txBody>
      </p:sp>
    </p:spTree>
    <p:extLst>
      <p:ext uri="{BB962C8B-B14F-4D97-AF65-F5344CB8AC3E}">
        <p14:creationId xmlns:p14="http://schemas.microsoft.com/office/powerpoint/2010/main" val="1081750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GB" altLang="en-US"/>
          </a:p>
        </p:txBody>
      </p:sp>
      <p:sp>
        <p:nvSpPr>
          <p:cNvPr id="4" name="Footer Placeholder 3"/>
          <p:cNvSpPr>
            <a:spLocks noGrp="1"/>
          </p:cNvSpPr>
          <p:nvPr>
            <p:ph type="ftr" idx="11"/>
          </p:nvPr>
        </p:nvSpPr>
        <p:spPr/>
        <p:txBody>
          <a:bodyPr/>
          <a:lstStyle>
            <a:lvl1pPr>
              <a:defRPr/>
            </a:lvl1pPr>
          </a:lstStyle>
          <a:p>
            <a:endParaRPr lang="en-GB" altLang="en-US"/>
          </a:p>
        </p:txBody>
      </p:sp>
      <p:sp>
        <p:nvSpPr>
          <p:cNvPr id="5" name="Slide Number Placeholder 4"/>
          <p:cNvSpPr>
            <a:spLocks noGrp="1"/>
          </p:cNvSpPr>
          <p:nvPr>
            <p:ph type="sldNum" idx="12"/>
          </p:nvPr>
        </p:nvSpPr>
        <p:spPr/>
        <p:txBody>
          <a:bodyPr/>
          <a:lstStyle>
            <a:lvl1pPr>
              <a:defRPr/>
            </a:lvl1pPr>
          </a:lstStyle>
          <a:p>
            <a:fld id="{9FA7F3E8-BA60-458D-821F-AD04720A3514}" type="slidenum">
              <a:rPr lang="en-GB" altLang="en-US"/>
              <a:pPr/>
              <a:t>‹#›</a:t>
            </a:fld>
            <a:endParaRPr lang="en-GB" altLang="en-US"/>
          </a:p>
        </p:txBody>
      </p:sp>
    </p:spTree>
    <p:extLst>
      <p:ext uri="{BB962C8B-B14F-4D97-AF65-F5344CB8AC3E}">
        <p14:creationId xmlns:p14="http://schemas.microsoft.com/office/powerpoint/2010/main" val="1840349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GB" altLang="en-US"/>
          </a:p>
        </p:txBody>
      </p:sp>
      <p:sp>
        <p:nvSpPr>
          <p:cNvPr id="3" name="Footer Placeholder 2"/>
          <p:cNvSpPr>
            <a:spLocks noGrp="1"/>
          </p:cNvSpPr>
          <p:nvPr>
            <p:ph type="ftr" idx="11"/>
          </p:nvPr>
        </p:nvSpPr>
        <p:spPr/>
        <p:txBody>
          <a:bodyPr/>
          <a:lstStyle>
            <a:lvl1pPr>
              <a:defRPr/>
            </a:lvl1pPr>
          </a:lstStyle>
          <a:p>
            <a:endParaRPr lang="en-GB" altLang="en-US"/>
          </a:p>
        </p:txBody>
      </p:sp>
      <p:sp>
        <p:nvSpPr>
          <p:cNvPr id="4" name="Slide Number Placeholder 3"/>
          <p:cNvSpPr>
            <a:spLocks noGrp="1"/>
          </p:cNvSpPr>
          <p:nvPr>
            <p:ph type="sldNum" idx="12"/>
          </p:nvPr>
        </p:nvSpPr>
        <p:spPr/>
        <p:txBody>
          <a:bodyPr/>
          <a:lstStyle>
            <a:lvl1pPr>
              <a:defRPr/>
            </a:lvl1pPr>
          </a:lstStyle>
          <a:p>
            <a:fld id="{251B5293-023F-4CA2-AF16-1B206C0B9784}" type="slidenum">
              <a:rPr lang="en-GB" altLang="en-US"/>
              <a:pPr/>
              <a:t>‹#›</a:t>
            </a:fld>
            <a:endParaRPr lang="en-GB" altLang="en-US"/>
          </a:p>
        </p:txBody>
      </p:sp>
    </p:spTree>
    <p:extLst>
      <p:ext uri="{BB962C8B-B14F-4D97-AF65-F5344CB8AC3E}">
        <p14:creationId xmlns:p14="http://schemas.microsoft.com/office/powerpoint/2010/main" val="530953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GB" altLang="en-US"/>
          </a:p>
        </p:txBody>
      </p:sp>
      <p:sp>
        <p:nvSpPr>
          <p:cNvPr id="6" name="Footer Placeholder 5"/>
          <p:cNvSpPr>
            <a:spLocks noGrp="1"/>
          </p:cNvSpPr>
          <p:nvPr>
            <p:ph type="ftr" idx="11"/>
          </p:nvPr>
        </p:nvSpPr>
        <p:spPr/>
        <p:txBody>
          <a:bodyPr/>
          <a:lstStyle>
            <a:lvl1pPr>
              <a:defRPr/>
            </a:lvl1pPr>
          </a:lstStyle>
          <a:p>
            <a:endParaRPr lang="en-GB" altLang="en-US"/>
          </a:p>
        </p:txBody>
      </p:sp>
      <p:sp>
        <p:nvSpPr>
          <p:cNvPr id="7" name="Slide Number Placeholder 6"/>
          <p:cNvSpPr>
            <a:spLocks noGrp="1"/>
          </p:cNvSpPr>
          <p:nvPr>
            <p:ph type="sldNum" idx="12"/>
          </p:nvPr>
        </p:nvSpPr>
        <p:spPr/>
        <p:txBody>
          <a:bodyPr/>
          <a:lstStyle>
            <a:lvl1pPr>
              <a:defRPr/>
            </a:lvl1pPr>
          </a:lstStyle>
          <a:p>
            <a:fld id="{36DF43A0-ED32-497D-8EA3-7E56F14D6C09}" type="slidenum">
              <a:rPr lang="en-GB" altLang="en-US"/>
              <a:pPr/>
              <a:t>‹#›</a:t>
            </a:fld>
            <a:endParaRPr lang="en-GB" altLang="en-US"/>
          </a:p>
        </p:txBody>
      </p:sp>
    </p:spTree>
    <p:extLst>
      <p:ext uri="{BB962C8B-B14F-4D97-AF65-F5344CB8AC3E}">
        <p14:creationId xmlns:p14="http://schemas.microsoft.com/office/powerpoint/2010/main" val="1653890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GB" altLang="en-US"/>
          </a:p>
        </p:txBody>
      </p:sp>
      <p:sp>
        <p:nvSpPr>
          <p:cNvPr id="6" name="Footer Placeholder 5"/>
          <p:cNvSpPr>
            <a:spLocks noGrp="1"/>
          </p:cNvSpPr>
          <p:nvPr>
            <p:ph type="ftr" idx="11"/>
          </p:nvPr>
        </p:nvSpPr>
        <p:spPr/>
        <p:txBody>
          <a:bodyPr/>
          <a:lstStyle>
            <a:lvl1pPr>
              <a:defRPr/>
            </a:lvl1pPr>
          </a:lstStyle>
          <a:p>
            <a:endParaRPr lang="en-GB" altLang="en-US"/>
          </a:p>
        </p:txBody>
      </p:sp>
      <p:sp>
        <p:nvSpPr>
          <p:cNvPr id="7" name="Slide Number Placeholder 6"/>
          <p:cNvSpPr>
            <a:spLocks noGrp="1"/>
          </p:cNvSpPr>
          <p:nvPr>
            <p:ph type="sldNum" idx="12"/>
          </p:nvPr>
        </p:nvSpPr>
        <p:spPr/>
        <p:txBody>
          <a:bodyPr/>
          <a:lstStyle>
            <a:lvl1pPr>
              <a:defRPr/>
            </a:lvl1pPr>
          </a:lstStyle>
          <a:p>
            <a:fld id="{040DBD59-A8ED-4D6C-B266-8DAE4F51903F}" type="slidenum">
              <a:rPr lang="en-GB" altLang="en-US"/>
              <a:pPr/>
              <a:t>‹#›</a:t>
            </a:fld>
            <a:endParaRPr lang="en-GB" altLang="en-US"/>
          </a:p>
        </p:txBody>
      </p:sp>
    </p:spTree>
    <p:extLst>
      <p:ext uri="{BB962C8B-B14F-4D97-AF65-F5344CB8AC3E}">
        <p14:creationId xmlns:p14="http://schemas.microsoft.com/office/powerpoint/2010/main" val="3941065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38" y="301625"/>
            <a:ext cx="9069387" cy="126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smtClean="0"/>
              <a:t>Klicken Sie, um das Format des Titeltextes zu bearbeiten</a:t>
            </a:r>
          </a:p>
        </p:txBody>
      </p:sp>
      <p:sp>
        <p:nvSpPr>
          <p:cNvPr id="1026" name="Rectangle 2"/>
          <p:cNvSpPr>
            <a:spLocks noGrp="1" noChangeArrowheads="1"/>
          </p:cNvSpPr>
          <p:nvPr>
            <p:ph type="body" idx="1"/>
          </p:nvPr>
        </p:nvSpPr>
        <p:spPr bwMode="auto">
          <a:xfrm>
            <a:off x="503238" y="1768475"/>
            <a:ext cx="9069387" cy="498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smtClean="0"/>
              <a:t>Klicken Sie, um die Formate des Gliederungstextes zu bearbeiten</a:t>
            </a:r>
          </a:p>
          <a:p>
            <a:pPr lvl="1"/>
            <a:r>
              <a:rPr lang="en-GB" altLang="en-US" smtClean="0"/>
              <a:t>Zweite Gliederungsebene</a:t>
            </a:r>
          </a:p>
          <a:p>
            <a:pPr lvl="2"/>
            <a:r>
              <a:rPr lang="en-GB" altLang="en-US" smtClean="0"/>
              <a:t>Dritte Gliederungsebene</a:t>
            </a:r>
          </a:p>
          <a:p>
            <a:pPr lvl="3"/>
            <a:r>
              <a:rPr lang="en-GB" altLang="en-US" smtClean="0"/>
              <a:t>Vierte Gliederungsebene</a:t>
            </a:r>
          </a:p>
          <a:p>
            <a:pPr lvl="4"/>
            <a:r>
              <a:rPr lang="en-GB" altLang="en-US" smtClean="0"/>
              <a:t>Fünfte Gliederungsebene</a:t>
            </a:r>
          </a:p>
          <a:p>
            <a:pPr lvl="4"/>
            <a:r>
              <a:rPr lang="en-GB" altLang="en-US" smtClean="0"/>
              <a:t>Sechste Gliederungsebene</a:t>
            </a:r>
          </a:p>
          <a:p>
            <a:pPr lvl="4"/>
            <a:r>
              <a:rPr lang="en-GB" altLang="en-US" smtClean="0"/>
              <a:t>Siebente Gliederungsebene</a:t>
            </a:r>
          </a:p>
          <a:p>
            <a:pPr lvl="4"/>
            <a:r>
              <a:rPr lang="en-GB" altLang="en-US" smtClean="0"/>
              <a:t>Achte Gliederungsebene</a:t>
            </a:r>
          </a:p>
          <a:p>
            <a:pPr lvl="4"/>
            <a:r>
              <a:rPr lang="en-GB" altLang="en-US" smtClean="0"/>
              <a:t>Neunte Gliederungsebene</a:t>
            </a:r>
          </a:p>
        </p:txBody>
      </p:sp>
      <p:sp>
        <p:nvSpPr>
          <p:cNvPr id="1027" name="Rectangle 3"/>
          <p:cNvSpPr>
            <a:spLocks noGrp="1" noChangeArrowheads="1"/>
          </p:cNvSpPr>
          <p:nvPr>
            <p:ph type="dt"/>
          </p:nvPr>
        </p:nvSpPr>
        <p:spPr bwMode="auto">
          <a:xfrm>
            <a:off x="50323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95000"/>
              </a:lnSpc>
              <a:tabLst>
                <a:tab pos="723900" algn="l"/>
                <a:tab pos="1447800" algn="l"/>
                <a:tab pos="2171700" algn="l"/>
              </a:tabLst>
              <a:defRPr sz="1400">
                <a:solidFill>
                  <a:srgbClr val="000000"/>
                </a:solidFill>
                <a:latin typeface="Times New Roman" pitchFamily="18" charset="0"/>
              </a:defRPr>
            </a:lvl1pPr>
          </a:lstStyle>
          <a:p>
            <a:endParaRPr lang="en-GB" altLang="en-US"/>
          </a:p>
        </p:txBody>
      </p:sp>
      <p:sp>
        <p:nvSpPr>
          <p:cNvPr id="1028" name="Rectangle 4"/>
          <p:cNvSpPr>
            <a:spLocks noGrp="1" noChangeArrowheads="1"/>
          </p:cNvSpPr>
          <p:nvPr>
            <p:ph type="ftr"/>
          </p:nvPr>
        </p:nvSpPr>
        <p:spPr bwMode="auto">
          <a:xfrm>
            <a:off x="3448050" y="6886575"/>
            <a:ext cx="31940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lnSpc>
                <a:spcPct val="95000"/>
              </a:lnSpc>
              <a:tabLst>
                <a:tab pos="723900" algn="l"/>
                <a:tab pos="1447800" algn="l"/>
                <a:tab pos="2171700" algn="l"/>
                <a:tab pos="2895600" algn="l"/>
              </a:tabLst>
              <a:defRPr sz="1400">
                <a:solidFill>
                  <a:srgbClr val="000000"/>
                </a:solidFill>
                <a:latin typeface="Times New Roman" pitchFamily="18" charset="0"/>
              </a:defRPr>
            </a:lvl1pPr>
          </a:lstStyle>
          <a:p>
            <a:endParaRPr lang="en-GB" altLang="en-US"/>
          </a:p>
        </p:txBody>
      </p:sp>
      <p:sp>
        <p:nvSpPr>
          <p:cNvPr id="1029" name="Rectangle 5"/>
          <p:cNvSpPr>
            <a:spLocks noGrp="1" noChangeArrowheads="1"/>
          </p:cNvSpPr>
          <p:nvPr>
            <p:ph type="sldNum"/>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lnSpc>
                <a:spcPct val="95000"/>
              </a:lnSpc>
              <a:tabLst>
                <a:tab pos="723900" algn="l"/>
                <a:tab pos="1447800" algn="l"/>
                <a:tab pos="2171700" algn="l"/>
              </a:tabLst>
              <a:defRPr sz="1400">
                <a:solidFill>
                  <a:srgbClr val="000000"/>
                </a:solidFill>
                <a:latin typeface="Times New Roman" pitchFamily="18" charset="0"/>
              </a:defRPr>
            </a:lvl1pPr>
          </a:lstStyle>
          <a:p>
            <a:fld id="{48A6D72D-6410-49D1-9401-6E472F888DC7}" type="slidenum">
              <a:rPr lang="en-GB" altLang="en-US"/>
              <a:pPr/>
              <a:t>‹#›</a:t>
            </a:fld>
            <a:endParaRPr lang="en-GB"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49263" rtl="0" fontAlgn="base" hangingPunct="0">
        <a:lnSpc>
          <a:spcPct val="93000"/>
        </a:lnSpc>
        <a:spcBef>
          <a:spcPct val="0"/>
        </a:spcBef>
        <a:spcAft>
          <a:spcPct val="0"/>
        </a:spcAft>
        <a:buClr>
          <a:srgbClr val="000000"/>
        </a:buClr>
        <a:buSzPct val="45000"/>
        <a:buFont typeface="Wingdings" pitchFamily="2" charset="2"/>
        <a:defRPr sz="4400">
          <a:solidFill>
            <a:srgbClr val="000000"/>
          </a:solidFill>
          <a:latin typeface="+mj-lt"/>
          <a:ea typeface="+mj-ea"/>
          <a:cs typeface="+mj-cs"/>
        </a:defRPr>
      </a:lvl1pPr>
      <a:lvl2pPr marL="431800" indent="-215900" algn="ctr" defTabSz="449263" rtl="0" fontAlgn="base" hangingPunct="0">
        <a:lnSpc>
          <a:spcPct val="93000"/>
        </a:lnSpc>
        <a:spcBef>
          <a:spcPct val="0"/>
        </a:spcBef>
        <a:spcAft>
          <a:spcPct val="0"/>
        </a:spcAft>
        <a:buClr>
          <a:srgbClr val="000000"/>
        </a:buClr>
        <a:buSzPct val="45000"/>
        <a:buFont typeface="Wingdings" pitchFamily="2" charset="2"/>
        <a:defRPr sz="4400">
          <a:solidFill>
            <a:srgbClr val="000000"/>
          </a:solidFill>
          <a:latin typeface="Arial" pitchFamily="34" charset="0"/>
        </a:defRPr>
      </a:lvl2pPr>
      <a:lvl3pPr marL="647700" indent="-215900" algn="ctr" defTabSz="449263" rtl="0" fontAlgn="base" hangingPunct="0">
        <a:lnSpc>
          <a:spcPct val="93000"/>
        </a:lnSpc>
        <a:spcBef>
          <a:spcPct val="0"/>
        </a:spcBef>
        <a:spcAft>
          <a:spcPct val="0"/>
        </a:spcAft>
        <a:buClr>
          <a:srgbClr val="000000"/>
        </a:buClr>
        <a:buSzPct val="45000"/>
        <a:buFont typeface="Wingdings" pitchFamily="2" charset="2"/>
        <a:defRPr sz="4400">
          <a:solidFill>
            <a:srgbClr val="000000"/>
          </a:solidFill>
          <a:latin typeface="Arial" pitchFamily="34" charset="0"/>
        </a:defRPr>
      </a:lvl3pPr>
      <a:lvl4pPr marL="863600" indent="-215900" algn="ctr" defTabSz="449263" rtl="0" fontAlgn="base" hangingPunct="0">
        <a:lnSpc>
          <a:spcPct val="93000"/>
        </a:lnSpc>
        <a:spcBef>
          <a:spcPct val="0"/>
        </a:spcBef>
        <a:spcAft>
          <a:spcPct val="0"/>
        </a:spcAft>
        <a:buClr>
          <a:srgbClr val="000000"/>
        </a:buClr>
        <a:buSzPct val="45000"/>
        <a:buFont typeface="Wingdings" pitchFamily="2" charset="2"/>
        <a:defRPr sz="4400">
          <a:solidFill>
            <a:srgbClr val="000000"/>
          </a:solidFill>
          <a:latin typeface="Arial" pitchFamily="34" charset="0"/>
        </a:defRPr>
      </a:lvl4pPr>
      <a:lvl5pPr marL="1079500" indent="-215900" algn="ctr" defTabSz="449263" rtl="0" fontAlgn="base" hangingPunct="0">
        <a:lnSpc>
          <a:spcPct val="93000"/>
        </a:lnSpc>
        <a:spcBef>
          <a:spcPct val="0"/>
        </a:spcBef>
        <a:spcAft>
          <a:spcPct val="0"/>
        </a:spcAft>
        <a:buClr>
          <a:srgbClr val="000000"/>
        </a:buClr>
        <a:buSzPct val="45000"/>
        <a:buFont typeface="Wingdings" pitchFamily="2" charset="2"/>
        <a:defRPr sz="4400">
          <a:solidFill>
            <a:srgbClr val="000000"/>
          </a:solidFill>
          <a:latin typeface="Arial" pitchFamily="34" charset="0"/>
        </a:defRPr>
      </a:lvl5pPr>
      <a:lvl6pPr marL="1536700" indent="-215900" algn="ctr" defTabSz="449263" rtl="0" fontAlgn="base" hangingPunct="0">
        <a:lnSpc>
          <a:spcPct val="93000"/>
        </a:lnSpc>
        <a:spcBef>
          <a:spcPct val="0"/>
        </a:spcBef>
        <a:spcAft>
          <a:spcPct val="0"/>
        </a:spcAft>
        <a:buClr>
          <a:srgbClr val="000000"/>
        </a:buClr>
        <a:buSzPct val="45000"/>
        <a:buFont typeface="Wingdings" pitchFamily="2" charset="2"/>
        <a:defRPr sz="4400">
          <a:solidFill>
            <a:srgbClr val="000000"/>
          </a:solidFill>
          <a:latin typeface="Arial" pitchFamily="34" charset="0"/>
        </a:defRPr>
      </a:lvl6pPr>
      <a:lvl7pPr marL="1993900" indent="-215900" algn="ctr" defTabSz="449263" rtl="0" fontAlgn="base" hangingPunct="0">
        <a:lnSpc>
          <a:spcPct val="93000"/>
        </a:lnSpc>
        <a:spcBef>
          <a:spcPct val="0"/>
        </a:spcBef>
        <a:spcAft>
          <a:spcPct val="0"/>
        </a:spcAft>
        <a:buClr>
          <a:srgbClr val="000000"/>
        </a:buClr>
        <a:buSzPct val="45000"/>
        <a:buFont typeface="Wingdings" pitchFamily="2" charset="2"/>
        <a:defRPr sz="4400">
          <a:solidFill>
            <a:srgbClr val="000000"/>
          </a:solidFill>
          <a:latin typeface="Arial" pitchFamily="34" charset="0"/>
        </a:defRPr>
      </a:lvl7pPr>
      <a:lvl8pPr marL="2451100" indent="-215900" algn="ctr" defTabSz="449263" rtl="0" fontAlgn="base" hangingPunct="0">
        <a:lnSpc>
          <a:spcPct val="93000"/>
        </a:lnSpc>
        <a:spcBef>
          <a:spcPct val="0"/>
        </a:spcBef>
        <a:spcAft>
          <a:spcPct val="0"/>
        </a:spcAft>
        <a:buClr>
          <a:srgbClr val="000000"/>
        </a:buClr>
        <a:buSzPct val="45000"/>
        <a:buFont typeface="Wingdings" pitchFamily="2" charset="2"/>
        <a:defRPr sz="4400">
          <a:solidFill>
            <a:srgbClr val="000000"/>
          </a:solidFill>
          <a:latin typeface="Arial" pitchFamily="34" charset="0"/>
        </a:defRPr>
      </a:lvl8pPr>
      <a:lvl9pPr marL="2908300" indent="-215900" algn="ctr" defTabSz="449263" rtl="0" fontAlgn="base" hangingPunct="0">
        <a:lnSpc>
          <a:spcPct val="93000"/>
        </a:lnSpc>
        <a:spcBef>
          <a:spcPct val="0"/>
        </a:spcBef>
        <a:spcAft>
          <a:spcPct val="0"/>
        </a:spcAft>
        <a:buClr>
          <a:srgbClr val="000000"/>
        </a:buClr>
        <a:buSzPct val="45000"/>
        <a:buFont typeface="Wingdings" pitchFamily="2" charset="2"/>
        <a:defRPr sz="4400">
          <a:solidFill>
            <a:srgbClr val="000000"/>
          </a:solidFill>
          <a:latin typeface="Arial" pitchFamily="34" charset="0"/>
        </a:defRPr>
      </a:lvl9pPr>
    </p:titleStyle>
    <p:bodyStyle>
      <a:lvl1pPr marL="431800" indent="-323850" algn="l" defTabSz="449263" rtl="0" fontAlgn="base" hangingPunct="0">
        <a:lnSpc>
          <a:spcPct val="93000"/>
        </a:lnSpc>
        <a:spcBef>
          <a:spcPct val="0"/>
        </a:spcBef>
        <a:spcAft>
          <a:spcPts val="1425"/>
        </a:spcAft>
        <a:buClr>
          <a:srgbClr val="000000"/>
        </a:buClr>
        <a:buSzPct val="45000"/>
        <a:buFont typeface="Wingdings" pitchFamily="2" charset="2"/>
        <a:buChar char=""/>
        <a:defRPr sz="3200">
          <a:solidFill>
            <a:srgbClr val="000000"/>
          </a:solidFill>
          <a:latin typeface="+mn-lt"/>
          <a:ea typeface="+mn-ea"/>
          <a:cs typeface="+mn-cs"/>
        </a:defRPr>
      </a:lvl1pPr>
      <a:lvl2pPr marL="863600" indent="-287338" algn="l" defTabSz="449263" rtl="0" fontAlgn="base" hangingPunct="0">
        <a:lnSpc>
          <a:spcPct val="93000"/>
        </a:lnSpc>
        <a:spcBef>
          <a:spcPct val="0"/>
        </a:spcBef>
        <a:spcAft>
          <a:spcPts val="1138"/>
        </a:spcAft>
        <a:buClr>
          <a:srgbClr val="000000"/>
        </a:buClr>
        <a:buSzPct val="75000"/>
        <a:buFont typeface="Symbol" pitchFamily="18" charset="2"/>
        <a:buChar char=""/>
        <a:defRPr sz="2800">
          <a:solidFill>
            <a:srgbClr val="000000"/>
          </a:solidFill>
          <a:latin typeface="+mn-lt"/>
        </a:defRPr>
      </a:lvl2pPr>
      <a:lvl3pPr marL="1295400" indent="-215900" algn="l" defTabSz="449263" rtl="0" fontAlgn="base" hangingPunct="0">
        <a:lnSpc>
          <a:spcPct val="93000"/>
        </a:lnSpc>
        <a:spcBef>
          <a:spcPct val="0"/>
        </a:spcBef>
        <a:spcAft>
          <a:spcPts val="850"/>
        </a:spcAft>
        <a:buClr>
          <a:srgbClr val="000000"/>
        </a:buClr>
        <a:buSzPct val="45000"/>
        <a:buFont typeface="Wingdings" pitchFamily="2" charset="2"/>
        <a:buChar char=""/>
        <a:defRPr sz="2400">
          <a:solidFill>
            <a:srgbClr val="000000"/>
          </a:solidFill>
          <a:latin typeface="+mn-lt"/>
        </a:defRPr>
      </a:lvl3pPr>
      <a:lvl4pPr marL="1727200" indent="-215900" algn="l" defTabSz="449263" rtl="0" fontAlgn="base" hangingPunct="0">
        <a:lnSpc>
          <a:spcPct val="93000"/>
        </a:lnSpc>
        <a:spcBef>
          <a:spcPct val="0"/>
        </a:spcBef>
        <a:spcAft>
          <a:spcPts val="575"/>
        </a:spcAft>
        <a:buClr>
          <a:srgbClr val="000000"/>
        </a:buClr>
        <a:buSzPct val="75000"/>
        <a:buFont typeface="Symbol" pitchFamily="18" charset="2"/>
        <a:buChar char=""/>
        <a:defRPr sz="2000">
          <a:solidFill>
            <a:srgbClr val="000000"/>
          </a:solidFill>
          <a:latin typeface="+mn-lt"/>
        </a:defRPr>
      </a:lvl4pPr>
      <a:lvl5pPr marL="2159000" indent="-215900" algn="l" defTabSz="449263" rtl="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mn-lt"/>
        </a:defRPr>
      </a:lvl5pPr>
      <a:lvl6pPr marL="2616200" indent="-215900" algn="l" defTabSz="449263" rtl="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mn-lt"/>
        </a:defRPr>
      </a:lvl6pPr>
      <a:lvl7pPr marL="3073400" indent="-215900" algn="l" defTabSz="449263" rtl="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mn-lt"/>
        </a:defRPr>
      </a:lvl7pPr>
      <a:lvl8pPr marL="3530600" indent="-215900" algn="l" defTabSz="449263" rtl="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mn-lt"/>
        </a:defRPr>
      </a:lvl8pPr>
      <a:lvl9pPr marL="3987800" indent="-215900" algn="l" defTabSz="449263" rtl="0" fontAlgn="base" hangingPunct="0">
        <a:lnSpc>
          <a:spcPct val="93000"/>
        </a:lnSpc>
        <a:spcBef>
          <a:spcPct val="0"/>
        </a:spcBef>
        <a:spcAft>
          <a:spcPts val="288"/>
        </a:spcAft>
        <a:buClr>
          <a:srgbClr val="000000"/>
        </a:buClr>
        <a:buSzPct val="45000"/>
        <a:buFont typeface="Wingdings" pitchFamily="2" charset="2"/>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7.xml"/><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wmf"/><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8.wmf"/><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18.wmf"/></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8.w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4.wmf"/><Relationship Id="rId4" Type="http://schemas.openxmlformats.org/officeDocument/2006/relationships/image" Target="../media/image33.wmf"/></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13" Type="http://schemas.openxmlformats.org/officeDocument/2006/relationships/oleObject" Target="../embeddings/oleObject7.bin"/><Relationship Id="rId18" Type="http://schemas.openxmlformats.org/officeDocument/2006/relationships/oleObject" Target="../embeddings/oleObject11.bin"/><Relationship Id="rId26" Type="http://schemas.openxmlformats.org/officeDocument/2006/relationships/oleObject" Target="../embeddings/oleObject16.bin"/><Relationship Id="rId39" Type="http://schemas.openxmlformats.org/officeDocument/2006/relationships/image" Target="../media/image54.wmf"/><Relationship Id="rId3" Type="http://schemas.openxmlformats.org/officeDocument/2006/relationships/notesSlide" Target="../notesSlides/notesSlide10.xml"/><Relationship Id="rId21" Type="http://schemas.openxmlformats.org/officeDocument/2006/relationships/image" Target="../media/image46.wmf"/><Relationship Id="rId34" Type="http://schemas.openxmlformats.org/officeDocument/2006/relationships/oleObject" Target="../embeddings/oleObject20.bin"/><Relationship Id="rId42" Type="http://schemas.openxmlformats.org/officeDocument/2006/relationships/oleObject" Target="../embeddings/oleObject25.bin"/><Relationship Id="rId47" Type="http://schemas.openxmlformats.org/officeDocument/2006/relationships/oleObject" Target="../embeddings/oleObject29.bin"/><Relationship Id="rId50" Type="http://schemas.openxmlformats.org/officeDocument/2006/relationships/image" Target="../media/image57.wmf"/><Relationship Id="rId7" Type="http://schemas.openxmlformats.org/officeDocument/2006/relationships/image" Target="../media/image41.wmf"/><Relationship Id="rId12" Type="http://schemas.openxmlformats.org/officeDocument/2006/relationships/oleObject" Target="../embeddings/oleObject6.bin"/><Relationship Id="rId17" Type="http://schemas.openxmlformats.org/officeDocument/2006/relationships/image" Target="../media/image44.wmf"/><Relationship Id="rId25" Type="http://schemas.openxmlformats.org/officeDocument/2006/relationships/oleObject" Target="../embeddings/oleObject15.bin"/><Relationship Id="rId33" Type="http://schemas.openxmlformats.org/officeDocument/2006/relationships/image" Target="../media/image51.wmf"/><Relationship Id="rId38" Type="http://schemas.openxmlformats.org/officeDocument/2006/relationships/oleObject" Target="../embeddings/oleObject22.bin"/><Relationship Id="rId46" Type="http://schemas.openxmlformats.org/officeDocument/2006/relationships/image" Target="../media/image55.wmf"/><Relationship Id="rId2" Type="http://schemas.openxmlformats.org/officeDocument/2006/relationships/slideLayout" Target="../slideLayouts/slideLayout7.xml"/><Relationship Id="rId16" Type="http://schemas.openxmlformats.org/officeDocument/2006/relationships/oleObject" Target="../embeddings/oleObject10.bin"/><Relationship Id="rId20" Type="http://schemas.openxmlformats.org/officeDocument/2006/relationships/oleObject" Target="../embeddings/oleObject12.bin"/><Relationship Id="rId29" Type="http://schemas.openxmlformats.org/officeDocument/2006/relationships/image" Target="../media/image49.wmf"/><Relationship Id="rId41" Type="http://schemas.openxmlformats.org/officeDocument/2006/relationships/oleObject" Target="../embeddings/oleObject24.bin"/><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43.wmf"/><Relationship Id="rId24" Type="http://schemas.openxmlformats.org/officeDocument/2006/relationships/oleObject" Target="../embeddings/oleObject14.bin"/><Relationship Id="rId32" Type="http://schemas.openxmlformats.org/officeDocument/2006/relationships/oleObject" Target="../embeddings/oleObject19.bin"/><Relationship Id="rId37" Type="http://schemas.openxmlformats.org/officeDocument/2006/relationships/image" Target="../media/image53.wmf"/><Relationship Id="rId40" Type="http://schemas.openxmlformats.org/officeDocument/2006/relationships/oleObject" Target="../embeddings/oleObject23.bin"/><Relationship Id="rId45" Type="http://schemas.openxmlformats.org/officeDocument/2006/relationships/oleObject" Target="../embeddings/oleObject28.bin"/><Relationship Id="rId5" Type="http://schemas.openxmlformats.org/officeDocument/2006/relationships/image" Target="../media/image40.wmf"/><Relationship Id="rId15" Type="http://schemas.openxmlformats.org/officeDocument/2006/relationships/oleObject" Target="../embeddings/oleObject9.bin"/><Relationship Id="rId23" Type="http://schemas.openxmlformats.org/officeDocument/2006/relationships/image" Target="../media/image47.wmf"/><Relationship Id="rId28" Type="http://schemas.openxmlformats.org/officeDocument/2006/relationships/oleObject" Target="../embeddings/oleObject17.bin"/><Relationship Id="rId36" Type="http://schemas.openxmlformats.org/officeDocument/2006/relationships/oleObject" Target="../embeddings/oleObject21.bin"/><Relationship Id="rId49" Type="http://schemas.openxmlformats.org/officeDocument/2006/relationships/oleObject" Target="../embeddings/oleObject30.bin"/><Relationship Id="rId10" Type="http://schemas.openxmlformats.org/officeDocument/2006/relationships/oleObject" Target="../embeddings/oleObject5.bin"/><Relationship Id="rId19" Type="http://schemas.openxmlformats.org/officeDocument/2006/relationships/image" Target="../media/image45.wmf"/><Relationship Id="rId31" Type="http://schemas.openxmlformats.org/officeDocument/2006/relationships/image" Target="../media/image50.wmf"/><Relationship Id="rId44" Type="http://schemas.openxmlformats.org/officeDocument/2006/relationships/oleObject" Target="../embeddings/oleObject27.bin"/><Relationship Id="rId52" Type="http://schemas.openxmlformats.org/officeDocument/2006/relationships/image" Target="../media/image58.wmf"/><Relationship Id="rId4" Type="http://schemas.openxmlformats.org/officeDocument/2006/relationships/oleObject" Target="../embeddings/oleObject2.bin"/><Relationship Id="rId9" Type="http://schemas.openxmlformats.org/officeDocument/2006/relationships/image" Target="../media/image42.wmf"/><Relationship Id="rId14" Type="http://schemas.openxmlformats.org/officeDocument/2006/relationships/oleObject" Target="../embeddings/oleObject8.bin"/><Relationship Id="rId22" Type="http://schemas.openxmlformats.org/officeDocument/2006/relationships/oleObject" Target="../embeddings/oleObject13.bin"/><Relationship Id="rId27" Type="http://schemas.openxmlformats.org/officeDocument/2006/relationships/image" Target="../media/image48.wmf"/><Relationship Id="rId30" Type="http://schemas.openxmlformats.org/officeDocument/2006/relationships/oleObject" Target="../embeddings/oleObject18.bin"/><Relationship Id="rId35" Type="http://schemas.openxmlformats.org/officeDocument/2006/relationships/image" Target="../media/image52.wmf"/><Relationship Id="rId43" Type="http://schemas.openxmlformats.org/officeDocument/2006/relationships/oleObject" Target="../embeddings/oleObject26.bin"/><Relationship Id="rId48" Type="http://schemas.openxmlformats.org/officeDocument/2006/relationships/image" Target="../media/image56.wmf"/><Relationship Id="rId8" Type="http://schemas.openxmlformats.org/officeDocument/2006/relationships/oleObject" Target="../embeddings/oleObject4.bin"/><Relationship Id="rId51" Type="http://schemas.openxmlformats.org/officeDocument/2006/relationships/oleObject" Target="../embeddings/oleObject31.bin"/></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63.wmf"/><Relationship Id="rId3" Type="http://schemas.openxmlformats.org/officeDocument/2006/relationships/notesSlide" Target="../notesSlides/notesSlide11.xml"/><Relationship Id="rId7" Type="http://schemas.openxmlformats.org/officeDocument/2006/relationships/image" Target="../media/image60.wmf"/><Relationship Id="rId12"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33.bin"/><Relationship Id="rId11" Type="http://schemas.openxmlformats.org/officeDocument/2006/relationships/image" Target="../media/image62.wmf"/><Relationship Id="rId5" Type="http://schemas.openxmlformats.org/officeDocument/2006/relationships/image" Target="../media/image59.wmf"/><Relationship Id="rId15" Type="http://schemas.openxmlformats.org/officeDocument/2006/relationships/image" Target="../media/image64.emf"/><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61.wmf"/><Relationship Id="rId14" Type="http://schemas.openxmlformats.org/officeDocument/2006/relationships/oleObject" Target="../embeddings/oleObject37.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image" Target="../media/image69.wmf"/><Relationship Id="rId18" Type="http://schemas.openxmlformats.org/officeDocument/2006/relationships/oleObject" Target="../embeddings/oleObject45.bin"/><Relationship Id="rId3" Type="http://schemas.openxmlformats.org/officeDocument/2006/relationships/notesSlide" Target="../notesSlides/notesSlide12.xml"/><Relationship Id="rId21" Type="http://schemas.openxmlformats.org/officeDocument/2006/relationships/image" Target="../media/image63.wmf"/><Relationship Id="rId7" Type="http://schemas.openxmlformats.org/officeDocument/2006/relationships/image" Target="../media/image66.wmf"/><Relationship Id="rId12" Type="http://schemas.openxmlformats.org/officeDocument/2006/relationships/oleObject" Target="../embeddings/oleObject42.bin"/><Relationship Id="rId17" Type="http://schemas.openxmlformats.org/officeDocument/2006/relationships/image" Target="../media/image71.wmf"/><Relationship Id="rId2" Type="http://schemas.openxmlformats.org/officeDocument/2006/relationships/slideLayout" Target="../slideLayouts/slideLayout7.xml"/><Relationship Id="rId16" Type="http://schemas.openxmlformats.org/officeDocument/2006/relationships/oleObject" Target="../embeddings/oleObject44.bin"/><Relationship Id="rId20" Type="http://schemas.openxmlformats.org/officeDocument/2006/relationships/oleObject" Target="../embeddings/oleObject46.bin"/><Relationship Id="rId1" Type="http://schemas.openxmlformats.org/officeDocument/2006/relationships/vmlDrawing" Target="../drawings/vmlDrawing4.vml"/><Relationship Id="rId6" Type="http://schemas.openxmlformats.org/officeDocument/2006/relationships/oleObject" Target="../embeddings/oleObject39.bin"/><Relationship Id="rId11" Type="http://schemas.openxmlformats.org/officeDocument/2006/relationships/image" Target="../media/image68.wmf"/><Relationship Id="rId5" Type="http://schemas.openxmlformats.org/officeDocument/2006/relationships/image" Target="../media/image65.wmf"/><Relationship Id="rId15" Type="http://schemas.openxmlformats.org/officeDocument/2006/relationships/image" Target="../media/image70.wmf"/><Relationship Id="rId10" Type="http://schemas.openxmlformats.org/officeDocument/2006/relationships/oleObject" Target="../embeddings/oleObject41.bin"/><Relationship Id="rId19" Type="http://schemas.openxmlformats.org/officeDocument/2006/relationships/image" Target="../media/image72.wmf"/><Relationship Id="rId4" Type="http://schemas.openxmlformats.org/officeDocument/2006/relationships/oleObject" Target="../embeddings/oleObject38.bin"/><Relationship Id="rId9" Type="http://schemas.openxmlformats.org/officeDocument/2006/relationships/image" Target="../media/image67.wmf"/><Relationship Id="rId14" Type="http://schemas.openxmlformats.org/officeDocument/2006/relationships/oleObject" Target="../embeddings/oleObject43.bin"/></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file:///C:\Program%20Files%20(x86)\VideoLAN\VLC\vlc.exe%20C:\Users\Worgott\Documents\Lehre\Lectures&amp;Seminars\neurocomp\Official\NI\LEARNING_LECTURE_SERIES\new_ordering\ava_movie4.mp4"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image" Target="../media/image84.png"/><Relationship Id="rId7" Type="http://schemas.openxmlformats.org/officeDocument/2006/relationships/image" Target="../media/image81.emf"/><Relationship Id="rId12" Type="http://schemas.openxmlformats.org/officeDocument/2006/relationships/image" Target="../media/image80.jpe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47.bin"/><Relationship Id="rId11" Type="http://schemas.openxmlformats.org/officeDocument/2006/relationships/image" Target="../media/image83.emf"/><Relationship Id="rId5" Type="http://schemas.openxmlformats.org/officeDocument/2006/relationships/image" Target="../media/image86.png"/><Relationship Id="rId10" Type="http://schemas.openxmlformats.org/officeDocument/2006/relationships/oleObject" Target="../embeddings/oleObject49.bin"/><Relationship Id="rId4" Type="http://schemas.openxmlformats.org/officeDocument/2006/relationships/image" Target="../media/image85.png"/><Relationship Id="rId9" Type="http://schemas.openxmlformats.org/officeDocument/2006/relationships/image" Target="../media/image82.emf"/></Relationships>
</file>

<file path=ppt/slides/_rels/slide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89.wmf"/><Relationship Id="rId4" Type="http://schemas.openxmlformats.org/officeDocument/2006/relationships/oleObject" Target="../embeddings/oleObject50.bin"/></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94.emf"/><Relationship Id="rId4" Type="http://schemas.openxmlformats.org/officeDocument/2006/relationships/oleObject" Target="../embeddings/oleObject51.bin"/></Relationships>
</file>

<file path=ppt/slides/_rels/slide4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17.xml"/><Relationship Id="rId7" Type="http://schemas.openxmlformats.org/officeDocument/2006/relationships/image" Target="../media/image97.png"/><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52.bin"/><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1.png"/></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5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image" Target="../media/image115.png"/></Relationships>
</file>

<file path=ppt/slides/_rels/slide55.xml.rels><?xml version="1.0" encoding="UTF-8" standalone="yes"?>
<Relationships xmlns="http://schemas.openxmlformats.org/package/2006/relationships"><Relationship Id="rId3" Type="http://schemas.openxmlformats.org/officeDocument/2006/relationships/image" Target="../media/image117.jpeg"/><Relationship Id="rId7" Type="http://schemas.openxmlformats.org/officeDocument/2006/relationships/image" Target="../media/image119.jpeg"/><Relationship Id="rId2" Type="http://schemas.openxmlformats.org/officeDocument/2006/relationships/image" Target="../media/image116.jpe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08.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7.jpeg"/><Relationship Id="rId7" Type="http://schemas.openxmlformats.org/officeDocument/2006/relationships/image" Target="../media/image119.jpeg"/><Relationship Id="rId2" Type="http://schemas.openxmlformats.org/officeDocument/2006/relationships/image" Target="../media/image116.jpe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08.png"/><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8.w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91.png"/><Relationship Id="rId3" Type="http://schemas.openxmlformats.org/officeDocument/2006/relationships/image" Target="../media/image125.png"/><Relationship Id="rId7" Type="http://schemas.openxmlformats.org/officeDocument/2006/relationships/image" Target="../media/image127.wmf"/><Relationship Id="rId12" Type="http://schemas.openxmlformats.org/officeDocument/2006/relationships/image" Target="../media/image112.png"/><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126.png"/><Relationship Id="rId11" Type="http://schemas.openxmlformats.org/officeDocument/2006/relationships/image" Target="../media/image111.png"/><Relationship Id="rId5" Type="http://schemas.openxmlformats.org/officeDocument/2006/relationships/image" Target="../media/image124.wmf"/><Relationship Id="rId10" Type="http://schemas.openxmlformats.org/officeDocument/2006/relationships/image" Target="../media/image110.png"/><Relationship Id="rId4" Type="http://schemas.openxmlformats.org/officeDocument/2006/relationships/oleObject" Target="../embeddings/oleObject53.bin"/><Relationship Id="rId9" Type="http://schemas.openxmlformats.org/officeDocument/2006/relationships/image" Target="../media/image89.wmf"/></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8.wmf"/><Relationship Id="rId4" Type="http://schemas.openxmlformats.org/officeDocument/2006/relationships/image" Target="../media/image7.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de-DE" altLang="en-US">
                <a:solidFill>
                  <a:srgbClr val="333399"/>
                </a:solidFill>
              </a:rPr>
              <a:t>A central remaining problem</a:t>
            </a:r>
          </a:p>
        </p:txBody>
      </p:sp>
      <p:sp>
        <p:nvSpPr>
          <p:cNvPr id="193539" name="Rectangle 3"/>
          <p:cNvSpPr>
            <a:spLocks noGrp="1" noChangeArrowheads="1"/>
          </p:cNvSpPr>
          <p:nvPr>
            <p:ph type="body" idx="1"/>
          </p:nvPr>
        </p:nvSpPr>
        <p:spPr/>
        <p:txBody>
          <a:bodyPr/>
          <a:lstStyle/>
          <a:p>
            <a:r>
              <a:rPr lang="de-DE" altLang="en-US"/>
              <a:t>How does the brain stabilize MANY synapses at the same time?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4021138" y="361950"/>
            <a:ext cx="19716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en-US" altLang="en-US" sz="3500">
                <a:solidFill>
                  <a:srgbClr val="333399"/>
                </a:solidFill>
                <a:latin typeface="Lucida Sans Unicode" pitchFamily="34" charset="0"/>
                <a:cs typeface="Arial" pitchFamily="34" charset="0"/>
              </a:rPr>
              <a:t>Analysis</a:t>
            </a:r>
          </a:p>
        </p:txBody>
      </p:sp>
      <p:pic>
        <p:nvPicPr>
          <p:cNvPr id="1249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27513"/>
            <a:ext cx="10080625" cy="90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4"/>
          <p:cNvSpPr txBox="1">
            <a:spLocks noChangeArrowheads="1"/>
          </p:cNvSpPr>
          <p:nvPr/>
        </p:nvSpPr>
        <p:spPr bwMode="auto">
          <a:xfrm>
            <a:off x="2016125" y="5100638"/>
            <a:ext cx="7392988"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en-US" altLang="en-US" sz="2600">
                <a:solidFill>
                  <a:schemeClr val="tx1"/>
                </a:solidFill>
                <a:cs typeface="Arial" pitchFamily="34" charset="0"/>
              </a:rPr>
              <a:t>Synaptic Plasticity           Homeostatic Plasticity =</a:t>
            </a:r>
          </a:p>
          <a:p>
            <a:pPr algn="ctr" hangingPunct="1">
              <a:lnSpc>
                <a:spcPct val="100000"/>
              </a:lnSpc>
              <a:buClrTx/>
              <a:buSzTx/>
              <a:buFontTx/>
              <a:buNone/>
            </a:pPr>
            <a:r>
              <a:rPr lang="en-US" altLang="en-US" sz="2600">
                <a:solidFill>
                  <a:schemeClr val="tx1"/>
                </a:solidFill>
                <a:cs typeface="Arial" pitchFamily="34" charset="0"/>
              </a:rPr>
              <a:t>             Scaling</a:t>
            </a:r>
          </a:p>
        </p:txBody>
      </p:sp>
      <p:grpSp>
        <p:nvGrpSpPr>
          <p:cNvPr id="124933" name="Group 5"/>
          <p:cNvGrpSpPr>
            <a:grpSpLocks/>
          </p:cNvGrpSpPr>
          <p:nvPr/>
        </p:nvGrpSpPr>
        <p:grpSpPr bwMode="auto">
          <a:xfrm>
            <a:off x="276225" y="2005013"/>
            <a:ext cx="3943350" cy="2328862"/>
            <a:chOff x="158" y="1146"/>
            <a:chExt cx="2253" cy="1331"/>
          </a:xfrm>
        </p:grpSpPr>
        <p:sp>
          <p:nvSpPr>
            <p:cNvPr id="124934" name="Line 6"/>
            <p:cNvSpPr>
              <a:spLocks noChangeShapeType="1"/>
            </p:cNvSpPr>
            <p:nvPr/>
          </p:nvSpPr>
          <p:spPr bwMode="auto">
            <a:xfrm flipH="1">
              <a:off x="930" y="1615"/>
              <a:ext cx="181" cy="8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35" name="Text Box 7"/>
            <p:cNvSpPr txBox="1">
              <a:spLocks noChangeArrowheads="1"/>
            </p:cNvSpPr>
            <p:nvPr/>
          </p:nvSpPr>
          <p:spPr bwMode="auto">
            <a:xfrm>
              <a:off x="158" y="1146"/>
              <a:ext cx="2253" cy="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de-DE" altLang="en-US" sz="2600">
                  <a:solidFill>
                    <a:schemeClr val="tx1"/>
                  </a:solidFill>
                  <a:cs typeface="Arial" pitchFamily="34" charset="0"/>
                </a:rPr>
                <a:t>General Learning Rule G</a:t>
              </a:r>
            </a:p>
            <a:p>
              <a:pPr algn="ctr" hangingPunct="1">
                <a:lnSpc>
                  <a:spcPct val="100000"/>
                </a:lnSpc>
                <a:buClrTx/>
                <a:buSzTx/>
                <a:buFontTx/>
                <a:buNone/>
              </a:pPr>
              <a:r>
                <a:rPr lang="de-DE" altLang="en-US" sz="2000">
                  <a:solidFill>
                    <a:schemeClr val="tx1"/>
                  </a:solidFill>
                  <a:cs typeface="Arial" pitchFamily="34" charset="0"/>
                </a:rPr>
                <a:t>(e.g. Hebb, BCM, STDP, etc.)</a:t>
              </a:r>
            </a:p>
          </p:txBody>
        </p:sp>
      </p:grpSp>
      <p:grpSp>
        <p:nvGrpSpPr>
          <p:cNvPr id="124936" name="Group 8"/>
          <p:cNvGrpSpPr>
            <a:grpSpLocks/>
          </p:cNvGrpSpPr>
          <p:nvPr/>
        </p:nvGrpSpPr>
        <p:grpSpPr bwMode="auto">
          <a:xfrm>
            <a:off x="3055938" y="2668588"/>
            <a:ext cx="4822825" cy="1744662"/>
            <a:chOff x="1746" y="1525"/>
            <a:chExt cx="2756" cy="997"/>
          </a:xfrm>
        </p:grpSpPr>
        <p:sp>
          <p:nvSpPr>
            <p:cNvPr id="124937" name="Text Box 9"/>
            <p:cNvSpPr txBox="1">
              <a:spLocks noChangeArrowheads="1"/>
            </p:cNvSpPr>
            <p:nvPr/>
          </p:nvSpPr>
          <p:spPr bwMode="auto">
            <a:xfrm>
              <a:off x="2271" y="1525"/>
              <a:ext cx="2231" cy="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de-DE" altLang="en-US" sz="2600">
                  <a:solidFill>
                    <a:schemeClr val="tx1"/>
                  </a:solidFill>
                  <a:cs typeface="Arial" pitchFamily="34" charset="0"/>
                </a:rPr>
                <a:t>General Neuron Model F</a:t>
              </a:r>
            </a:p>
            <a:p>
              <a:pPr algn="ctr" hangingPunct="1">
                <a:lnSpc>
                  <a:spcPct val="100000"/>
                </a:lnSpc>
                <a:buClrTx/>
                <a:buSzTx/>
                <a:buFontTx/>
                <a:buNone/>
              </a:pPr>
              <a:r>
                <a:rPr lang="de-DE" altLang="en-US" sz="2000">
                  <a:solidFill>
                    <a:schemeClr val="tx1"/>
                  </a:solidFill>
                  <a:cs typeface="Arial" pitchFamily="34" charset="0"/>
                </a:rPr>
                <a:t>e.g. Int.&amp;Fire, Ihzikevic, Gerstner</a:t>
              </a:r>
            </a:p>
          </p:txBody>
        </p:sp>
        <p:sp>
          <p:nvSpPr>
            <p:cNvPr id="124938" name="Line 10"/>
            <p:cNvSpPr>
              <a:spLocks noChangeShapeType="1"/>
            </p:cNvSpPr>
            <p:nvPr/>
          </p:nvSpPr>
          <p:spPr bwMode="auto">
            <a:xfrm flipH="1">
              <a:off x="1746" y="1978"/>
              <a:ext cx="1452" cy="49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39" name="Line 11"/>
            <p:cNvSpPr>
              <a:spLocks noChangeShapeType="1"/>
            </p:cNvSpPr>
            <p:nvPr/>
          </p:nvSpPr>
          <p:spPr bwMode="auto">
            <a:xfrm>
              <a:off x="3198" y="1978"/>
              <a:ext cx="1043" cy="5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24940" name="Text Box 12"/>
          <p:cNvSpPr txBox="1">
            <a:spLocks noChangeArrowheads="1"/>
          </p:cNvSpPr>
          <p:nvPr/>
        </p:nvSpPr>
        <p:spPr bwMode="auto">
          <a:xfrm>
            <a:off x="2579688" y="6294438"/>
            <a:ext cx="69850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spcBef>
                <a:spcPct val="50000"/>
              </a:spcBef>
              <a:buClrTx/>
              <a:buSzTx/>
              <a:buFontTx/>
              <a:buNone/>
            </a:pPr>
            <a:r>
              <a:rPr lang="de-DE" altLang="en-US" sz="2200">
                <a:solidFill>
                  <a:schemeClr val="tx1"/>
                </a:solidFill>
                <a:latin typeface="Symbol" pitchFamily="18" charset="2"/>
                <a:cs typeface="Arial" pitchFamily="34" charset="0"/>
              </a:rPr>
              <a:t>g </a:t>
            </a:r>
            <a:r>
              <a:rPr lang="de-DE" altLang="en-US" sz="2200">
                <a:solidFill>
                  <a:schemeClr val="tx1"/>
                </a:solidFill>
                <a:cs typeface="Arial" pitchFamily="34" charset="0"/>
              </a:rPr>
              <a:t>&lt;&lt; </a:t>
            </a:r>
            <a:r>
              <a:rPr lang="de-DE" altLang="en-US" sz="2200">
                <a:solidFill>
                  <a:schemeClr val="tx1"/>
                </a:solidFill>
                <a:latin typeface="Symbol" pitchFamily="18" charset="2"/>
                <a:cs typeface="Arial" pitchFamily="34" charset="0"/>
              </a:rPr>
              <a:t>m </a:t>
            </a:r>
            <a:r>
              <a:rPr lang="de-DE" altLang="en-US" sz="2200">
                <a:solidFill>
                  <a:schemeClr val="tx1"/>
                </a:solidFill>
                <a:cs typeface="Arial" pitchFamily="34" charset="0"/>
              </a:rPr>
              <a:t>&lt;&lt; 1    as homeostasis is slower than plasticity</a:t>
            </a:r>
          </a:p>
        </p:txBody>
      </p:sp>
      <p:sp>
        <p:nvSpPr>
          <p:cNvPr id="124941"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AB98CEA9-FB34-4D6B-BF07-81948B82DFC0}" type="slidenum">
              <a:rPr lang="de-DE" altLang="en-US" sz="1100">
                <a:solidFill>
                  <a:schemeClr val="tx1"/>
                </a:solidFill>
                <a:cs typeface="Arial" pitchFamily="34" charset="0"/>
              </a:rPr>
              <a:pPr algn="r" hangingPunct="1">
                <a:lnSpc>
                  <a:spcPct val="100000"/>
                </a:lnSpc>
                <a:buClrTx/>
                <a:buSzTx/>
                <a:buFontTx/>
                <a:buNone/>
              </a:pPr>
              <a:t>10</a:t>
            </a:fld>
            <a:endParaRPr lang="de-DE" altLang="en-US" sz="1100">
              <a:solidFill>
                <a:schemeClr val="tx1"/>
              </a:solidFill>
              <a:cs typeface="Arial" pitchFamily="34" charset="0"/>
            </a:endParaRPr>
          </a:p>
        </p:txBody>
      </p:sp>
      <p:sp>
        <p:nvSpPr>
          <p:cNvPr id="124942" name="Oval 14"/>
          <p:cNvSpPr>
            <a:spLocks noChangeArrowheads="1"/>
          </p:cNvSpPr>
          <p:nvPr/>
        </p:nvSpPr>
        <p:spPr bwMode="auto">
          <a:xfrm>
            <a:off x="6786563" y="1535113"/>
            <a:ext cx="319087" cy="317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43" name="Line 15"/>
          <p:cNvSpPr>
            <a:spLocks noChangeShapeType="1"/>
          </p:cNvSpPr>
          <p:nvPr/>
        </p:nvSpPr>
        <p:spPr bwMode="auto">
          <a:xfrm>
            <a:off x="5756275" y="1693863"/>
            <a:ext cx="1030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44" name="Line 16"/>
          <p:cNvSpPr>
            <a:spLocks noChangeShapeType="1"/>
          </p:cNvSpPr>
          <p:nvPr/>
        </p:nvSpPr>
        <p:spPr bwMode="auto">
          <a:xfrm>
            <a:off x="7105650" y="1693863"/>
            <a:ext cx="1030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4945" name="Text Box 17"/>
          <p:cNvSpPr txBox="1">
            <a:spLocks noChangeArrowheads="1"/>
          </p:cNvSpPr>
          <p:nvPr/>
        </p:nvSpPr>
        <p:spPr bwMode="auto">
          <a:xfrm>
            <a:off x="5994400" y="1160463"/>
            <a:ext cx="398463"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GB" altLang="en-US" sz="3100" i="1">
                <a:solidFill>
                  <a:schemeClr val="tx1"/>
                </a:solidFill>
                <a:latin typeface="Times New Roman" pitchFamily="18" charset="0"/>
                <a:cs typeface="Arial" pitchFamily="34" charset="0"/>
              </a:rPr>
              <a:t>u</a:t>
            </a:r>
            <a:endParaRPr lang="en-US" altLang="en-US" sz="3100" i="1">
              <a:solidFill>
                <a:schemeClr val="tx1"/>
              </a:solidFill>
              <a:latin typeface="Times New Roman" pitchFamily="18" charset="0"/>
              <a:cs typeface="Arial" pitchFamily="34" charset="0"/>
            </a:endParaRPr>
          </a:p>
        </p:txBody>
      </p:sp>
      <p:sp>
        <p:nvSpPr>
          <p:cNvPr id="124946" name="Text Box 18"/>
          <p:cNvSpPr txBox="1">
            <a:spLocks noChangeArrowheads="1"/>
          </p:cNvSpPr>
          <p:nvPr/>
        </p:nvSpPr>
        <p:spPr bwMode="auto">
          <a:xfrm>
            <a:off x="7467600" y="1160463"/>
            <a:ext cx="376238"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GB" altLang="en-US" sz="3100" i="1">
                <a:solidFill>
                  <a:schemeClr val="tx1"/>
                </a:solidFill>
                <a:latin typeface="Times New Roman" pitchFamily="18" charset="0"/>
                <a:cs typeface="Arial" pitchFamily="34" charset="0"/>
              </a:rPr>
              <a:t>v</a:t>
            </a:r>
            <a:endParaRPr lang="en-US" altLang="en-US" sz="3100" i="1">
              <a:solidFill>
                <a:schemeClr val="tx1"/>
              </a:solidFill>
              <a:latin typeface="Times New Roman" pitchFamily="18" charset="0"/>
              <a:cs typeface="Arial" pitchFamily="34" charset="0"/>
            </a:endParaRPr>
          </a:p>
        </p:txBody>
      </p:sp>
      <p:sp>
        <p:nvSpPr>
          <p:cNvPr id="124947" name="Text Box 19"/>
          <p:cNvSpPr txBox="1">
            <a:spLocks noChangeArrowheads="1"/>
          </p:cNvSpPr>
          <p:nvPr/>
        </p:nvSpPr>
        <p:spPr bwMode="auto">
          <a:xfrm>
            <a:off x="6470650" y="1162050"/>
            <a:ext cx="471488"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GB" altLang="en-US" sz="3100" b="1" i="1">
                <a:solidFill>
                  <a:schemeClr val="tx1"/>
                </a:solidFill>
                <a:latin typeface="Symbol" pitchFamily="18" charset="2"/>
                <a:cs typeface="Arial" pitchFamily="34" charset="0"/>
              </a:rPr>
              <a:t>w</a:t>
            </a:r>
            <a:endParaRPr lang="en-US" altLang="en-US" sz="3100" b="1" i="1">
              <a:solidFill>
                <a:schemeClr val="tx1"/>
              </a:solidFill>
              <a:latin typeface="Symbol" pitchFamily="18" charset="2"/>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24933"/>
                                        </p:tgtEl>
                                        <p:attrNameLst>
                                          <p:attrName>style.visibility</p:attrName>
                                        </p:attrNameLst>
                                      </p:cBhvr>
                                      <p:to>
                                        <p:strVal val="visible"/>
                                      </p:to>
                                    </p:set>
                                    <p:anim calcmode="lin" valueType="num">
                                      <p:cBhvr additive="base">
                                        <p:cTn id="7" dur="500" fill="hold"/>
                                        <p:tgtEl>
                                          <p:spTgt spid="124933"/>
                                        </p:tgtEl>
                                        <p:attrNameLst>
                                          <p:attrName>ppt_x</p:attrName>
                                        </p:attrNameLst>
                                      </p:cBhvr>
                                      <p:tavLst>
                                        <p:tav tm="0">
                                          <p:val>
                                            <p:strVal val="#ppt_x"/>
                                          </p:val>
                                        </p:tav>
                                        <p:tav tm="100000">
                                          <p:val>
                                            <p:strVal val="#ppt_x"/>
                                          </p:val>
                                        </p:tav>
                                      </p:tavLst>
                                    </p:anim>
                                    <p:anim calcmode="lin" valueType="num">
                                      <p:cBhvr additive="base">
                                        <p:cTn id="8" dur="500" fill="hold"/>
                                        <p:tgtEl>
                                          <p:spTgt spid="12493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124936"/>
                                        </p:tgtEl>
                                        <p:attrNameLst>
                                          <p:attrName>style.visibility</p:attrName>
                                        </p:attrNameLst>
                                      </p:cBhvr>
                                      <p:to>
                                        <p:strVal val="visible"/>
                                      </p:to>
                                    </p:set>
                                    <p:anim calcmode="lin" valueType="num">
                                      <p:cBhvr additive="base">
                                        <p:cTn id="13" dur="500" fill="hold"/>
                                        <p:tgtEl>
                                          <p:spTgt spid="124936"/>
                                        </p:tgtEl>
                                        <p:attrNameLst>
                                          <p:attrName>ppt_x</p:attrName>
                                        </p:attrNameLst>
                                      </p:cBhvr>
                                      <p:tavLst>
                                        <p:tav tm="0">
                                          <p:val>
                                            <p:strVal val="#ppt_x"/>
                                          </p:val>
                                        </p:tav>
                                        <p:tav tm="100000">
                                          <p:val>
                                            <p:strVal val="#ppt_x"/>
                                          </p:val>
                                        </p:tav>
                                      </p:tavLst>
                                    </p:anim>
                                    <p:anim calcmode="lin" valueType="num">
                                      <p:cBhvr additive="base">
                                        <p:cTn id="14" dur="500" fill="hold"/>
                                        <p:tgtEl>
                                          <p:spTgt spid="1249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4021138" y="361950"/>
            <a:ext cx="19716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en-US" altLang="en-US" sz="3500">
                <a:solidFill>
                  <a:srgbClr val="333399"/>
                </a:solidFill>
                <a:latin typeface="Lucida Sans Unicode" pitchFamily="34" charset="0"/>
                <a:cs typeface="Arial" pitchFamily="34" charset="0"/>
              </a:rPr>
              <a:t>Analysis</a:t>
            </a:r>
          </a:p>
        </p:txBody>
      </p:sp>
      <p:pic>
        <p:nvPicPr>
          <p:cNvPr id="1259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27513"/>
            <a:ext cx="10080625" cy="90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4"/>
          <p:cNvSpPr txBox="1">
            <a:spLocks noChangeArrowheads="1"/>
          </p:cNvSpPr>
          <p:nvPr/>
        </p:nvSpPr>
        <p:spPr bwMode="auto">
          <a:xfrm>
            <a:off x="2016125" y="5100638"/>
            <a:ext cx="7392988"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en-US" altLang="en-US" sz="2600">
                <a:solidFill>
                  <a:schemeClr val="tx1"/>
                </a:solidFill>
                <a:cs typeface="Arial" pitchFamily="34" charset="0"/>
              </a:rPr>
              <a:t>Synaptic Plasticity           Homeostatic Plasticity =</a:t>
            </a:r>
          </a:p>
          <a:p>
            <a:pPr algn="ctr" hangingPunct="1">
              <a:lnSpc>
                <a:spcPct val="100000"/>
              </a:lnSpc>
              <a:buClrTx/>
              <a:buSzTx/>
              <a:buFontTx/>
              <a:buNone/>
            </a:pPr>
            <a:r>
              <a:rPr lang="en-US" altLang="en-US" sz="2600">
                <a:solidFill>
                  <a:schemeClr val="tx1"/>
                </a:solidFill>
                <a:cs typeface="Arial" pitchFamily="34" charset="0"/>
              </a:rPr>
              <a:t>              Scaling</a:t>
            </a:r>
          </a:p>
        </p:txBody>
      </p:sp>
      <p:grpSp>
        <p:nvGrpSpPr>
          <p:cNvPr id="125957" name="Group 5"/>
          <p:cNvGrpSpPr>
            <a:grpSpLocks/>
          </p:cNvGrpSpPr>
          <p:nvPr/>
        </p:nvGrpSpPr>
        <p:grpSpPr bwMode="auto">
          <a:xfrm>
            <a:off x="276225" y="2005013"/>
            <a:ext cx="3943350" cy="2328862"/>
            <a:chOff x="158" y="1146"/>
            <a:chExt cx="2253" cy="1331"/>
          </a:xfrm>
        </p:grpSpPr>
        <p:sp>
          <p:nvSpPr>
            <p:cNvPr id="125958" name="Line 6"/>
            <p:cNvSpPr>
              <a:spLocks noChangeShapeType="1"/>
            </p:cNvSpPr>
            <p:nvPr/>
          </p:nvSpPr>
          <p:spPr bwMode="auto">
            <a:xfrm flipH="1">
              <a:off x="930" y="1615"/>
              <a:ext cx="181" cy="8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59" name="Text Box 7"/>
            <p:cNvSpPr txBox="1">
              <a:spLocks noChangeArrowheads="1"/>
            </p:cNvSpPr>
            <p:nvPr/>
          </p:nvSpPr>
          <p:spPr bwMode="auto">
            <a:xfrm>
              <a:off x="158" y="1146"/>
              <a:ext cx="2253" cy="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de-DE" altLang="en-US" sz="2600">
                  <a:solidFill>
                    <a:schemeClr val="tx1"/>
                  </a:solidFill>
                  <a:cs typeface="Arial" pitchFamily="34" charset="0"/>
                </a:rPr>
                <a:t>General Learning Rule G</a:t>
              </a:r>
            </a:p>
            <a:p>
              <a:pPr algn="ctr" hangingPunct="1">
                <a:lnSpc>
                  <a:spcPct val="100000"/>
                </a:lnSpc>
                <a:buClrTx/>
                <a:buSzTx/>
                <a:buFontTx/>
                <a:buNone/>
              </a:pPr>
              <a:r>
                <a:rPr lang="de-DE" altLang="en-US" sz="2000">
                  <a:solidFill>
                    <a:schemeClr val="tx1"/>
                  </a:solidFill>
                  <a:cs typeface="Arial" pitchFamily="34" charset="0"/>
                </a:rPr>
                <a:t>(e.g. Hebb, BCM, STDP, etc.)</a:t>
              </a:r>
            </a:p>
          </p:txBody>
        </p:sp>
      </p:grpSp>
      <p:grpSp>
        <p:nvGrpSpPr>
          <p:cNvPr id="125960" name="Group 8"/>
          <p:cNvGrpSpPr>
            <a:grpSpLocks/>
          </p:cNvGrpSpPr>
          <p:nvPr/>
        </p:nvGrpSpPr>
        <p:grpSpPr bwMode="auto">
          <a:xfrm>
            <a:off x="3055938" y="2668588"/>
            <a:ext cx="4822825" cy="1744662"/>
            <a:chOff x="1746" y="1525"/>
            <a:chExt cx="2756" cy="997"/>
          </a:xfrm>
        </p:grpSpPr>
        <p:sp>
          <p:nvSpPr>
            <p:cNvPr id="125961" name="Text Box 9"/>
            <p:cNvSpPr txBox="1">
              <a:spLocks noChangeArrowheads="1"/>
            </p:cNvSpPr>
            <p:nvPr/>
          </p:nvSpPr>
          <p:spPr bwMode="auto">
            <a:xfrm>
              <a:off x="2271" y="1525"/>
              <a:ext cx="2231" cy="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de-DE" altLang="en-US" sz="2600">
                  <a:solidFill>
                    <a:schemeClr val="tx1"/>
                  </a:solidFill>
                  <a:cs typeface="Arial" pitchFamily="34" charset="0"/>
                </a:rPr>
                <a:t>General Neuron Model F</a:t>
              </a:r>
            </a:p>
            <a:p>
              <a:pPr algn="ctr" hangingPunct="1">
                <a:lnSpc>
                  <a:spcPct val="100000"/>
                </a:lnSpc>
                <a:buClrTx/>
                <a:buSzTx/>
                <a:buFontTx/>
                <a:buNone/>
              </a:pPr>
              <a:r>
                <a:rPr lang="de-DE" altLang="en-US" sz="2000">
                  <a:solidFill>
                    <a:schemeClr val="tx1"/>
                  </a:solidFill>
                  <a:cs typeface="Arial" pitchFamily="34" charset="0"/>
                </a:rPr>
                <a:t>e.g. Int.&amp;Fire, Ihzikevic, Gerstner</a:t>
              </a:r>
            </a:p>
          </p:txBody>
        </p:sp>
        <p:sp>
          <p:nvSpPr>
            <p:cNvPr id="125962" name="Line 10"/>
            <p:cNvSpPr>
              <a:spLocks noChangeShapeType="1"/>
            </p:cNvSpPr>
            <p:nvPr/>
          </p:nvSpPr>
          <p:spPr bwMode="auto">
            <a:xfrm flipH="1">
              <a:off x="1746" y="1978"/>
              <a:ext cx="1452" cy="49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63" name="Line 11"/>
            <p:cNvSpPr>
              <a:spLocks noChangeShapeType="1"/>
            </p:cNvSpPr>
            <p:nvPr/>
          </p:nvSpPr>
          <p:spPr bwMode="auto">
            <a:xfrm>
              <a:off x="3198" y="1978"/>
              <a:ext cx="1043" cy="5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25964" name="Text Box 12"/>
          <p:cNvSpPr txBox="1">
            <a:spLocks noChangeArrowheads="1"/>
          </p:cNvSpPr>
          <p:nvPr/>
        </p:nvSpPr>
        <p:spPr bwMode="auto">
          <a:xfrm>
            <a:off x="2579688" y="6161088"/>
            <a:ext cx="69850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spcBef>
                <a:spcPct val="50000"/>
              </a:spcBef>
              <a:buClrTx/>
              <a:buSzTx/>
              <a:buFontTx/>
              <a:buNone/>
            </a:pPr>
            <a:r>
              <a:rPr lang="de-DE" altLang="en-US" sz="2200">
                <a:solidFill>
                  <a:schemeClr val="tx1"/>
                </a:solidFill>
                <a:latin typeface="Symbol" pitchFamily="18" charset="2"/>
                <a:cs typeface="Arial" pitchFamily="34" charset="0"/>
              </a:rPr>
              <a:t>g </a:t>
            </a:r>
            <a:r>
              <a:rPr lang="de-DE" altLang="en-US" sz="2200">
                <a:solidFill>
                  <a:schemeClr val="tx1"/>
                </a:solidFill>
                <a:cs typeface="Arial" pitchFamily="34" charset="0"/>
              </a:rPr>
              <a:t>&lt;&lt; </a:t>
            </a:r>
            <a:r>
              <a:rPr lang="de-DE" altLang="en-US" sz="2200">
                <a:solidFill>
                  <a:schemeClr val="tx1"/>
                </a:solidFill>
                <a:latin typeface="Symbol" pitchFamily="18" charset="2"/>
                <a:cs typeface="Arial" pitchFamily="34" charset="0"/>
              </a:rPr>
              <a:t>m </a:t>
            </a:r>
            <a:r>
              <a:rPr lang="de-DE" altLang="en-US" sz="2200">
                <a:solidFill>
                  <a:schemeClr val="tx1"/>
                </a:solidFill>
                <a:cs typeface="Arial" pitchFamily="34" charset="0"/>
              </a:rPr>
              <a:t>&lt;&lt; 1    as homeostasis is slower than plasticity</a:t>
            </a:r>
          </a:p>
        </p:txBody>
      </p:sp>
      <p:sp>
        <p:nvSpPr>
          <p:cNvPr id="125965"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BD087780-2155-45E5-8F71-A194A470F4B5}" type="slidenum">
              <a:rPr lang="de-DE" altLang="en-US" sz="1100">
                <a:solidFill>
                  <a:schemeClr val="tx1"/>
                </a:solidFill>
                <a:cs typeface="Arial" pitchFamily="34" charset="0"/>
              </a:rPr>
              <a:pPr algn="r" hangingPunct="1">
                <a:lnSpc>
                  <a:spcPct val="100000"/>
                </a:lnSpc>
                <a:buClrTx/>
                <a:buSzTx/>
                <a:buFontTx/>
                <a:buNone/>
              </a:pPr>
              <a:t>11</a:t>
            </a:fld>
            <a:endParaRPr lang="de-DE" altLang="en-US" sz="1100">
              <a:solidFill>
                <a:schemeClr val="tx1"/>
              </a:solidFill>
              <a:cs typeface="Arial" pitchFamily="34" charset="0"/>
            </a:endParaRPr>
          </a:p>
        </p:txBody>
      </p:sp>
      <p:grpSp>
        <p:nvGrpSpPr>
          <p:cNvPr id="125966" name="Group 14"/>
          <p:cNvGrpSpPr>
            <a:grpSpLocks/>
          </p:cNvGrpSpPr>
          <p:nvPr/>
        </p:nvGrpSpPr>
        <p:grpSpPr bwMode="auto">
          <a:xfrm>
            <a:off x="2579688" y="4337050"/>
            <a:ext cx="6350000" cy="635000"/>
            <a:chOff x="1474" y="2478"/>
            <a:chExt cx="3628" cy="363"/>
          </a:xfrm>
        </p:grpSpPr>
        <p:grpSp>
          <p:nvGrpSpPr>
            <p:cNvPr id="125967" name="Group 15"/>
            <p:cNvGrpSpPr>
              <a:grpSpLocks/>
            </p:cNvGrpSpPr>
            <p:nvPr/>
          </p:nvGrpSpPr>
          <p:grpSpPr bwMode="auto">
            <a:xfrm>
              <a:off x="1474" y="2478"/>
              <a:ext cx="952" cy="363"/>
              <a:chOff x="1474" y="2523"/>
              <a:chExt cx="952" cy="363"/>
            </a:xfrm>
          </p:grpSpPr>
          <p:sp>
            <p:nvSpPr>
              <p:cNvPr id="125968" name="Rectangle 16"/>
              <p:cNvSpPr>
                <a:spLocks noChangeArrowheads="1"/>
              </p:cNvSpPr>
              <p:nvPr/>
            </p:nvSpPr>
            <p:spPr bwMode="auto">
              <a:xfrm>
                <a:off x="1474" y="2523"/>
                <a:ext cx="952" cy="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69" name="Text Box 17"/>
              <p:cNvSpPr txBox="1">
                <a:spLocks noChangeArrowheads="1"/>
              </p:cNvSpPr>
              <p:nvPr/>
            </p:nvSpPr>
            <p:spPr bwMode="auto">
              <a:xfrm>
                <a:off x="1837" y="252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3100" i="1">
                    <a:solidFill>
                      <a:schemeClr val="tx1"/>
                    </a:solidFill>
                    <a:cs typeface="Arial" pitchFamily="34" charset="0"/>
                  </a:rPr>
                  <a:t>v</a:t>
                </a:r>
              </a:p>
            </p:txBody>
          </p:sp>
        </p:grpSp>
        <p:grpSp>
          <p:nvGrpSpPr>
            <p:cNvPr id="125970" name="Group 18"/>
            <p:cNvGrpSpPr>
              <a:grpSpLocks/>
            </p:cNvGrpSpPr>
            <p:nvPr/>
          </p:nvGrpSpPr>
          <p:grpSpPr bwMode="auto">
            <a:xfrm>
              <a:off x="4150" y="2478"/>
              <a:ext cx="952" cy="363"/>
              <a:chOff x="1474" y="2523"/>
              <a:chExt cx="952" cy="363"/>
            </a:xfrm>
          </p:grpSpPr>
          <p:sp>
            <p:nvSpPr>
              <p:cNvPr id="125971" name="Rectangle 19"/>
              <p:cNvSpPr>
                <a:spLocks noChangeArrowheads="1"/>
              </p:cNvSpPr>
              <p:nvPr/>
            </p:nvSpPr>
            <p:spPr bwMode="auto">
              <a:xfrm>
                <a:off x="1474" y="2523"/>
                <a:ext cx="952" cy="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72" name="Text Box 20"/>
              <p:cNvSpPr txBox="1">
                <a:spLocks noChangeArrowheads="1"/>
              </p:cNvSpPr>
              <p:nvPr/>
            </p:nvSpPr>
            <p:spPr bwMode="auto">
              <a:xfrm>
                <a:off x="1837" y="252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3100" i="1">
                    <a:solidFill>
                      <a:schemeClr val="tx1"/>
                    </a:solidFill>
                    <a:cs typeface="Arial" pitchFamily="34" charset="0"/>
                  </a:rPr>
                  <a:t>v</a:t>
                </a:r>
              </a:p>
            </p:txBody>
          </p:sp>
        </p:grpSp>
      </p:grpSp>
      <p:sp>
        <p:nvSpPr>
          <p:cNvPr id="125973" name="Oval 21"/>
          <p:cNvSpPr>
            <a:spLocks noChangeArrowheads="1"/>
          </p:cNvSpPr>
          <p:nvPr/>
        </p:nvSpPr>
        <p:spPr bwMode="auto">
          <a:xfrm>
            <a:off x="6786563" y="1535113"/>
            <a:ext cx="319087" cy="3175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74" name="Line 22"/>
          <p:cNvSpPr>
            <a:spLocks noChangeShapeType="1"/>
          </p:cNvSpPr>
          <p:nvPr/>
        </p:nvSpPr>
        <p:spPr bwMode="auto">
          <a:xfrm>
            <a:off x="5756275" y="1693863"/>
            <a:ext cx="1030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75" name="Line 23"/>
          <p:cNvSpPr>
            <a:spLocks noChangeShapeType="1"/>
          </p:cNvSpPr>
          <p:nvPr/>
        </p:nvSpPr>
        <p:spPr bwMode="auto">
          <a:xfrm>
            <a:off x="7105650" y="1693863"/>
            <a:ext cx="1030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5976" name="Text Box 24"/>
          <p:cNvSpPr txBox="1">
            <a:spLocks noChangeArrowheads="1"/>
          </p:cNvSpPr>
          <p:nvPr/>
        </p:nvSpPr>
        <p:spPr bwMode="auto">
          <a:xfrm>
            <a:off x="5994400" y="1160463"/>
            <a:ext cx="398463"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GB" altLang="en-US" sz="3100" i="1">
                <a:solidFill>
                  <a:schemeClr val="tx1"/>
                </a:solidFill>
                <a:latin typeface="Times New Roman" pitchFamily="18" charset="0"/>
                <a:cs typeface="Arial" pitchFamily="34" charset="0"/>
              </a:rPr>
              <a:t>u</a:t>
            </a:r>
            <a:endParaRPr lang="en-US" altLang="en-US" sz="3100" i="1">
              <a:solidFill>
                <a:schemeClr val="tx1"/>
              </a:solidFill>
              <a:latin typeface="Times New Roman" pitchFamily="18" charset="0"/>
              <a:cs typeface="Arial" pitchFamily="34" charset="0"/>
            </a:endParaRPr>
          </a:p>
        </p:txBody>
      </p:sp>
      <p:sp>
        <p:nvSpPr>
          <p:cNvPr id="125977" name="Text Box 25"/>
          <p:cNvSpPr txBox="1">
            <a:spLocks noChangeArrowheads="1"/>
          </p:cNvSpPr>
          <p:nvPr/>
        </p:nvSpPr>
        <p:spPr bwMode="auto">
          <a:xfrm>
            <a:off x="7467600" y="1160463"/>
            <a:ext cx="376238"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GB" altLang="en-US" sz="3100" i="1">
                <a:solidFill>
                  <a:schemeClr val="tx1"/>
                </a:solidFill>
                <a:latin typeface="Times New Roman" pitchFamily="18" charset="0"/>
                <a:cs typeface="Arial" pitchFamily="34" charset="0"/>
              </a:rPr>
              <a:t>v</a:t>
            </a:r>
            <a:endParaRPr lang="en-US" altLang="en-US" sz="3100" i="1">
              <a:solidFill>
                <a:schemeClr val="tx1"/>
              </a:solidFill>
              <a:latin typeface="Times New Roman" pitchFamily="18" charset="0"/>
              <a:cs typeface="Arial" pitchFamily="34" charset="0"/>
            </a:endParaRPr>
          </a:p>
        </p:txBody>
      </p:sp>
      <p:sp>
        <p:nvSpPr>
          <p:cNvPr id="125978" name="Text Box 26"/>
          <p:cNvSpPr txBox="1">
            <a:spLocks noChangeArrowheads="1"/>
          </p:cNvSpPr>
          <p:nvPr/>
        </p:nvSpPr>
        <p:spPr bwMode="auto">
          <a:xfrm>
            <a:off x="6470650" y="1162050"/>
            <a:ext cx="471488"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GB" altLang="en-US" sz="3100" b="1" i="1">
                <a:solidFill>
                  <a:schemeClr val="tx1"/>
                </a:solidFill>
                <a:latin typeface="Symbol" pitchFamily="18" charset="2"/>
                <a:cs typeface="Arial" pitchFamily="34" charset="0"/>
              </a:rPr>
              <a:t>w</a:t>
            </a:r>
            <a:endParaRPr lang="en-US" altLang="en-US" sz="3100" b="1" i="1">
              <a:solidFill>
                <a:schemeClr val="tx1"/>
              </a:solidFill>
              <a:latin typeface="Symbol" pitchFamily="18" charset="2"/>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withEffect">
                                  <p:stCondLst>
                                    <p:cond delay="0"/>
                                  </p:stCondLst>
                                  <p:childTnLst>
                                    <p:set>
                                      <p:cBhvr>
                                        <p:cTn id="6" dur="1" fill="hold">
                                          <p:stCondLst>
                                            <p:cond delay="0"/>
                                          </p:stCondLst>
                                        </p:cTn>
                                        <p:tgtEl>
                                          <p:spTgt spid="125966"/>
                                        </p:tgtEl>
                                        <p:attrNameLst>
                                          <p:attrName>style.visibility</p:attrName>
                                        </p:attrNameLst>
                                      </p:cBhvr>
                                      <p:to>
                                        <p:strVal val="visible"/>
                                      </p:to>
                                    </p:set>
                                    <p:anim calcmode="lin" valueType="num">
                                      <p:cBhvr>
                                        <p:cTn id="7" dur="1000" fill="hold"/>
                                        <p:tgtEl>
                                          <p:spTgt spid="125966"/>
                                        </p:tgtEl>
                                        <p:attrNameLst>
                                          <p:attrName>ppt_w</p:attrName>
                                        </p:attrNameLst>
                                      </p:cBhvr>
                                      <p:tavLst>
                                        <p:tav tm="0">
                                          <p:val>
                                            <p:fltVal val="0"/>
                                          </p:val>
                                        </p:tav>
                                        <p:tav tm="100000">
                                          <p:val>
                                            <p:strVal val="#ppt_w"/>
                                          </p:val>
                                        </p:tav>
                                      </p:tavLst>
                                    </p:anim>
                                    <p:anim calcmode="lin" valueType="num">
                                      <p:cBhvr>
                                        <p:cTn id="8" dur="1000" fill="hold"/>
                                        <p:tgtEl>
                                          <p:spTgt spid="125966"/>
                                        </p:tgtEl>
                                        <p:attrNameLst>
                                          <p:attrName>ppt_h</p:attrName>
                                        </p:attrNameLst>
                                      </p:cBhvr>
                                      <p:tavLst>
                                        <p:tav tm="0">
                                          <p:val>
                                            <p:fltVal val="0"/>
                                          </p:val>
                                        </p:tav>
                                        <p:tav tm="100000">
                                          <p:val>
                                            <p:strVal val="#ppt_h"/>
                                          </p:val>
                                        </p:tav>
                                      </p:tavLst>
                                    </p:anim>
                                    <p:anim calcmode="lin" valueType="num">
                                      <p:cBhvr>
                                        <p:cTn id="9" dur="1000" fill="hold"/>
                                        <p:tgtEl>
                                          <p:spTgt spid="12596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2596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2447925" y="287338"/>
            <a:ext cx="51339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en-US" altLang="en-US" sz="3500">
                <a:solidFill>
                  <a:srgbClr val="333399"/>
                </a:solidFill>
                <a:latin typeface="Lucida Sans Unicode" pitchFamily="34" charset="0"/>
                <a:cs typeface="Arial" pitchFamily="34" charset="0"/>
              </a:rPr>
              <a:t>Analysis: Plasticity Part</a:t>
            </a:r>
          </a:p>
        </p:txBody>
      </p:sp>
      <p:pic>
        <p:nvPicPr>
          <p:cNvPr id="1269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313" y="1870075"/>
            <a:ext cx="4306887" cy="87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6980" name="Text Box 4"/>
          <p:cNvSpPr txBox="1">
            <a:spLocks noChangeArrowheads="1"/>
          </p:cNvSpPr>
          <p:nvPr/>
        </p:nvSpPr>
        <p:spPr bwMode="auto">
          <a:xfrm>
            <a:off x="276225" y="1160463"/>
            <a:ext cx="4929188"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600">
                <a:solidFill>
                  <a:schemeClr val="tx1"/>
                </a:solidFill>
                <a:cs typeface="Arial" pitchFamily="34" charset="0"/>
              </a:rPr>
              <a:t>Taylor Expansion at </a:t>
            </a:r>
            <a:r>
              <a:rPr lang="de-DE" altLang="en-US" sz="2600">
                <a:solidFill>
                  <a:schemeClr val="tx1"/>
                </a:solidFill>
                <a:latin typeface="Symbol" pitchFamily="18" charset="2"/>
                <a:cs typeface="Arial" pitchFamily="34" charset="0"/>
              </a:rPr>
              <a:t>w</a:t>
            </a:r>
            <a:r>
              <a:rPr lang="de-DE" altLang="en-US" sz="2600">
                <a:solidFill>
                  <a:schemeClr val="tx1"/>
                </a:solidFill>
                <a:cs typeface="Arial" pitchFamily="34" charset="0"/>
              </a:rPr>
              <a:t>=0 yields:</a:t>
            </a:r>
          </a:p>
        </p:txBody>
      </p:sp>
      <p:grpSp>
        <p:nvGrpSpPr>
          <p:cNvPr id="126981" name="Group 5"/>
          <p:cNvGrpSpPr>
            <a:grpSpLocks/>
          </p:cNvGrpSpPr>
          <p:nvPr/>
        </p:nvGrpSpPr>
        <p:grpSpPr bwMode="auto">
          <a:xfrm>
            <a:off x="276225" y="4811713"/>
            <a:ext cx="8693150" cy="1109662"/>
            <a:chOff x="158" y="2750"/>
            <a:chExt cx="4967" cy="634"/>
          </a:xfrm>
        </p:grpSpPr>
        <p:pic>
          <p:nvPicPr>
            <p:cNvPr id="1269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 y="2750"/>
              <a:ext cx="635"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6983" name="Text Box 7"/>
            <p:cNvSpPr txBox="1">
              <a:spLocks noChangeArrowheads="1"/>
            </p:cNvSpPr>
            <p:nvPr/>
          </p:nvSpPr>
          <p:spPr bwMode="auto">
            <a:xfrm>
              <a:off x="158" y="2750"/>
              <a:ext cx="4967"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200">
                  <a:solidFill>
                    <a:schemeClr val="tx1"/>
                  </a:solidFill>
                  <a:cs typeface="Arial" pitchFamily="34" charset="0"/>
                </a:rPr>
                <a:t>c=0 ! Otherwise one would allow for non-sensical rules like                </a:t>
              </a:r>
            </a:p>
            <a:p>
              <a:pPr hangingPunct="1">
                <a:lnSpc>
                  <a:spcPct val="100000"/>
                </a:lnSpc>
                <a:buClrTx/>
                <a:buSzTx/>
                <a:buFontTx/>
                <a:buNone/>
              </a:pPr>
              <a:endParaRPr lang="de-DE" altLang="en-US" sz="2200">
                <a:solidFill>
                  <a:schemeClr val="tx1"/>
                </a:solidFill>
                <a:cs typeface="Arial" pitchFamily="34" charset="0"/>
              </a:endParaRPr>
            </a:p>
            <a:p>
              <a:pPr hangingPunct="1">
                <a:lnSpc>
                  <a:spcPct val="100000"/>
                </a:lnSpc>
                <a:buClrTx/>
                <a:buSzTx/>
                <a:buFontTx/>
                <a:buNone/>
              </a:pPr>
              <a:r>
                <a:rPr lang="de-DE" altLang="en-US" sz="2200">
                  <a:solidFill>
                    <a:schemeClr val="tx1"/>
                  </a:solidFill>
                  <a:cs typeface="Arial" pitchFamily="34" charset="0"/>
                </a:rPr>
                <a:t>Thus:  </a:t>
              </a:r>
            </a:p>
          </p:txBody>
        </p:sp>
      </p:grpSp>
      <p:sp>
        <p:nvSpPr>
          <p:cNvPr id="126984"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5C542DB9-FCB7-49B1-B6CE-FCBB6E02E177}" type="slidenum">
              <a:rPr lang="de-DE" altLang="en-US" sz="1100">
                <a:solidFill>
                  <a:schemeClr val="tx1"/>
                </a:solidFill>
                <a:cs typeface="Arial" pitchFamily="34" charset="0"/>
              </a:rPr>
              <a:pPr algn="r" hangingPunct="1">
                <a:lnSpc>
                  <a:spcPct val="100000"/>
                </a:lnSpc>
                <a:buClrTx/>
                <a:buSzTx/>
                <a:buFontTx/>
                <a:buNone/>
              </a:pPr>
              <a:t>12</a:t>
            </a:fld>
            <a:endParaRPr lang="de-DE" altLang="en-US" sz="1100">
              <a:solidFill>
                <a:schemeClr val="tx1"/>
              </a:solidFill>
              <a:cs typeface="Arial" pitchFamily="34" charset="0"/>
            </a:endParaRPr>
          </a:p>
        </p:txBody>
      </p:sp>
      <p:grpSp>
        <p:nvGrpSpPr>
          <p:cNvPr id="126985" name="Group 9"/>
          <p:cNvGrpSpPr>
            <a:grpSpLocks/>
          </p:cNvGrpSpPr>
          <p:nvPr/>
        </p:nvGrpSpPr>
        <p:grpSpPr bwMode="auto">
          <a:xfrm>
            <a:off x="833438" y="2906713"/>
            <a:ext cx="8394700" cy="1587500"/>
            <a:chOff x="476" y="1661"/>
            <a:chExt cx="4797" cy="907"/>
          </a:xfrm>
        </p:grpSpPr>
        <p:pic>
          <p:nvPicPr>
            <p:cNvPr id="12698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 y="1661"/>
              <a:ext cx="4797" cy="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6987" name="Rectangle 11"/>
            <p:cNvSpPr>
              <a:spLocks noChangeArrowheads="1"/>
            </p:cNvSpPr>
            <p:nvPr/>
          </p:nvSpPr>
          <p:spPr bwMode="auto">
            <a:xfrm>
              <a:off x="1519" y="2205"/>
              <a:ext cx="408" cy="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6988" name="Group 12"/>
          <p:cNvGrpSpPr>
            <a:grpSpLocks/>
          </p:cNvGrpSpPr>
          <p:nvPr/>
        </p:nvGrpSpPr>
        <p:grpSpPr bwMode="auto">
          <a:xfrm>
            <a:off x="2341563" y="3065463"/>
            <a:ext cx="4840287" cy="661987"/>
            <a:chOff x="1338" y="1752"/>
            <a:chExt cx="2766" cy="378"/>
          </a:xfrm>
        </p:grpSpPr>
        <p:pic>
          <p:nvPicPr>
            <p:cNvPr id="126989"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 y="1752"/>
              <a:ext cx="2766"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6990" name="Rectangle 14"/>
            <p:cNvSpPr>
              <a:spLocks noChangeArrowheads="1"/>
            </p:cNvSpPr>
            <p:nvPr/>
          </p:nvSpPr>
          <p:spPr bwMode="auto">
            <a:xfrm>
              <a:off x="3288" y="1797"/>
              <a:ext cx="681" cy="31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6991" name="Group 15"/>
          <p:cNvGrpSpPr>
            <a:grpSpLocks/>
          </p:cNvGrpSpPr>
          <p:nvPr/>
        </p:nvGrpSpPr>
        <p:grpSpPr bwMode="auto">
          <a:xfrm>
            <a:off x="1149350" y="5605463"/>
            <a:ext cx="8018463" cy="1038225"/>
            <a:chOff x="657" y="3203"/>
            <a:chExt cx="4581" cy="594"/>
          </a:xfrm>
        </p:grpSpPr>
        <p:pic>
          <p:nvPicPr>
            <p:cNvPr id="126992"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 y="3203"/>
              <a:ext cx="4581" cy="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6993" name="Rectangle 17"/>
            <p:cNvSpPr>
              <a:spLocks noChangeArrowheads="1"/>
            </p:cNvSpPr>
            <p:nvPr/>
          </p:nvSpPr>
          <p:spPr bwMode="auto">
            <a:xfrm>
              <a:off x="4468" y="3249"/>
              <a:ext cx="635" cy="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126985"/>
                                        </p:tgtEl>
                                        <p:attrNameLst>
                                          <p:attrName>style.visibility</p:attrName>
                                        </p:attrNameLst>
                                      </p:cBhvr>
                                      <p:to>
                                        <p:strVal val="hidden"/>
                                      </p:to>
                                    </p:set>
                                  </p:childTnLst>
                                </p:cTn>
                              </p:par>
                              <p:par>
                                <p:cTn id="7" presetID="9" presetClass="entr" presetSubtype="0" fill="hold" nodeType="withEffect">
                                  <p:stCondLst>
                                    <p:cond delay="0"/>
                                  </p:stCondLst>
                                  <p:childTnLst>
                                    <p:set>
                                      <p:cBhvr>
                                        <p:cTn id="8" dur="1" fill="hold">
                                          <p:stCondLst>
                                            <p:cond delay="0"/>
                                          </p:stCondLst>
                                        </p:cTn>
                                        <p:tgtEl>
                                          <p:spTgt spid="126988"/>
                                        </p:tgtEl>
                                        <p:attrNameLst>
                                          <p:attrName>style.visibility</p:attrName>
                                        </p:attrNameLst>
                                      </p:cBhvr>
                                      <p:to>
                                        <p:strVal val="visible"/>
                                      </p:to>
                                    </p:set>
                                    <p:animEffect transition="in" filter="dissolve">
                                      <p:cBhvr>
                                        <p:cTn id="9" dur="500"/>
                                        <p:tgtEl>
                                          <p:spTgt spid="12698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126981"/>
                                        </p:tgtEl>
                                        <p:attrNameLst>
                                          <p:attrName>style.visibility</p:attrName>
                                        </p:attrNameLst>
                                      </p:cBhvr>
                                      <p:to>
                                        <p:strVal val="visible"/>
                                      </p:to>
                                    </p:set>
                                    <p:anim calcmode="lin" valueType="num">
                                      <p:cBhvr additive="base">
                                        <p:cTn id="14" dur="500" fill="hold"/>
                                        <p:tgtEl>
                                          <p:spTgt spid="126981"/>
                                        </p:tgtEl>
                                        <p:attrNameLst>
                                          <p:attrName>ppt_x</p:attrName>
                                        </p:attrNameLst>
                                      </p:cBhvr>
                                      <p:tavLst>
                                        <p:tav tm="0">
                                          <p:val>
                                            <p:strVal val="#ppt_x"/>
                                          </p:val>
                                        </p:tav>
                                        <p:tav tm="100000">
                                          <p:val>
                                            <p:strVal val="#ppt_x"/>
                                          </p:val>
                                        </p:tav>
                                      </p:tavLst>
                                    </p:anim>
                                    <p:anim calcmode="lin" valueType="num">
                                      <p:cBhvr additive="base">
                                        <p:cTn id="15" dur="500" fill="hold"/>
                                        <p:tgtEl>
                                          <p:spTgt spid="126981"/>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nodeType="clickEffect">
                                  <p:stCondLst>
                                    <p:cond delay="0"/>
                                  </p:stCondLst>
                                  <p:childTnLst>
                                    <p:set>
                                      <p:cBhvr>
                                        <p:cTn id="19" dur="1" fill="hold">
                                          <p:stCondLst>
                                            <p:cond delay="0"/>
                                          </p:stCondLst>
                                        </p:cTn>
                                        <p:tgtEl>
                                          <p:spTgt spid="126991"/>
                                        </p:tgtEl>
                                        <p:attrNameLst>
                                          <p:attrName>style.visibility</p:attrName>
                                        </p:attrNameLst>
                                      </p:cBhvr>
                                      <p:to>
                                        <p:strVal val="visible"/>
                                      </p:to>
                                    </p:set>
                                    <p:anim calcmode="lin" valueType="num">
                                      <p:cBhvr additive="base">
                                        <p:cTn id="20" dur="500" fill="hold"/>
                                        <p:tgtEl>
                                          <p:spTgt spid="126991"/>
                                        </p:tgtEl>
                                        <p:attrNameLst>
                                          <p:attrName>ppt_x</p:attrName>
                                        </p:attrNameLst>
                                      </p:cBhvr>
                                      <p:tavLst>
                                        <p:tav tm="0">
                                          <p:val>
                                            <p:strVal val="#ppt_x"/>
                                          </p:val>
                                        </p:tav>
                                        <p:tav tm="100000">
                                          <p:val>
                                            <p:strVal val="#ppt_x"/>
                                          </p:val>
                                        </p:tav>
                                      </p:tavLst>
                                    </p:anim>
                                    <p:anim calcmode="lin" valueType="num">
                                      <p:cBhvr additive="base">
                                        <p:cTn id="21" dur="500" fill="hold"/>
                                        <p:tgtEl>
                                          <p:spTgt spid="1269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1976438" y="0"/>
            <a:ext cx="596900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en-US" altLang="en-US" sz="3500">
                <a:solidFill>
                  <a:srgbClr val="333399"/>
                </a:solidFill>
                <a:latin typeface="Lucida Sans Unicode" pitchFamily="34" charset="0"/>
                <a:cs typeface="Arial" pitchFamily="34" charset="0"/>
              </a:rPr>
              <a:t>Analysis: Fixed Points:</a:t>
            </a:r>
          </a:p>
          <a:p>
            <a:pPr algn="ctr" hangingPunct="1">
              <a:lnSpc>
                <a:spcPct val="100000"/>
              </a:lnSpc>
              <a:buClrTx/>
              <a:buSzTx/>
              <a:buFontTx/>
              <a:buNone/>
            </a:pPr>
            <a:r>
              <a:rPr lang="en-US" altLang="en-US" sz="2700">
                <a:solidFill>
                  <a:srgbClr val="333399"/>
                </a:solidFill>
                <a:latin typeface="Lucida Sans Unicode" pitchFamily="34" charset="0"/>
                <a:cs typeface="Arial" pitchFamily="34" charset="0"/>
              </a:rPr>
              <a:t>We plot the </a:t>
            </a:r>
            <a:r>
              <a:rPr lang="en-US" altLang="en-US" sz="2700" u="sng">
                <a:solidFill>
                  <a:srgbClr val="333399"/>
                </a:solidFill>
                <a:latin typeface="Lucida Sans Unicode" pitchFamily="34" charset="0"/>
                <a:cs typeface="Arial" pitchFamily="34" charset="0"/>
              </a:rPr>
              <a:t>weight change</a:t>
            </a:r>
            <a:r>
              <a:rPr lang="en-US" altLang="en-US" sz="2700">
                <a:solidFill>
                  <a:srgbClr val="333399"/>
                </a:solidFill>
                <a:latin typeface="Lucida Sans Unicode" pitchFamily="34" charset="0"/>
                <a:cs typeface="Arial" pitchFamily="34" charset="0"/>
              </a:rPr>
              <a:t> in color</a:t>
            </a:r>
          </a:p>
        </p:txBody>
      </p:sp>
      <p:pic>
        <p:nvPicPr>
          <p:cNvPr id="1280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1331913"/>
            <a:ext cx="8731250" cy="104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4"/>
          <p:cNvSpPr txBox="1">
            <a:spLocks noChangeArrowheads="1"/>
          </p:cNvSpPr>
          <p:nvPr/>
        </p:nvSpPr>
        <p:spPr bwMode="auto">
          <a:xfrm>
            <a:off x="1784350" y="2192338"/>
            <a:ext cx="72215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en-US" altLang="en-US" sz="2600">
                <a:solidFill>
                  <a:schemeClr val="tx1"/>
                </a:solidFill>
                <a:cs typeface="Arial" pitchFamily="34" charset="0"/>
              </a:rPr>
              <a:t>Synaptic Plasticity           Homeostatic Plasticity</a:t>
            </a:r>
          </a:p>
        </p:txBody>
      </p:sp>
      <p:sp>
        <p:nvSpPr>
          <p:cNvPr id="3" name="TextBox 4"/>
          <p:cNvSpPr txBox="1">
            <a:spLocks noChangeArrowheads="1"/>
          </p:cNvSpPr>
          <p:nvPr/>
        </p:nvSpPr>
        <p:spPr bwMode="auto">
          <a:xfrm>
            <a:off x="220663" y="922338"/>
            <a:ext cx="32321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en-US" altLang="en-US" sz="2600">
                <a:solidFill>
                  <a:schemeClr val="tx1"/>
                </a:solidFill>
                <a:cs typeface="Arial" pitchFamily="34" charset="0"/>
              </a:rPr>
              <a:t>Final combined rule:</a:t>
            </a:r>
          </a:p>
        </p:txBody>
      </p:sp>
      <p:sp>
        <p:nvSpPr>
          <p:cNvPr id="128006" name="Text Box 6"/>
          <p:cNvSpPr txBox="1">
            <a:spLocks noChangeArrowheads="1"/>
          </p:cNvSpPr>
          <p:nvPr/>
        </p:nvSpPr>
        <p:spPr bwMode="auto">
          <a:xfrm>
            <a:off x="3214688" y="3144838"/>
            <a:ext cx="1008062"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600">
                <a:solidFill>
                  <a:schemeClr val="tx1"/>
                </a:solidFill>
                <a:cs typeface="Arial" pitchFamily="34" charset="0"/>
              </a:rPr>
              <a:t>Hebb</a:t>
            </a:r>
          </a:p>
        </p:txBody>
      </p:sp>
      <p:sp>
        <p:nvSpPr>
          <p:cNvPr id="128007" name="Line 7"/>
          <p:cNvSpPr>
            <a:spLocks noChangeShapeType="1"/>
          </p:cNvSpPr>
          <p:nvPr/>
        </p:nvSpPr>
        <p:spPr bwMode="auto">
          <a:xfrm>
            <a:off x="0" y="2986088"/>
            <a:ext cx="10080625"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28008" name="Group 8"/>
          <p:cNvGrpSpPr>
            <a:grpSpLocks/>
          </p:cNvGrpSpPr>
          <p:nvPr/>
        </p:nvGrpSpPr>
        <p:grpSpPr bwMode="auto">
          <a:xfrm>
            <a:off x="0" y="3938588"/>
            <a:ext cx="4405313" cy="3451225"/>
            <a:chOff x="0" y="2251"/>
            <a:chExt cx="2517" cy="1972"/>
          </a:xfrm>
        </p:grpSpPr>
        <p:pic>
          <p:nvPicPr>
            <p:cNvPr id="128009" name="Picture 9" descr="Fig01_Phase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 y="2251"/>
              <a:ext cx="2404" cy="1972"/>
            </a:xfrm>
            <a:prstGeom prst="rect">
              <a:avLst/>
            </a:prstGeom>
            <a:noFill/>
            <a:extLst>
              <a:ext uri="{909E8E84-426E-40DD-AFC4-6F175D3DCCD1}">
                <a14:hiddenFill xmlns:a14="http://schemas.microsoft.com/office/drawing/2010/main">
                  <a:solidFill>
                    <a:srgbClr val="FFFFFF"/>
                  </a:solidFill>
                </a14:hiddenFill>
              </a:ext>
            </a:extLst>
          </p:spPr>
        </p:pic>
        <p:sp>
          <p:nvSpPr>
            <p:cNvPr id="128010" name="Oval 10"/>
            <p:cNvSpPr>
              <a:spLocks noChangeArrowheads="1"/>
            </p:cNvSpPr>
            <p:nvPr/>
          </p:nvSpPr>
          <p:spPr bwMode="auto">
            <a:xfrm>
              <a:off x="0" y="2795"/>
              <a:ext cx="385" cy="59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8011" name="Text Box 11"/>
          <p:cNvSpPr txBox="1">
            <a:spLocks noChangeArrowheads="1"/>
          </p:cNvSpPr>
          <p:nvPr/>
        </p:nvSpPr>
        <p:spPr bwMode="auto">
          <a:xfrm>
            <a:off x="0" y="7154863"/>
            <a:ext cx="1830388"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000">
                <a:solidFill>
                  <a:schemeClr val="tx1"/>
                </a:solidFill>
                <a:latin typeface="Times New Roman" pitchFamily="18" charset="0"/>
                <a:cs typeface="Times New Roman" pitchFamily="18" charset="0"/>
              </a:rPr>
              <a:t>F=</a:t>
            </a:r>
            <a:r>
              <a:rPr lang="de-DE" altLang="en-US" sz="2000" i="1">
                <a:solidFill>
                  <a:schemeClr val="tx1"/>
                </a:solidFill>
                <a:latin typeface="Times New Roman" pitchFamily="18" charset="0"/>
                <a:cs typeface="Times New Roman" pitchFamily="18" charset="0"/>
              </a:rPr>
              <a:t>u</a:t>
            </a:r>
            <a:r>
              <a:rPr lang="de-DE" altLang="en-US" sz="2000">
                <a:solidFill>
                  <a:schemeClr val="tx1"/>
                </a:solidFill>
                <a:latin typeface="Times New Roman" pitchFamily="18" charset="0"/>
                <a:cs typeface="Times New Roman" pitchFamily="18" charset="0"/>
              </a:rPr>
              <a:t>, G=</a:t>
            </a:r>
            <a:r>
              <a:rPr lang="de-DE" altLang="en-US" sz="2000">
                <a:solidFill>
                  <a:schemeClr val="tx1"/>
                </a:solidFill>
                <a:cs typeface="Arial" pitchFamily="34" charset="0"/>
              </a:rPr>
              <a:t>„Hebb“</a:t>
            </a:r>
            <a:endParaRPr lang="de-DE" altLang="en-US" sz="2000" i="1">
              <a:solidFill>
                <a:schemeClr val="tx1"/>
              </a:solidFill>
              <a:cs typeface="Arial" pitchFamily="34" charset="0"/>
            </a:endParaRPr>
          </a:p>
        </p:txBody>
      </p:sp>
      <p:grpSp>
        <p:nvGrpSpPr>
          <p:cNvPr id="128012" name="Group 12"/>
          <p:cNvGrpSpPr>
            <a:grpSpLocks/>
          </p:cNvGrpSpPr>
          <p:nvPr/>
        </p:nvGrpSpPr>
        <p:grpSpPr bwMode="auto">
          <a:xfrm>
            <a:off x="4802188" y="3248025"/>
            <a:ext cx="4797425" cy="4140200"/>
            <a:chOff x="2744" y="1856"/>
            <a:chExt cx="2741" cy="2366"/>
          </a:xfrm>
        </p:grpSpPr>
        <p:pic>
          <p:nvPicPr>
            <p:cNvPr id="128013" name="Picture 13" descr="Fig01_PhaseSpace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2249"/>
              <a:ext cx="2405" cy="1973"/>
            </a:xfrm>
            <a:prstGeom prst="rect">
              <a:avLst/>
            </a:prstGeom>
            <a:noFill/>
            <a:extLst>
              <a:ext uri="{909E8E84-426E-40DD-AFC4-6F175D3DCCD1}">
                <a14:hiddenFill xmlns:a14="http://schemas.microsoft.com/office/drawing/2010/main">
                  <a:solidFill>
                    <a:srgbClr val="FFFFFF"/>
                  </a:solidFill>
                </a14:hiddenFill>
              </a:ext>
            </a:extLst>
          </p:spPr>
        </p:pic>
        <p:sp>
          <p:nvSpPr>
            <p:cNvPr id="128014" name="Text Box 14"/>
            <p:cNvSpPr txBox="1">
              <a:spLocks noChangeArrowheads="1"/>
            </p:cNvSpPr>
            <p:nvPr/>
          </p:nvSpPr>
          <p:spPr bwMode="auto">
            <a:xfrm>
              <a:off x="3470" y="1856"/>
              <a:ext cx="20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600">
                  <a:solidFill>
                    <a:schemeClr val="tx1"/>
                  </a:solidFill>
                  <a:cs typeface="Arial" pitchFamily="34" charset="0"/>
                </a:rPr>
                <a:t>Hebb: </a:t>
              </a:r>
              <a:r>
                <a:rPr lang="de-DE" altLang="en-US" sz="2600" b="1">
                  <a:solidFill>
                    <a:schemeClr val="tx1"/>
                  </a:solidFill>
                  <a:cs typeface="Arial" pitchFamily="34" charset="0"/>
                </a:rPr>
                <a:t>positive stable</a:t>
              </a:r>
            </a:p>
          </p:txBody>
        </p:sp>
        <p:sp>
          <p:nvSpPr>
            <p:cNvPr id="128015" name="Oval 15"/>
            <p:cNvSpPr>
              <a:spLocks noChangeArrowheads="1"/>
            </p:cNvSpPr>
            <p:nvPr/>
          </p:nvSpPr>
          <p:spPr bwMode="auto">
            <a:xfrm>
              <a:off x="2744" y="2793"/>
              <a:ext cx="385" cy="59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8016" name="Oval 16"/>
          <p:cNvSpPr>
            <a:spLocks noChangeArrowheads="1"/>
          </p:cNvSpPr>
          <p:nvPr/>
        </p:nvSpPr>
        <p:spPr bwMode="auto">
          <a:xfrm>
            <a:off x="8693150" y="1398588"/>
            <a:ext cx="476250" cy="396875"/>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17" name="Text Box 17"/>
          <p:cNvSpPr txBox="1">
            <a:spLocks noChangeArrowheads="1"/>
          </p:cNvSpPr>
          <p:nvPr/>
        </p:nvSpPr>
        <p:spPr bwMode="auto">
          <a:xfrm>
            <a:off x="2500313" y="3621088"/>
            <a:ext cx="158750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spcBef>
                <a:spcPct val="50000"/>
              </a:spcBef>
              <a:buClrTx/>
              <a:buSzTx/>
              <a:buFontTx/>
              <a:buNone/>
            </a:pPr>
            <a:r>
              <a:rPr lang="de-DE" altLang="en-US" sz="2600" b="1">
                <a:solidFill>
                  <a:srgbClr val="FF0000"/>
                </a:solidFill>
                <a:cs typeface="Arial" pitchFamily="34" charset="0"/>
              </a:rPr>
              <a:t>unstable</a:t>
            </a:r>
          </a:p>
        </p:txBody>
      </p:sp>
      <p:sp>
        <p:nvSpPr>
          <p:cNvPr id="128018"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1661E636-0504-4195-BA63-D7030A43495E}" type="slidenum">
              <a:rPr lang="de-DE" altLang="en-US" sz="1100">
                <a:solidFill>
                  <a:schemeClr val="tx1"/>
                </a:solidFill>
                <a:cs typeface="Arial" pitchFamily="34" charset="0"/>
              </a:rPr>
              <a:pPr algn="r" hangingPunct="1">
                <a:lnSpc>
                  <a:spcPct val="100000"/>
                </a:lnSpc>
                <a:buClrTx/>
                <a:buSzTx/>
                <a:buFontTx/>
                <a:buNone/>
              </a:pPr>
              <a:t>13</a:t>
            </a:fld>
            <a:endParaRPr lang="de-DE" altLang="en-US" sz="1100">
              <a:solidFill>
                <a:schemeClr val="tx1"/>
              </a:solidFill>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28016"/>
                                        </p:tgtEl>
                                        <p:attrNameLst>
                                          <p:attrName>style.visibility</p:attrName>
                                        </p:attrNameLst>
                                      </p:cBhvr>
                                      <p:to>
                                        <p:strVal val="visible"/>
                                      </p:to>
                                    </p:set>
                                    <p:anim calcmode="lin" valueType="num">
                                      <p:cBhvr>
                                        <p:cTn id="7" dur="1000" fill="hold"/>
                                        <p:tgtEl>
                                          <p:spTgt spid="128016"/>
                                        </p:tgtEl>
                                        <p:attrNameLst>
                                          <p:attrName>ppt_w</p:attrName>
                                        </p:attrNameLst>
                                      </p:cBhvr>
                                      <p:tavLst>
                                        <p:tav tm="0">
                                          <p:val>
                                            <p:fltVal val="0"/>
                                          </p:val>
                                        </p:tav>
                                        <p:tav tm="100000">
                                          <p:val>
                                            <p:strVal val="#ppt_w"/>
                                          </p:val>
                                        </p:tav>
                                      </p:tavLst>
                                    </p:anim>
                                    <p:anim calcmode="lin" valueType="num">
                                      <p:cBhvr>
                                        <p:cTn id="8" dur="1000" fill="hold"/>
                                        <p:tgtEl>
                                          <p:spTgt spid="128016"/>
                                        </p:tgtEl>
                                        <p:attrNameLst>
                                          <p:attrName>ppt_h</p:attrName>
                                        </p:attrNameLst>
                                      </p:cBhvr>
                                      <p:tavLst>
                                        <p:tav tm="0">
                                          <p:val>
                                            <p:fltVal val="0"/>
                                          </p:val>
                                        </p:tav>
                                        <p:tav tm="100000">
                                          <p:val>
                                            <p:strVal val="#ppt_h"/>
                                          </p:val>
                                        </p:tav>
                                      </p:tavLst>
                                    </p:anim>
                                    <p:anim calcmode="lin" valueType="num">
                                      <p:cBhvr>
                                        <p:cTn id="9" dur="1000" fill="hold"/>
                                        <p:tgtEl>
                                          <p:spTgt spid="12801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2801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28008"/>
                                        </p:tgtEl>
                                        <p:attrNameLst>
                                          <p:attrName>style.visibility</p:attrName>
                                        </p:attrNameLst>
                                      </p:cBhvr>
                                      <p:to>
                                        <p:strVal val="visible"/>
                                      </p:to>
                                    </p:set>
                                    <p:animEffect transition="in" filter="dissolve">
                                      <p:cBhvr>
                                        <p:cTn id="15" dur="500"/>
                                        <p:tgtEl>
                                          <p:spTgt spid="12800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8006"/>
                                        </p:tgtEl>
                                        <p:attrNameLst>
                                          <p:attrName>style.visibility</p:attrName>
                                        </p:attrNameLst>
                                      </p:cBhvr>
                                      <p:to>
                                        <p:strVal val="visible"/>
                                      </p:to>
                                    </p:set>
                                    <p:animEffect transition="in" filter="dissolve">
                                      <p:cBhvr>
                                        <p:cTn id="18" dur="500"/>
                                        <p:tgtEl>
                                          <p:spTgt spid="12800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8" presetClass="emph" presetSubtype="0" fill="hold" nodeType="clickEffect">
                                  <p:stCondLst>
                                    <p:cond delay="0"/>
                                  </p:stCondLst>
                                  <p:childTnLst>
                                    <p:animRot by="1500000">
                                      <p:cBhvr>
                                        <p:cTn id="22" dur="500" fill="hold"/>
                                        <p:tgtEl>
                                          <p:spTgt spid="128008"/>
                                        </p:tgtEl>
                                        <p:attrNameLst>
                                          <p:attrName>r</p:attrName>
                                        </p:attrNameLst>
                                      </p:cBhvr>
                                    </p:animRot>
                                  </p:childTnLst>
                                </p:cTn>
                              </p:par>
                              <p:par>
                                <p:cTn id="23" presetID="2" presetClass="entr" presetSubtype="4" fill="hold" grpId="1" nodeType="withEffect">
                                  <p:stCondLst>
                                    <p:cond delay="0"/>
                                  </p:stCondLst>
                                  <p:childTnLst>
                                    <p:set>
                                      <p:cBhvr>
                                        <p:cTn id="24" dur="1" fill="hold">
                                          <p:stCondLst>
                                            <p:cond delay="0"/>
                                          </p:stCondLst>
                                        </p:cTn>
                                        <p:tgtEl>
                                          <p:spTgt spid="128017"/>
                                        </p:tgtEl>
                                        <p:attrNameLst>
                                          <p:attrName>style.visibility</p:attrName>
                                        </p:attrNameLst>
                                      </p:cBhvr>
                                      <p:to>
                                        <p:strVal val="visible"/>
                                      </p:to>
                                    </p:set>
                                    <p:anim calcmode="lin" valueType="num">
                                      <p:cBhvr additive="base">
                                        <p:cTn id="25" dur="500" fill="hold"/>
                                        <p:tgtEl>
                                          <p:spTgt spid="128017"/>
                                        </p:tgtEl>
                                        <p:attrNameLst>
                                          <p:attrName>ppt_x</p:attrName>
                                        </p:attrNameLst>
                                      </p:cBhvr>
                                      <p:tavLst>
                                        <p:tav tm="0">
                                          <p:val>
                                            <p:strVal val="#ppt_x"/>
                                          </p:val>
                                        </p:tav>
                                        <p:tav tm="100000">
                                          <p:val>
                                            <p:strVal val="#ppt_x"/>
                                          </p:val>
                                        </p:tav>
                                      </p:tavLst>
                                    </p:anim>
                                    <p:anim calcmode="lin" valueType="num">
                                      <p:cBhvr additive="base">
                                        <p:cTn id="26" dur="500" fill="hold"/>
                                        <p:tgtEl>
                                          <p:spTgt spid="128017"/>
                                        </p:tgtEl>
                                        <p:attrNameLst>
                                          <p:attrName>ppt_y</p:attrName>
                                        </p:attrNameLst>
                                      </p:cBhvr>
                                      <p:tavLst>
                                        <p:tav tm="0">
                                          <p:val>
                                            <p:strVal val="1+#ppt_h/2"/>
                                          </p:val>
                                        </p:tav>
                                        <p:tav tm="100000">
                                          <p:val>
                                            <p:strVal val="#ppt_y"/>
                                          </p:val>
                                        </p:tav>
                                      </p:tavLst>
                                    </p:anim>
                                  </p:childTnLst>
                                </p:cTn>
                              </p:par>
                              <p:par>
                                <p:cTn id="27" presetID="8" presetClass="emph" presetSubtype="0" fill="hold" grpId="0" nodeType="withEffect">
                                  <p:stCondLst>
                                    <p:cond delay="0"/>
                                  </p:stCondLst>
                                  <p:childTnLst>
                                    <p:animRot by="1500000">
                                      <p:cBhvr>
                                        <p:cTn id="28" dur="500" fill="hold"/>
                                        <p:tgtEl>
                                          <p:spTgt spid="128017"/>
                                        </p:tgtEl>
                                        <p:attrNameLst>
                                          <p:attrName>r</p:attrName>
                                        </p:attrNameLst>
                                      </p:cBhvr>
                                    </p:animRo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128012"/>
                                        </p:tgtEl>
                                        <p:attrNameLst>
                                          <p:attrName>style.visibility</p:attrName>
                                        </p:attrNameLst>
                                      </p:cBhvr>
                                      <p:to>
                                        <p:strVal val="visible"/>
                                      </p:to>
                                    </p:set>
                                    <p:animEffect transition="in" filter="dissolve">
                                      <p:cBhvr>
                                        <p:cTn id="33" dur="500"/>
                                        <p:tgtEl>
                                          <p:spTgt spid="128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6" grpId="0"/>
      <p:bldP spid="128016" grpId="0" animBg="1"/>
      <p:bldP spid="128017" grpId="0"/>
      <p:bldP spid="128017" grpId="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2046288" y="207963"/>
            <a:ext cx="596900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en-US" altLang="en-US" sz="3500">
                <a:solidFill>
                  <a:srgbClr val="333399"/>
                </a:solidFill>
                <a:latin typeface="Lucida Sans Unicode" pitchFamily="34" charset="0"/>
                <a:cs typeface="Arial" pitchFamily="34" charset="0"/>
              </a:rPr>
              <a:t>Analysis: Fixed Points:</a:t>
            </a:r>
          </a:p>
          <a:p>
            <a:pPr algn="ctr" hangingPunct="1">
              <a:lnSpc>
                <a:spcPct val="100000"/>
              </a:lnSpc>
              <a:buClrTx/>
              <a:buSzTx/>
              <a:buFontTx/>
              <a:buNone/>
            </a:pPr>
            <a:r>
              <a:rPr lang="en-US" altLang="en-US" sz="2700">
                <a:solidFill>
                  <a:srgbClr val="333399"/>
                </a:solidFill>
                <a:latin typeface="Lucida Sans Unicode" pitchFamily="34" charset="0"/>
                <a:cs typeface="Arial" pitchFamily="34" charset="0"/>
              </a:rPr>
              <a:t>We plot the </a:t>
            </a:r>
            <a:r>
              <a:rPr lang="en-US" altLang="en-US" sz="2700" u="sng">
                <a:solidFill>
                  <a:srgbClr val="333399"/>
                </a:solidFill>
                <a:latin typeface="Lucida Sans Unicode" pitchFamily="34" charset="0"/>
                <a:cs typeface="Arial" pitchFamily="34" charset="0"/>
              </a:rPr>
              <a:t>weight change</a:t>
            </a:r>
            <a:r>
              <a:rPr lang="en-US" altLang="en-US" sz="2700">
                <a:solidFill>
                  <a:srgbClr val="333399"/>
                </a:solidFill>
                <a:latin typeface="Lucida Sans Unicode" pitchFamily="34" charset="0"/>
                <a:cs typeface="Arial" pitchFamily="34" charset="0"/>
              </a:rPr>
              <a:t> in color</a:t>
            </a:r>
          </a:p>
        </p:txBody>
      </p:sp>
      <p:pic>
        <p:nvPicPr>
          <p:cNvPr id="129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8" y="1258888"/>
            <a:ext cx="8731250" cy="104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028" name="Picture 4" descr="Fig01_PhaseSpace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 y="3117850"/>
            <a:ext cx="4208463" cy="3452813"/>
          </a:xfrm>
          <a:prstGeom prst="rect">
            <a:avLst/>
          </a:prstGeom>
          <a:noFill/>
          <a:extLst>
            <a:ext uri="{909E8E84-426E-40DD-AFC4-6F175D3DCCD1}">
              <a14:hiddenFill xmlns:a14="http://schemas.microsoft.com/office/drawing/2010/main">
                <a:solidFill>
                  <a:srgbClr val="FFFFFF"/>
                </a:solidFill>
              </a14:hiddenFill>
            </a:ext>
          </a:extLst>
        </p:spPr>
      </p:pic>
      <p:sp>
        <p:nvSpPr>
          <p:cNvPr id="129029" name="Text Box 5"/>
          <p:cNvSpPr txBox="1">
            <a:spLocks noChangeArrowheads="1"/>
          </p:cNvSpPr>
          <p:nvPr/>
        </p:nvSpPr>
        <p:spPr bwMode="auto">
          <a:xfrm>
            <a:off x="1552575" y="6927850"/>
            <a:ext cx="237648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600">
                <a:solidFill>
                  <a:schemeClr val="tx1"/>
                </a:solidFill>
                <a:latin typeface="Times New Roman" pitchFamily="18" charset="0"/>
                <a:cs typeface="Times New Roman" pitchFamily="18" charset="0"/>
              </a:rPr>
              <a:t>F=</a:t>
            </a:r>
            <a:r>
              <a:rPr lang="de-DE" altLang="en-US" sz="2600" i="1">
                <a:solidFill>
                  <a:schemeClr val="tx1"/>
                </a:solidFill>
                <a:latin typeface="Times New Roman" pitchFamily="18" charset="0"/>
                <a:cs typeface="Times New Roman" pitchFamily="18" charset="0"/>
              </a:rPr>
              <a:t>u</a:t>
            </a:r>
            <a:r>
              <a:rPr lang="de-DE" altLang="en-US" sz="2600">
                <a:solidFill>
                  <a:schemeClr val="tx1"/>
                </a:solidFill>
                <a:latin typeface="Times New Roman" pitchFamily="18" charset="0"/>
                <a:cs typeface="Times New Roman" pitchFamily="18" charset="0"/>
              </a:rPr>
              <a:t>, G=</a:t>
            </a:r>
            <a:r>
              <a:rPr lang="de-DE" altLang="en-US" sz="2600">
                <a:solidFill>
                  <a:schemeClr val="tx1"/>
                </a:solidFill>
                <a:cs typeface="Arial" pitchFamily="34" charset="0"/>
              </a:rPr>
              <a:t>„Hebb“</a:t>
            </a:r>
            <a:endParaRPr lang="de-DE" altLang="en-US" sz="2600" i="1">
              <a:solidFill>
                <a:schemeClr val="tx1"/>
              </a:solidFill>
              <a:latin typeface="Times New Roman" pitchFamily="18" charset="0"/>
              <a:cs typeface="Times New Roman" pitchFamily="18" charset="0"/>
            </a:endParaRPr>
          </a:p>
        </p:txBody>
      </p:sp>
      <p:sp>
        <p:nvSpPr>
          <p:cNvPr id="129030" name="Text Box 6"/>
          <p:cNvSpPr txBox="1">
            <a:spLocks noChangeArrowheads="1"/>
          </p:cNvSpPr>
          <p:nvPr/>
        </p:nvSpPr>
        <p:spPr bwMode="auto">
          <a:xfrm>
            <a:off x="1239838" y="2430463"/>
            <a:ext cx="332422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600">
                <a:solidFill>
                  <a:schemeClr val="tx1"/>
                </a:solidFill>
                <a:cs typeface="Arial" pitchFamily="34" charset="0"/>
              </a:rPr>
              <a:t>Hebb: positive stable</a:t>
            </a:r>
          </a:p>
        </p:txBody>
      </p:sp>
      <p:sp>
        <p:nvSpPr>
          <p:cNvPr id="129031" name="Oval 7"/>
          <p:cNvSpPr>
            <a:spLocks noChangeArrowheads="1"/>
          </p:cNvSpPr>
          <p:nvPr/>
        </p:nvSpPr>
        <p:spPr bwMode="auto">
          <a:xfrm>
            <a:off x="0" y="4097338"/>
            <a:ext cx="673100" cy="1031875"/>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032" name="Oval 8"/>
          <p:cNvSpPr>
            <a:spLocks noChangeArrowheads="1"/>
          </p:cNvSpPr>
          <p:nvPr/>
        </p:nvSpPr>
        <p:spPr bwMode="auto">
          <a:xfrm>
            <a:off x="8424863" y="1366838"/>
            <a:ext cx="476250" cy="396875"/>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9033" name="Group 9"/>
          <p:cNvGrpSpPr>
            <a:grpSpLocks/>
          </p:cNvGrpSpPr>
          <p:nvPr/>
        </p:nvGrpSpPr>
        <p:grpSpPr bwMode="auto">
          <a:xfrm>
            <a:off x="5002213" y="2111375"/>
            <a:ext cx="4483100" cy="4718050"/>
            <a:chOff x="2858" y="1207"/>
            <a:chExt cx="2562" cy="2696"/>
          </a:xfrm>
        </p:grpSpPr>
        <p:pic>
          <p:nvPicPr>
            <p:cNvPr id="129034" name="Picture 10" descr="Suppl_Phase_space_BC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1133">
              <a:off x="2971" y="1888"/>
              <a:ext cx="2449" cy="2015"/>
            </a:xfrm>
            <a:prstGeom prst="rect">
              <a:avLst/>
            </a:prstGeom>
            <a:noFill/>
            <a:extLst>
              <a:ext uri="{909E8E84-426E-40DD-AFC4-6F175D3DCCD1}">
                <a14:hiddenFill xmlns:a14="http://schemas.microsoft.com/office/drawing/2010/main">
                  <a:solidFill>
                    <a:srgbClr val="FFFFFF"/>
                  </a:solidFill>
                </a14:hiddenFill>
              </a:ext>
            </a:extLst>
          </p:spPr>
        </p:pic>
        <p:sp>
          <p:nvSpPr>
            <p:cNvPr id="129035" name="Text Box 11"/>
            <p:cNvSpPr txBox="1">
              <a:spLocks noChangeArrowheads="1"/>
            </p:cNvSpPr>
            <p:nvPr/>
          </p:nvSpPr>
          <p:spPr bwMode="auto">
            <a:xfrm>
              <a:off x="3470" y="1207"/>
              <a:ext cx="14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600" b="1">
                  <a:solidFill>
                    <a:srgbClr val="FF0000"/>
                  </a:solidFill>
                  <a:cs typeface="Arial" pitchFamily="34" charset="0"/>
                </a:rPr>
                <a:t>BCM: unstable</a:t>
              </a:r>
            </a:p>
          </p:txBody>
        </p:sp>
        <p:sp>
          <p:nvSpPr>
            <p:cNvPr id="129036" name="Oval 12"/>
            <p:cNvSpPr>
              <a:spLocks noChangeArrowheads="1"/>
            </p:cNvSpPr>
            <p:nvPr/>
          </p:nvSpPr>
          <p:spPr bwMode="auto">
            <a:xfrm rot="-1240107">
              <a:off x="2858" y="2840"/>
              <a:ext cx="385" cy="59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9037" name="Text Box 13"/>
          <p:cNvSpPr txBox="1">
            <a:spLocks noChangeArrowheads="1"/>
          </p:cNvSpPr>
          <p:nvPr/>
        </p:nvSpPr>
        <p:spPr bwMode="auto">
          <a:xfrm>
            <a:off x="7262813" y="6796088"/>
            <a:ext cx="2319337"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600">
                <a:solidFill>
                  <a:schemeClr val="tx1"/>
                </a:solidFill>
                <a:latin typeface="Times New Roman" pitchFamily="18" charset="0"/>
                <a:cs typeface="Times New Roman" pitchFamily="18" charset="0"/>
              </a:rPr>
              <a:t>F=</a:t>
            </a:r>
            <a:r>
              <a:rPr lang="de-DE" altLang="en-US" sz="2600" i="1">
                <a:solidFill>
                  <a:schemeClr val="tx1"/>
                </a:solidFill>
                <a:latin typeface="Times New Roman" pitchFamily="18" charset="0"/>
                <a:cs typeface="Times New Roman" pitchFamily="18" charset="0"/>
              </a:rPr>
              <a:t>u</a:t>
            </a:r>
            <a:r>
              <a:rPr lang="de-DE" altLang="en-US" sz="2600">
                <a:solidFill>
                  <a:schemeClr val="tx1"/>
                </a:solidFill>
                <a:latin typeface="Times New Roman" pitchFamily="18" charset="0"/>
                <a:cs typeface="Times New Roman" pitchFamily="18" charset="0"/>
              </a:rPr>
              <a:t>, G=</a:t>
            </a:r>
            <a:r>
              <a:rPr lang="de-DE" altLang="en-US" sz="2600">
                <a:solidFill>
                  <a:schemeClr val="tx1"/>
                </a:solidFill>
                <a:cs typeface="Arial" pitchFamily="34" charset="0"/>
              </a:rPr>
              <a:t>„BCM“</a:t>
            </a:r>
            <a:endParaRPr lang="de-DE" altLang="en-US" sz="2600" i="1">
              <a:solidFill>
                <a:schemeClr val="tx1"/>
              </a:solidFill>
              <a:latin typeface="Times New Roman" pitchFamily="18" charset="0"/>
              <a:cs typeface="Times New Roman" pitchFamily="18" charset="0"/>
            </a:endParaRPr>
          </a:p>
        </p:txBody>
      </p:sp>
      <p:sp>
        <p:nvSpPr>
          <p:cNvPr id="129038"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73291547-57C9-46ED-A130-435AB5FB0561}" type="slidenum">
              <a:rPr lang="de-DE" altLang="en-US" sz="1100">
                <a:solidFill>
                  <a:schemeClr val="tx1"/>
                </a:solidFill>
                <a:cs typeface="Arial" pitchFamily="34" charset="0"/>
              </a:rPr>
              <a:pPr algn="r" hangingPunct="1">
                <a:lnSpc>
                  <a:spcPct val="100000"/>
                </a:lnSpc>
                <a:buClrTx/>
                <a:buSzTx/>
                <a:buFontTx/>
                <a:buNone/>
              </a:pPr>
              <a:t>14</a:t>
            </a:fld>
            <a:endParaRPr lang="de-DE" altLang="en-US" sz="1100">
              <a:solidFill>
                <a:schemeClr val="tx1"/>
              </a:solidFill>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9033"/>
                                        </p:tgtEl>
                                        <p:attrNameLst>
                                          <p:attrName>style.visibility</p:attrName>
                                        </p:attrNameLst>
                                      </p:cBhvr>
                                      <p:to>
                                        <p:strVal val="visible"/>
                                      </p:to>
                                    </p:set>
                                    <p:animEffect transition="in" filter="dissolve">
                                      <p:cBhvr>
                                        <p:cTn id="7" dur="500"/>
                                        <p:tgtEl>
                                          <p:spTgt spid="12903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9037"/>
                                        </p:tgtEl>
                                        <p:attrNameLst>
                                          <p:attrName>style.visibility</p:attrName>
                                        </p:attrNameLst>
                                      </p:cBhvr>
                                      <p:to>
                                        <p:strVal val="visible"/>
                                      </p:to>
                                    </p:set>
                                    <p:animEffect transition="in" filter="dissolve">
                                      <p:cBhvr>
                                        <p:cTn id="10" dur="500"/>
                                        <p:tgtEl>
                                          <p:spTgt spid="129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7"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2551907" y="208339"/>
            <a:ext cx="4929189" cy="602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84" tIns="50391" rIns="100784" bIns="50391">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defTabSz="1007959"/>
            <a:r>
              <a:rPr lang="en-US" altLang="en-US" sz="3500">
                <a:solidFill>
                  <a:srgbClr val="333399"/>
                </a:solidFill>
                <a:latin typeface="Lucida Sans Unicode" pitchFamily="34" charset="0"/>
                <a:cs typeface="Arial" pitchFamily="34" charset="0"/>
              </a:rPr>
              <a:t>Analysis: Fixed Points</a:t>
            </a:r>
          </a:p>
        </p:txBody>
      </p:sp>
      <p:pic>
        <p:nvPicPr>
          <p:cNvPr id="130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13" y="843271"/>
            <a:ext cx="8730333" cy="1042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052" name="Oval 4"/>
          <p:cNvSpPr>
            <a:spLocks noChangeArrowheads="1"/>
          </p:cNvSpPr>
          <p:nvPr/>
        </p:nvSpPr>
        <p:spPr bwMode="auto">
          <a:xfrm>
            <a:off x="8453080" y="922638"/>
            <a:ext cx="476200" cy="396833"/>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49216"/>
            <a:endParaRPr lang="en-US">
              <a:solidFill>
                <a:srgbClr val="000000"/>
              </a:solidFill>
            </a:endParaRPr>
          </a:p>
        </p:txBody>
      </p:sp>
      <p:pic>
        <p:nvPicPr>
          <p:cNvPr id="130053" name="Picture 5" descr="Fig01_PhaseSpace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726" y="2986172"/>
            <a:ext cx="9127167" cy="3644517"/>
          </a:xfrm>
          <a:prstGeom prst="rect">
            <a:avLst/>
          </a:prstGeom>
          <a:noFill/>
          <a:extLst>
            <a:ext uri="{909E8E84-426E-40DD-AFC4-6F175D3DCCD1}">
              <a14:hiddenFill xmlns:a14="http://schemas.microsoft.com/office/drawing/2010/main">
                <a:solidFill>
                  <a:srgbClr val="FFFFFF"/>
                </a:solidFill>
              </a14:hiddenFill>
            </a:ext>
          </a:extLst>
        </p:spPr>
      </p:pic>
      <p:sp>
        <p:nvSpPr>
          <p:cNvPr id="130054" name="Oval 6"/>
          <p:cNvSpPr>
            <a:spLocks noChangeArrowheads="1"/>
          </p:cNvSpPr>
          <p:nvPr/>
        </p:nvSpPr>
        <p:spPr bwMode="auto">
          <a:xfrm>
            <a:off x="81484" y="4019525"/>
            <a:ext cx="673029" cy="1031767"/>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49216"/>
            <a:endParaRPr lang="en-US">
              <a:solidFill>
                <a:srgbClr val="000000"/>
              </a:solidFill>
            </a:endParaRPr>
          </a:p>
        </p:txBody>
      </p:sp>
      <p:sp>
        <p:nvSpPr>
          <p:cNvPr id="130055" name="Oval 7"/>
          <p:cNvSpPr>
            <a:spLocks noChangeArrowheads="1"/>
          </p:cNvSpPr>
          <p:nvPr/>
        </p:nvSpPr>
        <p:spPr bwMode="auto">
          <a:xfrm>
            <a:off x="4802213" y="4019525"/>
            <a:ext cx="674617" cy="1031767"/>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49216"/>
            <a:endParaRPr lang="en-US">
              <a:solidFill>
                <a:srgbClr val="000000"/>
              </a:solidFill>
            </a:endParaRPr>
          </a:p>
        </p:txBody>
      </p:sp>
      <p:sp>
        <p:nvSpPr>
          <p:cNvPr id="130056" name="Rectangle 8"/>
          <p:cNvSpPr>
            <a:spLocks noChangeArrowheads="1"/>
          </p:cNvSpPr>
          <p:nvPr/>
        </p:nvSpPr>
        <p:spPr bwMode="auto">
          <a:xfrm>
            <a:off x="4722846" y="2668705"/>
            <a:ext cx="5081054" cy="39683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49216"/>
            <a:endParaRPr lang="en-US">
              <a:solidFill>
                <a:srgbClr val="000000"/>
              </a:solidFill>
            </a:endParaRPr>
          </a:p>
        </p:txBody>
      </p:sp>
      <p:sp>
        <p:nvSpPr>
          <p:cNvPr id="130057" name="Text Box 9"/>
          <p:cNvSpPr txBox="1">
            <a:spLocks noChangeArrowheads="1"/>
          </p:cNvSpPr>
          <p:nvPr/>
        </p:nvSpPr>
        <p:spPr bwMode="auto">
          <a:xfrm>
            <a:off x="3611714" y="2352825"/>
            <a:ext cx="2449344" cy="473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84" tIns="50391" rIns="100784" bIns="50391">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defTabSz="495249"/>
            <a:r>
              <a:rPr lang="de-DE" altLang="en-US" sz="2599">
                <a:cs typeface="Arial" pitchFamily="34" charset="0"/>
              </a:rPr>
              <a:t>Globally Stable</a:t>
            </a:r>
          </a:p>
        </p:txBody>
      </p:sp>
      <p:sp>
        <p:nvSpPr>
          <p:cNvPr id="130058" name="Rectangle 13"/>
          <p:cNvSpPr txBox="1">
            <a:spLocks noGrp="1" noChangeArrowheads="1"/>
          </p:cNvSpPr>
          <p:nvPr/>
        </p:nvSpPr>
        <p:spPr bwMode="auto">
          <a:xfrm>
            <a:off x="9532466" y="7064031"/>
            <a:ext cx="404770" cy="403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84" tIns="50391" rIns="100784" bIns="50391"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defTabSz="1007959"/>
            <a:fld id="{885749A0-5285-4153-97F7-099E3DFC92B0}" type="slidenum">
              <a:rPr lang="de-DE" altLang="en-US" sz="1100">
                <a:cs typeface="Arial" pitchFamily="34" charset="0"/>
              </a:rPr>
              <a:pPr algn="r" defTabSz="1007959"/>
              <a:t>15</a:t>
            </a:fld>
            <a:endParaRPr lang="de-DE" altLang="en-US" sz="1100">
              <a:cs typeface="Arial" pitchFamily="34" charset="0"/>
            </a:endParaRPr>
          </a:p>
        </p:txBody>
      </p:sp>
      <p:pic>
        <p:nvPicPr>
          <p:cNvPr id="2" name="HebbHomeo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81580" y="2854574"/>
            <a:ext cx="4817530" cy="3613148"/>
          </a:xfrm>
          <a:prstGeom prst="rect">
            <a:avLst/>
          </a:prstGeom>
        </p:spPr>
      </p:pic>
    </p:spTree>
    <p:extLst>
      <p:ext uri="{BB962C8B-B14F-4D97-AF65-F5344CB8AC3E}">
        <p14:creationId xmlns:p14="http://schemas.microsoft.com/office/powerpoint/2010/main" val="37708934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2551907" y="208339"/>
            <a:ext cx="4929189" cy="602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84" tIns="50391" rIns="100784" bIns="50391">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defTabSz="1007959"/>
            <a:r>
              <a:rPr lang="en-US" altLang="en-US" sz="3500">
                <a:solidFill>
                  <a:srgbClr val="333399"/>
                </a:solidFill>
                <a:latin typeface="Lucida Sans Unicode" pitchFamily="34" charset="0"/>
                <a:cs typeface="Arial" pitchFamily="34" charset="0"/>
              </a:rPr>
              <a:t>Analysis: Fixed Points</a:t>
            </a:r>
          </a:p>
        </p:txBody>
      </p:sp>
      <p:pic>
        <p:nvPicPr>
          <p:cNvPr id="130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413" y="843271"/>
            <a:ext cx="8730333" cy="1042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052" name="Oval 4"/>
          <p:cNvSpPr>
            <a:spLocks noChangeArrowheads="1"/>
          </p:cNvSpPr>
          <p:nvPr/>
        </p:nvSpPr>
        <p:spPr bwMode="auto">
          <a:xfrm>
            <a:off x="8453080" y="922638"/>
            <a:ext cx="476200" cy="396833"/>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49216"/>
            <a:endParaRPr lang="en-US">
              <a:solidFill>
                <a:srgbClr val="000000"/>
              </a:solidFill>
            </a:endParaRPr>
          </a:p>
        </p:txBody>
      </p:sp>
      <p:pic>
        <p:nvPicPr>
          <p:cNvPr id="130053" name="Picture 5" descr="Fig01_PhaseSpace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26" y="2986172"/>
            <a:ext cx="9127167" cy="3644517"/>
          </a:xfrm>
          <a:prstGeom prst="rect">
            <a:avLst/>
          </a:prstGeom>
          <a:noFill/>
          <a:extLst>
            <a:ext uri="{909E8E84-426E-40DD-AFC4-6F175D3DCCD1}">
              <a14:hiddenFill xmlns:a14="http://schemas.microsoft.com/office/drawing/2010/main">
                <a:solidFill>
                  <a:srgbClr val="FFFFFF"/>
                </a:solidFill>
              </a14:hiddenFill>
            </a:ext>
          </a:extLst>
        </p:spPr>
      </p:pic>
      <p:sp>
        <p:nvSpPr>
          <p:cNvPr id="130054" name="Oval 6"/>
          <p:cNvSpPr>
            <a:spLocks noChangeArrowheads="1"/>
          </p:cNvSpPr>
          <p:nvPr/>
        </p:nvSpPr>
        <p:spPr bwMode="auto">
          <a:xfrm>
            <a:off x="81484" y="4019525"/>
            <a:ext cx="673029" cy="1031767"/>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49216"/>
            <a:endParaRPr lang="en-US">
              <a:solidFill>
                <a:srgbClr val="000000"/>
              </a:solidFill>
            </a:endParaRPr>
          </a:p>
        </p:txBody>
      </p:sp>
      <p:sp>
        <p:nvSpPr>
          <p:cNvPr id="130055" name="Oval 7"/>
          <p:cNvSpPr>
            <a:spLocks noChangeArrowheads="1"/>
          </p:cNvSpPr>
          <p:nvPr/>
        </p:nvSpPr>
        <p:spPr bwMode="auto">
          <a:xfrm>
            <a:off x="4802213" y="4019525"/>
            <a:ext cx="674617" cy="1031767"/>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49216"/>
            <a:endParaRPr lang="en-US">
              <a:solidFill>
                <a:srgbClr val="000000"/>
              </a:solidFill>
            </a:endParaRPr>
          </a:p>
        </p:txBody>
      </p:sp>
      <p:sp>
        <p:nvSpPr>
          <p:cNvPr id="130057" name="Text Box 9"/>
          <p:cNvSpPr txBox="1">
            <a:spLocks noChangeArrowheads="1"/>
          </p:cNvSpPr>
          <p:nvPr/>
        </p:nvSpPr>
        <p:spPr bwMode="auto">
          <a:xfrm>
            <a:off x="3611714" y="2352825"/>
            <a:ext cx="2449344" cy="473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84" tIns="50391" rIns="100784" bIns="50391">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defTabSz="495249"/>
            <a:r>
              <a:rPr lang="de-DE" altLang="en-US" sz="2599">
                <a:cs typeface="Arial" pitchFamily="34" charset="0"/>
              </a:rPr>
              <a:t>Globally Stable</a:t>
            </a:r>
          </a:p>
        </p:txBody>
      </p:sp>
      <p:sp>
        <p:nvSpPr>
          <p:cNvPr id="130058" name="Rectangle 13"/>
          <p:cNvSpPr txBox="1">
            <a:spLocks noGrp="1" noChangeArrowheads="1"/>
          </p:cNvSpPr>
          <p:nvPr/>
        </p:nvSpPr>
        <p:spPr bwMode="auto">
          <a:xfrm>
            <a:off x="9532466" y="7064031"/>
            <a:ext cx="404770" cy="403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84" tIns="50391" rIns="100784" bIns="50391"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defTabSz="1007959"/>
            <a:fld id="{885749A0-5285-4153-97F7-099E3DFC92B0}" type="slidenum">
              <a:rPr lang="de-DE" altLang="en-US" sz="1100">
                <a:cs typeface="Arial" pitchFamily="34" charset="0"/>
              </a:rPr>
              <a:pPr algn="r" defTabSz="1007959"/>
              <a:t>16</a:t>
            </a:fld>
            <a:endParaRPr lang="de-DE" altLang="en-US" sz="1100">
              <a:cs typeface="Arial" pitchFamily="34" charset="0"/>
            </a:endParaRPr>
          </a:p>
        </p:txBody>
      </p:sp>
    </p:spTree>
    <p:extLst>
      <p:ext uri="{BB962C8B-B14F-4D97-AF65-F5344CB8AC3E}">
        <p14:creationId xmlns:p14="http://schemas.microsoft.com/office/powerpoint/2010/main" val="2967996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2890838" y="207963"/>
            <a:ext cx="425926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en-US" altLang="en-US" sz="3500">
                <a:solidFill>
                  <a:srgbClr val="333399"/>
                </a:solidFill>
                <a:latin typeface="Lucida Sans Unicode" pitchFamily="34" charset="0"/>
                <a:cs typeface="Arial" pitchFamily="34" charset="0"/>
              </a:rPr>
              <a:t>Analysis: Summary</a:t>
            </a:r>
          </a:p>
        </p:txBody>
      </p:sp>
      <p:sp>
        <p:nvSpPr>
          <p:cNvPr id="131075" name="Text Box 3"/>
          <p:cNvSpPr txBox="1">
            <a:spLocks noChangeArrowheads="1"/>
          </p:cNvSpPr>
          <p:nvPr/>
        </p:nvSpPr>
        <p:spPr bwMode="auto">
          <a:xfrm>
            <a:off x="595313" y="1636713"/>
            <a:ext cx="8890000" cy="386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spcBef>
                <a:spcPct val="50000"/>
              </a:spcBef>
              <a:buClrTx/>
              <a:buSzTx/>
              <a:buFontTx/>
              <a:buNone/>
            </a:pPr>
            <a:r>
              <a:rPr lang="de-DE" altLang="en-US" sz="3500" u="sng">
                <a:solidFill>
                  <a:schemeClr val="tx1"/>
                </a:solidFill>
                <a:cs typeface="Arial" pitchFamily="34" charset="0"/>
              </a:rPr>
              <a:t>Analytical</a:t>
            </a:r>
            <a:r>
              <a:rPr lang="de-DE" altLang="en-US" sz="3500">
                <a:solidFill>
                  <a:schemeClr val="tx1"/>
                </a:solidFill>
                <a:cs typeface="Arial" pitchFamily="34" charset="0"/>
              </a:rPr>
              <a:t> Fixed Point Analysis</a:t>
            </a:r>
          </a:p>
          <a:p>
            <a:pPr hangingPunct="1">
              <a:lnSpc>
                <a:spcPct val="100000"/>
              </a:lnSpc>
              <a:spcBef>
                <a:spcPct val="50000"/>
              </a:spcBef>
              <a:buClrTx/>
              <a:buSzTx/>
              <a:buFontTx/>
              <a:buNone/>
            </a:pPr>
            <a:r>
              <a:rPr lang="de-DE" altLang="en-US" sz="3500">
                <a:solidFill>
                  <a:schemeClr val="tx1"/>
                </a:solidFill>
                <a:cs typeface="Arial" pitchFamily="34" charset="0"/>
              </a:rPr>
              <a:t>showed that:</a:t>
            </a:r>
          </a:p>
          <a:p>
            <a:pPr hangingPunct="1">
              <a:lnSpc>
                <a:spcPct val="100000"/>
              </a:lnSpc>
              <a:spcBef>
                <a:spcPct val="50000"/>
              </a:spcBef>
              <a:buClrTx/>
              <a:buSzTx/>
              <a:buFontTx/>
              <a:buNone/>
            </a:pPr>
            <a:r>
              <a:rPr lang="de-DE" altLang="en-US" sz="3500">
                <a:solidFill>
                  <a:srgbClr val="FF0000"/>
                </a:solidFill>
                <a:cs typeface="Arial" pitchFamily="34" charset="0"/>
              </a:rPr>
              <a:t>	For n=2, the combined 	plasticity+homoestasis rule is 	globally 	stable </a:t>
            </a:r>
            <a:r>
              <a:rPr lang="de-DE" altLang="en-US" sz="3500" u="sng">
                <a:solidFill>
                  <a:srgbClr val="FF0000"/>
                </a:solidFill>
                <a:effectLst>
                  <a:outerShdw blurRad="38100" dist="38100" dir="2700000" algn="tl">
                    <a:srgbClr val="C0C0C0"/>
                  </a:outerShdw>
                </a:effectLst>
                <a:cs typeface="Arial" pitchFamily="34" charset="0"/>
              </a:rPr>
              <a:t>regardless</a:t>
            </a:r>
            <a:r>
              <a:rPr lang="de-DE" altLang="en-US" sz="3500">
                <a:solidFill>
                  <a:srgbClr val="FF0000"/>
                </a:solidFill>
                <a:cs typeface="Arial" pitchFamily="34" charset="0"/>
              </a:rPr>
              <a:t> of 	learning rule and 	neuron model.</a:t>
            </a:r>
          </a:p>
        </p:txBody>
      </p:sp>
      <p:sp>
        <p:nvSpPr>
          <p:cNvPr id="131076"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303CC9C6-160C-4EEF-A6DD-03E27FED7609}" type="slidenum">
              <a:rPr lang="de-DE" altLang="en-US" sz="1100">
                <a:solidFill>
                  <a:schemeClr val="tx1"/>
                </a:solidFill>
                <a:cs typeface="Arial" pitchFamily="34" charset="0"/>
              </a:rPr>
              <a:pPr algn="r" hangingPunct="1">
                <a:lnSpc>
                  <a:spcPct val="100000"/>
                </a:lnSpc>
                <a:buClrTx/>
                <a:buSzTx/>
                <a:buFontTx/>
                <a:buNone/>
              </a:pPr>
              <a:t>17</a:t>
            </a:fld>
            <a:endParaRPr lang="de-DE" altLang="en-US" sz="1100">
              <a:solidFill>
                <a:schemeClr val="tx1"/>
              </a:solidFill>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31075"/>
                                        </p:tgtEl>
                                        <p:attrNameLst>
                                          <p:attrName>style.visibility</p:attrName>
                                        </p:attrNameLst>
                                      </p:cBhvr>
                                      <p:to>
                                        <p:strVal val="visible"/>
                                      </p:to>
                                    </p:set>
                                    <p:anim calcmode="lin" valueType="num">
                                      <p:cBhvr>
                                        <p:cTn id="7" dur="1000" fill="hold"/>
                                        <p:tgtEl>
                                          <p:spTgt spid="131075"/>
                                        </p:tgtEl>
                                        <p:attrNameLst>
                                          <p:attrName>ppt_w</p:attrName>
                                        </p:attrNameLst>
                                      </p:cBhvr>
                                      <p:tavLst>
                                        <p:tav tm="0">
                                          <p:val>
                                            <p:fltVal val="0"/>
                                          </p:val>
                                        </p:tav>
                                        <p:tav tm="100000">
                                          <p:val>
                                            <p:strVal val="#ppt_w"/>
                                          </p:val>
                                        </p:tav>
                                      </p:tavLst>
                                    </p:anim>
                                    <p:anim calcmode="lin" valueType="num">
                                      <p:cBhvr>
                                        <p:cTn id="8" dur="1000" fill="hold"/>
                                        <p:tgtEl>
                                          <p:spTgt spid="131075"/>
                                        </p:tgtEl>
                                        <p:attrNameLst>
                                          <p:attrName>ppt_h</p:attrName>
                                        </p:attrNameLst>
                                      </p:cBhvr>
                                      <p:tavLst>
                                        <p:tav tm="0">
                                          <p:val>
                                            <p:fltVal val="0"/>
                                          </p:val>
                                        </p:tav>
                                        <p:tav tm="100000">
                                          <p:val>
                                            <p:strVal val="#ppt_h"/>
                                          </p:val>
                                        </p:tav>
                                      </p:tavLst>
                                    </p:anim>
                                    <p:anim calcmode="lin" valueType="num">
                                      <p:cBhvr>
                                        <p:cTn id="9" dur="1000" fill="hold"/>
                                        <p:tgtEl>
                                          <p:spTgt spid="13107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3107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2211388" y="207963"/>
            <a:ext cx="56419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en-US" altLang="en-US" sz="3500">
                <a:solidFill>
                  <a:srgbClr val="333399"/>
                </a:solidFill>
                <a:latin typeface="Lucida Sans Unicode" pitchFamily="34" charset="0"/>
                <a:cs typeface="Arial" pitchFamily="34" charset="0"/>
              </a:rPr>
              <a:t>Results: Synapse Stability</a:t>
            </a:r>
          </a:p>
        </p:txBody>
      </p:sp>
      <p:sp>
        <p:nvSpPr>
          <p:cNvPr id="132099"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29F83476-1DE8-47D5-9428-2FDFEE01DB12}" type="slidenum">
              <a:rPr lang="de-DE" altLang="en-US" sz="1100">
                <a:solidFill>
                  <a:schemeClr val="tx1"/>
                </a:solidFill>
                <a:cs typeface="Arial" pitchFamily="34" charset="0"/>
              </a:rPr>
              <a:pPr algn="r" hangingPunct="1">
                <a:lnSpc>
                  <a:spcPct val="100000"/>
                </a:lnSpc>
                <a:buClrTx/>
                <a:buSzTx/>
                <a:buFontTx/>
                <a:buNone/>
              </a:pPr>
              <a:t>18</a:t>
            </a:fld>
            <a:endParaRPr lang="de-DE" altLang="en-US" sz="1100">
              <a:solidFill>
                <a:schemeClr val="tx1"/>
              </a:solidFill>
              <a:cs typeface="Arial" pitchFamily="34" charset="0"/>
            </a:endParaRPr>
          </a:p>
        </p:txBody>
      </p:sp>
      <p:pic>
        <p:nvPicPr>
          <p:cNvPr id="132100" name="Picture 4" descr="Fig03_10Syn_Rec_NoNoise_different_synap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188" y="1557338"/>
            <a:ext cx="8256587" cy="5048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Sensorsorting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16488" y="4038600"/>
            <a:ext cx="3695700" cy="3521075"/>
          </a:xfrm>
          <a:prstGeom prst="rect">
            <a:avLst/>
          </a:prstGeom>
          <a:noFill/>
          <a:extLst>
            <a:ext uri="{909E8E84-426E-40DD-AFC4-6F175D3DCCD1}">
              <a14:hiddenFill xmlns:a14="http://schemas.microsoft.com/office/drawing/2010/main">
                <a:solidFill>
                  <a:srgbClr val="FFFFFF"/>
                </a:solidFill>
              </a14:hiddenFill>
            </a:ext>
          </a:extLst>
        </p:spPr>
      </p:pic>
      <p:pic>
        <p:nvPicPr>
          <p:cNvPr id="133123" name="Picture 3" descr="Sensorsorting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313" y="1781175"/>
            <a:ext cx="3849687" cy="30305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a:spLocks noChangeArrowheads="1"/>
          </p:cNvSpPr>
          <p:nvPr/>
        </p:nvSpPr>
        <p:spPr bwMode="auto">
          <a:xfrm>
            <a:off x="2457450" y="207963"/>
            <a:ext cx="51689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en-US" altLang="en-US" sz="3500">
                <a:solidFill>
                  <a:srgbClr val="333399"/>
                </a:solidFill>
                <a:latin typeface="Lucida Sans Unicode" pitchFamily="34" charset="0"/>
                <a:cs typeface="Arial" pitchFamily="34" charset="0"/>
              </a:rPr>
              <a:t>Results: Sensor Sorting</a:t>
            </a:r>
          </a:p>
        </p:txBody>
      </p:sp>
      <p:sp>
        <p:nvSpPr>
          <p:cNvPr id="133150" name="Text Box 30"/>
          <p:cNvSpPr txBox="1">
            <a:spLocks noChangeArrowheads="1"/>
          </p:cNvSpPr>
          <p:nvPr/>
        </p:nvSpPr>
        <p:spPr bwMode="auto">
          <a:xfrm>
            <a:off x="7262813" y="3779838"/>
            <a:ext cx="1966912" cy="70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000">
                <a:solidFill>
                  <a:schemeClr val="tx1"/>
                </a:solidFill>
                <a:cs typeface="Arial" pitchFamily="34" charset="0"/>
              </a:rPr>
              <a:t>Three antennas</a:t>
            </a:r>
          </a:p>
          <a:p>
            <a:pPr hangingPunct="1">
              <a:lnSpc>
                <a:spcPct val="100000"/>
              </a:lnSpc>
              <a:buClrTx/>
              <a:buSzTx/>
              <a:buFontTx/>
              <a:buNone/>
            </a:pPr>
            <a:r>
              <a:rPr lang="de-DE" altLang="en-US" sz="2000">
                <a:solidFill>
                  <a:schemeClr val="tx1"/>
                </a:solidFill>
                <a:cs typeface="Arial" pitchFamily="34" charset="0"/>
              </a:rPr>
              <a:t>randomly cut</a:t>
            </a:r>
          </a:p>
        </p:txBody>
      </p:sp>
      <p:sp>
        <p:nvSpPr>
          <p:cNvPr id="133151" name="Rectangle 31"/>
          <p:cNvSpPr>
            <a:spLocks noChangeArrowheads="1"/>
          </p:cNvSpPr>
          <p:nvPr/>
        </p:nvSpPr>
        <p:spPr bwMode="auto">
          <a:xfrm>
            <a:off x="6911975" y="4211638"/>
            <a:ext cx="2141538" cy="2778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52" name="Text Box 32"/>
          <p:cNvSpPr txBox="1">
            <a:spLocks noChangeArrowheads="1"/>
          </p:cNvSpPr>
          <p:nvPr/>
        </p:nvSpPr>
        <p:spPr bwMode="auto">
          <a:xfrm>
            <a:off x="595313" y="4954588"/>
            <a:ext cx="2016125"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1500">
                <a:solidFill>
                  <a:schemeClr val="tx1"/>
                </a:solidFill>
                <a:cs typeface="Arial" pitchFamily="34" charset="0"/>
              </a:rPr>
              <a:t>Red:    Initial phase</a:t>
            </a:r>
          </a:p>
          <a:p>
            <a:pPr hangingPunct="1">
              <a:lnSpc>
                <a:spcPct val="100000"/>
              </a:lnSpc>
              <a:buClrTx/>
              <a:buSzTx/>
              <a:buFontTx/>
              <a:buNone/>
            </a:pPr>
            <a:r>
              <a:rPr lang="de-DE" altLang="en-US" sz="1500">
                <a:solidFill>
                  <a:schemeClr val="tx1"/>
                </a:solidFill>
                <a:cs typeface="Arial" pitchFamily="34" charset="0"/>
              </a:rPr>
              <a:t>Green: After learning</a:t>
            </a:r>
          </a:p>
        </p:txBody>
      </p:sp>
      <p:sp>
        <p:nvSpPr>
          <p:cNvPr id="133153" name="Text Box 33"/>
          <p:cNvSpPr txBox="1">
            <a:spLocks noChangeArrowheads="1"/>
          </p:cNvSpPr>
          <p:nvPr/>
        </p:nvSpPr>
        <p:spPr bwMode="auto">
          <a:xfrm>
            <a:off x="1071563" y="1001713"/>
            <a:ext cx="2597150" cy="70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000">
                <a:solidFill>
                  <a:schemeClr val="tx1"/>
                </a:solidFill>
                <a:cs typeface="Arial" pitchFamily="34" charset="0"/>
              </a:rPr>
              <a:t>Arena with Obstacles</a:t>
            </a:r>
          </a:p>
          <a:p>
            <a:pPr hangingPunct="1">
              <a:lnSpc>
                <a:spcPct val="100000"/>
              </a:lnSpc>
              <a:buClrTx/>
              <a:buSzTx/>
              <a:buFontTx/>
              <a:buNone/>
            </a:pPr>
            <a:r>
              <a:rPr lang="de-DE" altLang="en-US" sz="2000">
                <a:solidFill>
                  <a:schemeClr val="tx1"/>
                </a:solidFill>
                <a:cs typeface="Arial" pitchFamily="34" charset="0"/>
              </a:rPr>
              <a:t>and Beetle Trajectory</a:t>
            </a:r>
          </a:p>
        </p:txBody>
      </p:sp>
      <p:grpSp>
        <p:nvGrpSpPr>
          <p:cNvPr id="133163" name="Group 43"/>
          <p:cNvGrpSpPr>
            <a:grpSpLocks/>
          </p:cNvGrpSpPr>
          <p:nvPr/>
        </p:nvGrpSpPr>
        <p:grpSpPr bwMode="auto">
          <a:xfrm>
            <a:off x="5184775" y="1403350"/>
            <a:ext cx="4652963" cy="2089150"/>
            <a:chOff x="3266" y="884"/>
            <a:chExt cx="2931" cy="1316"/>
          </a:xfrm>
        </p:grpSpPr>
        <p:grpSp>
          <p:nvGrpSpPr>
            <p:cNvPr id="133126" name="Group 6"/>
            <p:cNvGrpSpPr>
              <a:grpSpLocks/>
            </p:cNvGrpSpPr>
            <p:nvPr/>
          </p:nvGrpSpPr>
          <p:grpSpPr bwMode="auto">
            <a:xfrm rot="-18853314">
              <a:off x="4359" y="642"/>
              <a:ext cx="351" cy="900"/>
              <a:chOff x="1020" y="2795"/>
              <a:chExt cx="414" cy="817"/>
            </a:xfrm>
          </p:grpSpPr>
          <p:sp>
            <p:nvSpPr>
              <p:cNvPr id="133127" name="Line 7"/>
              <p:cNvSpPr>
                <a:spLocks noChangeShapeType="1"/>
              </p:cNvSpPr>
              <p:nvPr/>
            </p:nvSpPr>
            <p:spPr bwMode="auto">
              <a:xfrm>
                <a:off x="1020" y="2795"/>
                <a:ext cx="0" cy="8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28" name="Line 8"/>
              <p:cNvSpPr>
                <a:spLocks noChangeShapeType="1"/>
              </p:cNvSpPr>
              <p:nvPr/>
            </p:nvSpPr>
            <p:spPr bwMode="auto">
              <a:xfrm>
                <a:off x="1066" y="2795"/>
                <a:ext cx="0" cy="8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29" name="Line 9"/>
              <p:cNvSpPr>
                <a:spLocks noChangeShapeType="1"/>
              </p:cNvSpPr>
              <p:nvPr/>
            </p:nvSpPr>
            <p:spPr bwMode="auto">
              <a:xfrm>
                <a:off x="1112" y="2795"/>
                <a:ext cx="0" cy="8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0" name="Line 10"/>
              <p:cNvSpPr>
                <a:spLocks noChangeShapeType="1"/>
              </p:cNvSpPr>
              <p:nvPr/>
            </p:nvSpPr>
            <p:spPr bwMode="auto">
              <a:xfrm>
                <a:off x="1158" y="2795"/>
                <a:ext cx="0" cy="8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1" name="Line 11"/>
              <p:cNvSpPr>
                <a:spLocks noChangeShapeType="1"/>
              </p:cNvSpPr>
              <p:nvPr/>
            </p:nvSpPr>
            <p:spPr bwMode="auto">
              <a:xfrm>
                <a:off x="1204" y="2795"/>
                <a:ext cx="0" cy="8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2" name="Line 12"/>
              <p:cNvSpPr>
                <a:spLocks noChangeShapeType="1"/>
              </p:cNvSpPr>
              <p:nvPr/>
            </p:nvSpPr>
            <p:spPr bwMode="auto">
              <a:xfrm>
                <a:off x="1250" y="2795"/>
                <a:ext cx="0" cy="8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3" name="Line 13"/>
              <p:cNvSpPr>
                <a:spLocks noChangeShapeType="1"/>
              </p:cNvSpPr>
              <p:nvPr/>
            </p:nvSpPr>
            <p:spPr bwMode="auto">
              <a:xfrm>
                <a:off x="1296" y="2795"/>
                <a:ext cx="0" cy="8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4" name="Line 14"/>
              <p:cNvSpPr>
                <a:spLocks noChangeShapeType="1"/>
              </p:cNvSpPr>
              <p:nvPr/>
            </p:nvSpPr>
            <p:spPr bwMode="auto">
              <a:xfrm>
                <a:off x="1342" y="2795"/>
                <a:ext cx="0" cy="8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5" name="Line 15"/>
              <p:cNvSpPr>
                <a:spLocks noChangeShapeType="1"/>
              </p:cNvSpPr>
              <p:nvPr/>
            </p:nvSpPr>
            <p:spPr bwMode="auto">
              <a:xfrm>
                <a:off x="1388" y="2795"/>
                <a:ext cx="0" cy="8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6" name="Line 16"/>
              <p:cNvSpPr>
                <a:spLocks noChangeShapeType="1"/>
              </p:cNvSpPr>
              <p:nvPr/>
            </p:nvSpPr>
            <p:spPr bwMode="auto">
              <a:xfrm>
                <a:off x="1434" y="2795"/>
                <a:ext cx="0" cy="8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3137" name="Group 17"/>
            <p:cNvGrpSpPr>
              <a:grpSpLocks/>
            </p:cNvGrpSpPr>
            <p:nvPr/>
          </p:nvGrpSpPr>
          <p:grpSpPr bwMode="auto">
            <a:xfrm rot="6781153">
              <a:off x="4478" y="1411"/>
              <a:ext cx="351" cy="901"/>
              <a:chOff x="1020" y="2795"/>
              <a:chExt cx="414" cy="817"/>
            </a:xfrm>
          </p:grpSpPr>
          <p:sp>
            <p:nvSpPr>
              <p:cNvPr id="133138" name="Line 18"/>
              <p:cNvSpPr>
                <a:spLocks noChangeShapeType="1"/>
              </p:cNvSpPr>
              <p:nvPr/>
            </p:nvSpPr>
            <p:spPr bwMode="auto">
              <a:xfrm>
                <a:off x="1020" y="2795"/>
                <a:ext cx="0" cy="8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9" name="Line 19"/>
              <p:cNvSpPr>
                <a:spLocks noChangeShapeType="1"/>
              </p:cNvSpPr>
              <p:nvPr/>
            </p:nvSpPr>
            <p:spPr bwMode="auto">
              <a:xfrm>
                <a:off x="1066" y="2795"/>
                <a:ext cx="0" cy="8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40" name="Line 20"/>
              <p:cNvSpPr>
                <a:spLocks noChangeShapeType="1"/>
              </p:cNvSpPr>
              <p:nvPr/>
            </p:nvSpPr>
            <p:spPr bwMode="auto">
              <a:xfrm>
                <a:off x="1112" y="2795"/>
                <a:ext cx="0" cy="8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41" name="Line 21"/>
              <p:cNvSpPr>
                <a:spLocks noChangeShapeType="1"/>
              </p:cNvSpPr>
              <p:nvPr/>
            </p:nvSpPr>
            <p:spPr bwMode="auto">
              <a:xfrm>
                <a:off x="1158" y="2795"/>
                <a:ext cx="0" cy="8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42" name="Line 22"/>
              <p:cNvSpPr>
                <a:spLocks noChangeShapeType="1"/>
              </p:cNvSpPr>
              <p:nvPr/>
            </p:nvSpPr>
            <p:spPr bwMode="auto">
              <a:xfrm>
                <a:off x="1204" y="2795"/>
                <a:ext cx="0" cy="8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43" name="Line 23"/>
              <p:cNvSpPr>
                <a:spLocks noChangeShapeType="1"/>
              </p:cNvSpPr>
              <p:nvPr/>
            </p:nvSpPr>
            <p:spPr bwMode="auto">
              <a:xfrm>
                <a:off x="1250" y="2795"/>
                <a:ext cx="0" cy="8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44" name="Line 24"/>
              <p:cNvSpPr>
                <a:spLocks noChangeShapeType="1"/>
              </p:cNvSpPr>
              <p:nvPr/>
            </p:nvSpPr>
            <p:spPr bwMode="auto">
              <a:xfrm>
                <a:off x="1296" y="2795"/>
                <a:ext cx="0" cy="8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45" name="Line 25"/>
              <p:cNvSpPr>
                <a:spLocks noChangeShapeType="1"/>
              </p:cNvSpPr>
              <p:nvPr/>
            </p:nvSpPr>
            <p:spPr bwMode="auto">
              <a:xfrm>
                <a:off x="1342" y="2795"/>
                <a:ext cx="0" cy="8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46" name="Line 26"/>
              <p:cNvSpPr>
                <a:spLocks noChangeShapeType="1"/>
              </p:cNvSpPr>
              <p:nvPr/>
            </p:nvSpPr>
            <p:spPr bwMode="auto">
              <a:xfrm>
                <a:off x="1388" y="2795"/>
                <a:ext cx="0" cy="8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47" name="Line 27"/>
              <p:cNvSpPr>
                <a:spLocks noChangeShapeType="1"/>
              </p:cNvSpPr>
              <p:nvPr/>
            </p:nvSpPr>
            <p:spPr bwMode="auto">
              <a:xfrm>
                <a:off x="1434" y="2795"/>
                <a:ext cx="0" cy="8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33149" name="Text Box 29"/>
            <p:cNvSpPr txBox="1">
              <a:spLocks noChangeArrowheads="1"/>
            </p:cNvSpPr>
            <p:nvPr/>
          </p:nvSpPr>
          <p:spPr bwMode="auto">
            <a:xfrm>
              <a:off x="4825" y="981"/>
              <a:ext cx="1372" cy="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000">
                  <a:solidFill>
                    <a:schemeClr val="tx1"/>
                  </a:solidFill>
                  <a:cs typeface="Arial" pitchFamily="34" charset="0"/>
                </a:rPr>
                <a:t>Beetle Robot with</a:t>
              </a:r>
            </a:p>
            <a:p>
              <a:pPr hangingPunct="1">
                <a:lnSpc>
                  <a:spcPct val="100000"/>
                </a:lnSpc>
                <a:buClrTx/>
                <a:buSzTx/>
                <a:buFontTx/>
                <a:buNone/>
              </a:pPr>
              <a:r>
                <a:rPr lang="de-DE" altLang="en-US" sz="2000">
                  <a:solidFill>
                    <a:schemeClr val="tx1"/>
                  </a:solidFill>
                  <a:cs typeface="Arial" pitchFamily="34" charset="0"/>
                </a:rPr>
                <a:t>random sensor</a:t>
              </a:r>
            </a:p>
            <a:p>
              <a:pPr hangingPunct="1">
                <a:lnSpc>
                  <a:spcPct val="100000"/>
                </a:lnSpc>
                <a:buClrTx/>
                <a:buSzTx/>
                <a:buFontTx/>
                <a:buNone/>
              </a:pPr>
              <a:r>
                <a:rPr lang="de-DE" altLang="en-US" sz="2000">
                  <a:solidFill>
                    <a:schemeClr val="tx1"/>
                  </a:solidFill>
                  <a:cs typeface="Arial" pitchFamily="34" charset="0"/>
                </a:rPr>
                <a:t>sensitivity</a:t>
              </a:r>
            </a:p>
          </p:txBody>
        </p:sp>
        <p:sp>
          <p:nvSpPr>
            <p:cNvPr id="133155" name="Freeform 35"/>
            <p:cNvSpPr>
              <a:spLocks/>
            </p:cNvSpPr>
            <p:nvPr/>
          </p:nvSpPr>
          <p:spPr bwMode="auto">
            <a:xfrm>
              <a:off x="3991" y="1837"/>
              <a:ext cx="182" cy="363"/>
            </a:xfrm>
            <a:custGeom>
              <a:avLst/>
              <a:gdLst>
                <a:gd name="T0" fmla="*/ 0 w 182"/>
                <a:gd name="T1" fmla="*/ 0 h 363"/>
                <a:gd name="T2" fmla="*/ 182 w 182"/>
                <a:gd name="T3" fmla="*/ 181 h 363"/>
                <a:gd name="T4" fmla="*/ 46 w 182"/>
                <a:gd name="T5" fmla="*/ 363 h 363"/>
              </a:gdLst>
              <a:ahLst/>
              <a:cxnLst>
                <a:cxn ang="0">
                  <a:pos x="T0" y="T1"/>
                </a:cxn>
                <a:cxn ang="0">
                  <a:pos x="T2" y="T3"/>
                </a:cxn>
                <a:cxn ang="0">
                  <a:pos x="T4" y="T5"/>
                </a:cxn>
              </a:cxnLst>
              <a:rect l="0" t="0" r="r" b="b"/>
              <a:pathLst>
                <a:path w="182" h="363">
                  <a:moveTo>
                    <a:pt x="0" y="0"/>
                  </a:moveTo>
                  <a:lnTo>
                    <a:pt x="182" y="181"/>
                  </a:lnTo>
                  <a:lnTo>
                    <a:pt x="46" y="363"/>
                  </a:lnTo>
                </a:path>
              </a:pathLst>
            </a:custGeom>
            <a:noFill/>
            <a:ln w="38100" cmpd="sng">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56" name="Freeform 36"/>
            <p:cNvSpPr>
              <a:spLocks/>
            </p:cNvSpPr>
            <p:nvPr/>
          </p:nvSpPr>
          <p:spPr bwMode="auto">
            <a:xfrm>
              <a:off x="3765" y="1837"/>
              <a:ext cx="182" cy="363"/>
            </a:xfrm>
            <a:custGeom>
              <a:avLst/>
              <a:gdLst>
                <a:gd name="T0" fmla="*/ 0 w 182"/>
                <a:gd name="T1" fmla="*/ 0 h 363"/>
                <a:gd name="T2" fmla="*/ 182 w 182"/>
                <a:gd name="T3" fmla="*/ 181 h 363"/>
                <a:gd name="T4" fmla="*/ 46 w 182"/>
                <a:gd name="T5" fmla="*/ 363 h 363"/>
              </a:gdLst>
              <a:ahLst/>
              <a:cxnLst>
                <a:cxn ang="0">
                  <a:pos x="T0" y="T1"/>
                </a:cxn>
                <a:cxn ang="0">
                  <a:pos x="T2" y="T3"/>
                </a:cxn>
                <a:cxn ang="0">
                  <a:pos x="T4" y="T5"/>
                </a:cxn>
              </a:cxnLst>
              <a:rect l="0" t="0" r="r" b="b"/>
              <a:pathLst>
                <a:path w="182" h="363">
                  <a:moveTo>
                    <a:pt x="0" y="0"/>
                  </a:moveTo>
                  <a:lnTo>
                    <a:pt x="182" y="181"/>
                  </a:lnTo>
                  <a:lnTo>
                    <a:pt x="46" y="363"/>
                  </a:lnTo>
                </a:path>
              </a:pathLst>
            </a:custGeom>
            <a:noFill/>
            <a:ln w="38100" cmpd="sng">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57" name="Freeform 37"/>
            <p:cNvSpPr>
              <a:spLocks/>
            </p:cNvSpPr>
            <p:nvPr/>
          </p:nvSpPr>
          <p:spPr bwMode="auto">
            <a:xfrm>
              <a:off x="3539" y="1791"/>
              <a:ext cx="182" cy="363"/>
            </a:xfrm>
            <a:custGeom>
              <a:avLst/>
              <a:gdLst>
                <a:gd name="T0" fmla="*/ 0 w 182"/>
                <a:gd name="T1" fmla="*/ 0 h 363"/>
                <a:gd name="T2" fmla="*/ 182 w 182"/>
                <a:gd name="T3" fmla="*/ 181 h 363"/>
                <a:gd name="T4" fmla="*/ 46 w 182"/>
                <a:gd name="T5" fmla="*/ 363 h 363"/>
              </a:gdLst>
              <a:ahLst/>
              <a:cxnLst>
                <a:cxn ang="0">
                  <a:pos x="T0" y="T1"/>
                </a:cxn>
                <a:cxn ang="0">
                  <a:pos x="T2" y="T3"/>
                </a:cxn>
                <a:cxn ang="0">
                  <a:pos x="T4" y="T5"/>
                </a:cxn>
              </a:cxnLst>
              <a:rect l="0" t="0" r="r" b="b"/>
              <a:pathLst>
                <a:path w="182" h="363">
                  <a:moveTo>
                    <a:pt x="0" y="0"/>
                  </a:moveTo>
                  <a:lnTo>
                    <a:pt x="182" y="181"/>
                  </a:lnTo>
                  <a:lnTo>
                    <a:pt x="46" y="363"/>
                  </a:lnTo>
                </a:path>
              </a:pathLst>
            </a:custGeom>
            <a:noFill/>
            <a:ln w="38100" cmpd="sng">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60" name="Freeform 40"/>
            <p:cNvSpPr>
              <a:spLocks/>
            </p:cNvSpPr>
            <p:nvPr/>
          </p:nvSpPr>
          <p:spPr bwMode="auto">
            <a:xfrm flipV="1">
              <a:off x="3946" y="884"/>
              <a:ext cx="182" cy="363"/>
            </a:xfrm>
            <a:custGeom>
              <a:avLst/>
              <a:gdLst>
                <a:gd name="T0" fmla="*/ 0 w 182"/>
                <a:gd name="T1" fmla="*/ 0 h 363"/>
                <a:gd name="T2" fmla="*/ 182 w 182"/>
                <a:gd name="T3" fmla="*/ 181 h 363"/>
                <a:gd name="T4" fmla="*/ 46 w 182"/>
                <a:gd name="T5" fmla="*/ 363 h 363"/>
              </a:gdLst>
              <a:ahLst/>
              <a:cxnLst>
                <a:cxn ang="0">
                  <a:pos x="T0" y="T1"/>
                </a:cxn>
                <a:cxn ang="0">
                  <a:pos x="T2" y="T3"/>
                </a:cxn>
                <a:cxn ang="0">
                  <a:pos x="T4" y="T5"/>
                </a:cxn>
              </a:cxnLst>
              <a:rect l="0" t="0" r="r" b="b"/>
              <a:pathLst>
                <a:path w="182" h="363">
                  <a:moveTo>
                    <a:pt x="0" y="0"/>
                  </a:moveTo>
                  <a:lnTo>
                    <a:pt x="182" y="181"/>
                  </a:lnTo>
                  <a:lnTo>
                    <a:pt x="46" y="363"/>
                  </a:lnTo>
                </a:path>
              </a:pathLst>
            </a:custGeom>
            <a:noFill/>
            <a:ln w="38100" cmpd="sng">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61" name="Freeform 41"/>
            <p:cNvSpPr>
              <a:spLocks/>
            </p:cNvSpPr>
            <p:nvPr/>
          </p:nvSpPr>
          <p:spPr bwMode="auto">
            <a:xfrm flipV="1">
              <a:off x="3719" y="884"/>
              <a:ext cx="182" cy="363"/>
            </a:xfrm>
            <a:custGeom>
              <a:avLst/>
              <a:gdLst>
                <a:gd name="T0" fmla="*/ 0 w 182"/>
                <a:gd name="T1" fmla="*/ 0 h 363"/>
                <a:gd name="T2" fmla="*/ 182 w 182"/>
                <a:gd name="T3" fmla="*/ 181 h 363"/>
                <a:gd name="T4" fmla="*/ 46 w 182"/>
                <a:gd name="T5" fmla="*/ 363 h 363"/>
              </a:gdLst>
              <a:ahLst/>
              <a:cxnLst>
                <a:cxn ang="0">
                  <a:pos x="T0" y="T1"/>
                </a:cxn>
                <a:cxn ang="0">
                  <a:pos x="T2" y="T3"/>
                </a:cxn>
                <a:cxn ang="0">
                  <a:pos x="T4" y="T5"/>
                </a:cxn>
              </a:cxnLst>
              <a:rect l="0" t="0" r="r" b="b"/>
              <a:pathLst>
                <a:path w="182" h="363">
                  <a:moveTo>
                    <a:pt x="0" y="0"/>
                  </a:moveTo>
                  <a:lnTo>
                    <a:pt x="182" y="181"/>
                  </a:lnTo>
                  <a:lnTo>
                    <a:pt x="46" y="363"/>
                  </a:lnTo>
                </a:path>
              </a:pathLst>
            </a:custGeom>
            <a:noFill/>
            <a:ln w="38100" cmpd="sng">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62" name="Freeform 42"/>
            <p:cNvSpPr>
              <a:spLocks/>
            </p:cNvSpPr>
            <p:nvPr/>
          </p:nvSpPr>
          <p:spPr bwMode="auto">
            <a:xfrm flipV="1">
              <a:off x="3493" y="929"/>
              <a:ext cx="182" cy="363"/>
            </a:xfrm>
            <a:custGeom>
              <a:avLst/>
              <a:gdLst>
                <a:gd name="T0" fmla="*/ 0 w 182"/>
                <a:gd name="T1" fmla="*/ 0 h 363"/>
                <a:gd name="T2" fmla="*/ 182 w 182"/>
                <a:gd name="T3" fmla="*/ 181 h 363"/>
                <a:gd name="T4" fmla="*/ 46 w 182"/>
                <a:gd name="T5" fmla="*/ 363 h 363"/>
              </a:gdLst>
              <a:ahLst/>
              <a:cxnLst>
                <a:cxn ang="0">
                  <a:pos x="T0" y="T1"/>
                </a:cxn>
                <a:cxn ang="0">
                  <a:pos x="T2" y="T3"/>
                </a:cxn>
                <a:cxn ang="0">
                  <a:pos x="T4" y="T5"/>
                </a:cxn>
              </a:cxnLst>
              <a:rect l="0" t="0" r="r" b="b"/>
              <a:pathLst>
                <a:path w="182" h="363">
                  <a:moveTo>
                    <a:pt x="0" y="0"/>
                  </a:moveTo>
                  <a:lnTo>
                    <a:pt x="182" y="181"/>
                  </a:lnTo>
                  <a:lnTo>
                    <a:pt x="46" y="363"/>
                  </a:lnTo>
                </a:path>
              </a:pathLst>
            </a:custGeom>
            <a:noFill/>
            <a:ln w="38100" cmpd="sng">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48" name="Oval 28"/>
            <p:cNvSpPr>
              <a:spLocks noChangeArrowheads="1"/>
            </p:cNvSpPr>
            <p:nvPr/>
          </p:nvSpPr>
          <p:spPr bwMode="auto">
            <a:xfrm rot="5400000">
              <a:off x="3548" y="920"/>
              <a:ext cx="661" cy="12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58" name="Oval 38"/>
            <p:cNvSpPr>
              <a:spLocks noChangeArrowheads="1"/>
            </p:cNvSpPr>
            <p:nvPr/>
          </p:nvSpPr>
          <p:spPr bwMode="auto">
            <a:xfrm>
              <a:off x="4218" y="1338"/>
              <a:ext cx="91" cy="90"/>
            </a:xfrm>
            <a:prstGeom prst="ellipse">
              <a:avLst/>
            </a:prstGeom>
            <a:solidFill>
              <a:srgbClr val="00B8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59" name="Oval 39"/>
            <p:cNvSpPr>
              <a:spLocks noChangeArrowheads="1"/>
            </p:cNvSpPr>
            <p:nvPr/>
          </p:nvSpPr>
          <p:spPr bwMode="auto">
            <a:xfrm>
              <a:off x="4218" y="1565"/>
              <a:ext cx="91" cy="90"/>
            </a:xfrm>
            <a:prstGeom prst="ellipse">
              <a:avLst/>
            </a:prstGeom>
            <a:solidFill>
              <a:srgbClr val="00B8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33150"/>
                                        </p:tgtEl>
                                        <p:attrNameLst>
                                          <p:attrName>style.visibility</p:attrName>
                                        </p:attrNameLst>
                                      </p:cBhvr>
                                      <p:to>
                                        <p:strVal val="visible"/>
                                      </p:to>
                                    </p:set>
                                    <p:anim calcmode="lin" valueType="num">
                                      <p:cBhvr additive="base">
                                        <p:cTn id="7" dur="500" fill="hold"/>
                                        <p:tgtEl>
                                          <p:spTgt spid="133150"/>
                                        </p:tgtEl>
                                        <p:attrNameLst>
                                          <p:attrName>ppt_x</p:attrName>
                                        </p:attrNameLst>
                                      </p:cBhvr>
                                      <p:tavLst>
                                        <p:tav tm="0">
                                          <p:val>
                                            <p:strVal val="0-#ppt_w/2"/>
                                          </p:val>
                                        </p:tav>
                                        <p:tav tm="100000">
                                          <p:val>
                                            <p:strVal val="#ppt_x"/>
                                          </p:val>
                                        </p:tav>
                                      </p:tavLst>
                                    </p:anim>
                                    <p:anim calcmode="lin" valueType="num">
                                      <p:cBhvr additive="base">
                                        <p:cTn id="8" dur="500" fill="hold"/>
                                        <p:tgtEl>
                                          <p:spTgt spid="133150"/>
                                        </p:tgtEl>
                                        <p:attrNameLst>
                                          <p:attrName>ppt_y</p:attrName>
                                        </p:attrNameLst>
                                      </p:cBhvr>
                                      <p:tavLst>
                                        <p:tav tm="0">
                                          <p:val>
                                            <p:strVal val="0-#ppt_h/2"/>
                                          </p:val>
                                        </p:tav>
                                        <p:tav tm="100000">
                                          <p:val>
                                            <p:strVal val="#ppt_y"/>
                                          </p:val>
                                        </p:tav>
                                      </p:tavLst>
                                    </p:anim>
                                  </p:childTnLst>
                                </p:cTn>
                              </p:par>
                              <p:par>
                                <p:cTn id="9" presetID="9" presetClass="exit" presetSubtype="0" fill="hold" grpId="0" nodeType="withEffect">
                                  <p:stCondLst>
                                    <p:cond delay="0"/>
                                  </p:stCondLst>
                                  <p:childTnLst>
                                    <p:animEffect transition="out" filter="dissolve">
                                      <p:cBhvr>
                                        <p:cTn id="10" dur="500"/>
                                        <p:tgtEl>
                                          <p:spTgt spid="133151"/>
                                        </p:tgtEl>
                                      </p:cBhvr>
                                    </p:animEffect>
                                    <p:set>
                                      <p:cBhvr>
                                        <p:cTn id="11" dur="1" fill="hold">
                                          <p:stCondLst>
                                            <p:cond delay="499"/>
                                          </p:stCondLst>
                                        </p:cTn>
                                        <p:tgtEl>
                                          <p:spTgt spid="1331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0" grpId="0"/>
      <p:bldP spid="13315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AutoShape 1"/>
          <p:cNvSpPr>
            <a:spLocks noChangeArrowheads="1"/>
          </p:cNvSpPr>
          <p:nvPr/>
        </p:nvSpPr>
        <p:spPr bwMode="auto">
          <a:xfrm rot="1560000">
            <a:off x="6126163" y="4583113"/>
            <a:ext cx="3529012" cy="1931987"/>
          </a:xfrm>
          <a:prstGeom prst="leftArrow">
            <a:avLst>
              <a:gd name="adj1" fmla="val 50000"/>
              <a:gd name="adj2" fmla="val 45666"/>
            </a:avLst>
          </a:prstGeom>
          <a:solidFill>
            <a:srgbClr val="BBE0E3">
              <a:alpha val="50000"/>
            </a:srgbClr>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723900" algn="l"/>
                <a:tab pos="1447800" algn="l"/>
                <a:tab pos="2171700" algn="l"/>
                <a:tab pos="2895600" algn="l"/>
              </a:tabLst>
              <a:defRPr>
                <a:solidFill>
                  <a:srgbClr val="000000"/>
                </a:solidFill>
                <a:latin typeface="Arial" pitchFamily="34" charset="0"/>
              </a:defRPr>
            </a:lvl1pPr>
            <a:lvl2pPr>
              <a:tabLst>
                <a:tab pos="723900" algn="l"/>
                <a:tab pos="1447800" algn="l"/>
                <a:tab pos="2171700" algn="l"/>
                <a:tab pos="2895600" algn="l"/>
              </a:tabLst>
              <a:defRPr>
                <a:solidFill>
                  <a:srgbClr val="000000"/>
                </a:solidFill>
                <a:latin typeface="Arial" pitchFamily="34" charset="0"/>
              </a:defRPr>
            </a:lvl2pPr>
            <a:lvl3pPr>
              <a:tabLst>
                <a:tab pos="723900" algn="l"/>
                <a:tab pos="1447800" algn="l"/>
                <a:tab pos="2171700" algn="l"/>
                <a:tab pos="2895600" algn="l"/>
              </a:tabLst>
              <a:defRPr>
                <a:solidFill>
                  <a:srgbClr val="000000"/>
                </a:solidFill>
                <a:latin typeface="Arial" pitchFamily="34" charset="0"/>
              </a:defRPr>
            </a:lvl3pPr>
            <a:lvl4pPr>
              <a:tabLst>
                <a:tab pos="723900" algn="l"/>
                <a:tab pos="1447800" algn="l"/>
                <a:tab pos="2171700" algn="l"/>
                <a:tab pos="2895600" algn="l"/>
              </a:tabLst>
              <a:defRPr>
                <a:solidFill>
                  <a:srgbClr val="000000"/>
                </a:solidFill>
                <a:latin typeface="Arial" pitchFamily="34" charset="0"/>
              </a:defRPr>
            </a:lvl4pPr>
            <a:lvl5pPr>
              <a:tabLst>
                <a:tab pos="723900" algn="l"/>
                <a:tab pos="1447800" algn="l"/>
                <a:tab pos="2171700" algn="l"/>
                <a:tab pos="28956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9pPr>
          </a:lstStyle>
          <a:p>
            <a:pPr algn="ctr"/>
            <a:r>
              <a:rPr lang="en-GB" altLang="en-US" sz="2400"/>
              <a:t>Experiences</a:t>
            </a:r>
          </a:p>
        </p:txBody>
      </p:sp>
      <p:grpSp>
        <p:nvGrpSpPr>
          <p:cNvPr id="11266" name="Group 2"/>
          <p:cNvGrpSpPr>
            <a:grpSpLocks/>
          </p:cNvGrpSpPr>
          <p:nvPr/>
        </p:nvGrpSpPr>
        <p:grpSpPr bwMode="auto">
          <a:xfrm>
            <a:off x="720725" y="1787525"/>
            <a:ext cx="7054850" cy="2890838"/>
            <a:chOff x="454" y="1126"/>
            <a:chExt cx="4444" cy="1821"/>
          </a:xfrm>
        </p:grpSpPr>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 y="1126"/>
              <a:ext cx="2330" cy="169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8" name="Text Box 4"/>
            <p:cNvSpPr txBox="1">
              <a:spLocks noChangeArrowheads="1"/>
            </p:cNvSpPr>
            <p:nvPr/>
          </p:nvSpPr>
          <p:spPr bwMode="auto">
            <a:xfrm>
              <a:off x="930" y="2366"/>
              <a:ext cx="1799"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269" name="Rectangle 5"/>
            <p:cNvSpPr>
              <a:spLocks noChangeArrowheads="1"/>
            </p:cNvSpPr>
            <p:nvPr/>
          </p:nvSpPr>
          <p:spPr bwMode="auto">
            <a:xfrm>
              <a:off x="1406" y="2525"/>
              <a:ext cx="2222" cy="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723900" algn="l"/>
                  <a:tab pos="1447800" algn="l"/>
                  <a:tab pos="2171700" algn="l"/>
                  <a:tab pos="2895600" algn="l"/>
                </a:tabLst>
                <a:defRPr>
                  <a:solidFill>
                    <a:srgbClr val="000000"/>
                  </a:solidFill>
                  <a:latin typeface="Arial" pitchFamily="34" charset="0"/>
                </a:defRPr>
              </a:lvl1pPr>
              <a:lvl2pPr>
                <a:tabLst>
                  <a:tab pos="723900" algn="l"/>
                  <a:tab pos="1447800" algn="l"/>
                  <a:tab pos="2171700" algn="l"/>
                  <a:tab pos="2895600" algn="l"/>
                </a:tabLst>
                <a:defRPr>
                  <a:solidFill>
                    <a:srgbClr val="000000"/>
                  </a:solidFill>
                  <a:latin typeface="Arial" pitchFamily="34" charset="0"/>
                </a:defRPr>
              </a:lvl2pPr>
              <a:lvl3pPr>
                <a:tabLst>
                  <a:tab pos="723900" algn="l"/>
                  <a:tab pos="1447800" algn="l"/>
                  <a:tab pos="2171700" algn="l"/>
                  <a:tab pos="2895600" algn="l"/>
                </a:tabLst>
                <a:defRPr>
                  <a:solidFill>
                    <a:srgbClr val="000000"/>
                  </a:solidFill>
                  <a:latin typeface="Arial" pitchFamily="34" charset="0"/>
                </a:defRPr>
              </a:lvl3pPr>
              <a:lvl4pPr>
                <a:tabLst>
                  <a:tab pos="723900" algn="l"/>
                  <a:tab pos="1447800" algn="l"/>
                  <a:tab pos="2171700" algn="l"/>
                  <a:tab pos="2895600" algn="l"/>
                </a:tabLst>
                <a:defRPr>
                  <a:solidFill>
                    <a:srgbClr val="000000"/>
                  </a:solidFill>
                  <a:latin typeface="Arial" pitchFamily="34" charset="0"/>
                </a:defRPr>
              </a:lvl4pPr>
              <a:lvl5pPr>
                <a:tabLst>
                  <a:tab pos="723900" algn="l"/>
                  <a:tab pos="1447800" algn="l"/>
                  <a:tab pos="2171700" algn="l"/>
                  <a:tab pos="28956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9pPr>
            </a:lstStyle>
            <a:p>
              <a:pPr algn="ctr">
                <a:spcBef>
                  <a:spcPts val="500"/>
                </a:spcBef>
              </a:pPr>
              <a:r>
                <a:rPr lang="en-GB" altLang="en-US" sz="2000" b="1"/>
                <a:t>Structure</a:t>
              </a:r>
            </a:p>
            <a:p>
              <a:pPr algn="ctr">
                <a:spcBef>
                  <a:spcPts val="500"/>
                </a:spcBef>
              </a:pPr>
              <a:endParaRPr lang="en-GB" altLang="en-US" sz="2000" b="1"/>
            </a:p>
          </p:txBody>
        </p:sp>
        <p:grpSp>
          <p:nvGrpSpPr>
            <p:cNvPr id="11270" name="Group 6"/>
            <p:cNvGrpSpPr>
              <a:grpSpLocks/>
            </p:cNvGrpSpPr>
            <p:nvPr/>
          </p:nvGrpSpPr>
          <p:grpSpPr bwMode="auto">
            <a:xfrm>
              <a:off x="454" y="1413"/>
              <a:ext cx="2856" cy="422"/>
              <a:chOff x="454" y="1413"/>
              <a:chExt cx="2856" cy="422"/>
            </a:xfrm>
          </p:grpSpPr>
          <p:sp>
            <p:nvSpPr>
              <p:cNvPr id="11271" name="Rectangle 7"/>
              <p:cNvSpPr>
                <a:spLocks noChangeArrowheads="1"/>
              </p:cNvSpPr>
              <p:nvPr/>
            </p:nvSpPr>
            <p:spPr bwMode="auto">
              <a:xfrm>
                <a:off x="454" y="1413"/>
                <a:ext cx="2222" cy="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723900" algn="l"/>
                    <a:tab pos="1447800" algn="l"/>
                    <a:tab pos="2171700" algn="l"/>
                    <a:tab pos="2895600" algn="l"/>
                  </a:tabLst>
                  <a:defRPr>
                    <a:solidFill>
                      <a:srgbClr val="000000"/>
                    </a:solidFill>
                    <a:latin typeface="Arial" pitchFamily="34" charset="0"/>
                  </a:defRPr>
                </a:lvl1pPr>
                <a:lvl2pPr>
                  <a:tabLst>
                    <a:tab pos="723900" algn="l"/>
                    <a:tab pos="1447800" algn="l"/>
                    <a:tab pos="2171700" algn="l"/>
                    <a:tab pos="2895600" algn="l"/>
                  </a:tabLst>
                  <a:defRPr>
                    <a:solidFill>
                      <a:srgbClr val="000000"/>
                    </a:solidFill>
                    <a:latin typeface="Arial" pitchFamily="34" charset="0"/>
                  </a:defRPr>
                </a:lvl2pPr>
                <a:lvl3pPr>
                  <a:tabLst>
                    <a:tab pos="723900" algn="l"/>
                    <a:tab pos="1447800" algn="l"/>
                    <a:tab pos="2171700" algn="l"/>
                    <a:tab pos="2895600" algn="l"/>
                  </a:tabLst>
                  <a:defRPr>
                    <a:solidFill>
                      <a:srgbClr val="000000"/>
                    </a:solidFill>
                    <a:latin typeface="Arial" pitchFamily="34" charset="0"/>
                  </a:defRPr>
                </a:lvl3pPr>
                <a:lvl4pPr>
                  <a:tabLst>
                    <a:tab pos="723900" algn="l"/>
                    <a:tab pos="1447800" algn="l"/>
                    <a:tab pos="2171700" algn="l"/>
                    <a:tab pos="2895600" algn="l"/>
                  </a:tabLst>
                  <a:defRPr>
                    <a:solidFill>
                      <a:srgbClr val="000000"/>
                    </a:solidFill>
                    <a:latin typeface="Arial" pitchFamily="34" charset="0"/>
                  </a:defRPr>
                </a:lvl4pPr>
                <a:lvl5pPr>
                  <a:tabLst>
                    <a:tab pos="723900" algn="l"/>
                    <a:tab pos="1447800" algn="l"/>
                    <a:tab pos="2171700" algn="l"/>
                    <a:tab pos="28956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9pPr>
              </a:lstStyle>
              <a:p>
                <a:pPr algn="ctr">
                  <a:spcBef>
                    <a:spcPts val="500"/>
                  </a:spcBef>
                </a:pPr>
                <a:r>
                  <a:rPr lang="en-GB" altLang="en-US" sz="2000" b="1"/>
                  <a:t>Morphogenesis</a:t>
                </a:r>
              </a:p>
              <a:p>
                <a:pPr algn="ctr">
                  <a:spcBef>
                    <a:spcPts val="500"/>
                  </a:spcBef>
                </a:pPr>
                <a:endParaRPr lang="en-GB" altLang="en-US" sz="2000" b="1"/>
              </a:p>
            </p:txBody>
          </p:sp>
          <p:sp>
            <p:nvSpPr>
              <p:cNvPr id="11272" name="Line 8"/>
              <p:cNvSpPr>
                <a:spLocks noChangeShapeType="1"/>
              </p:cNvSpPr>
              <p:nvPr/>
            </p:nvSpPr>
            <p:spPr bwMode="auto">
              <a:xfrm flipH="1">
                <a:off x="2199" y="1572"/>
                <a:ext cx="1113" cy="1"/>
              </a:xfrm>
              <a:prstGeom prst="line">
                <a:avLst/>
              </a:prstGeom>
              <a:noFill/>
              <a:ln w="2844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1273" name="Line 9"/>
            <p:cNvSpPr>
              <a:spLocks noChangeShapeType="1"/>
            </p:cNvSpPr>
            <p:nvPr/>
          </p:nvSpPr>
          <p:spPr bwMode="auto">
            <a:xfrm>
              <a:off x="1935" y="1678"/>
              <a:ext cx="476" cy="847"/>
            </a:xfrm>
            <a:prstGeom prst="line">
              <a:avLst/>
            </a:prstGeom>
            <a:noFill/>
            <a:ln w="2844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274" name="Rectangle 10"/>
            <p:cNvSpPr>
              <a:spLocks noChangeArrowheads="1"/>
            </p:cNvSpPr>
            <p:nvPr/>
          </p:nvSpPr>
          <p:spPr bwMode="auto">
            <a:xfrm>
              <a:off x="2253" y="1361"/>
              <a:ext cx="1058"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723900" algn="l"/>
                  <a:tab pos="1447800" algn="l"/>
                </a:tabLst>
                <a:defRPr>
                  <a:solidFill>
                    <a:srgbClr val="000000"/>
                  </a:solidFill>
                  <a:latin typeface="Arial" pitchFamily="34" charset="0"/>
                </a:defRPr>
              </a:lvl1pPr>
              <a:lvl2pPr>
                <a:tabLst>
                  <a:tab pos="723900" algn="l"/>
                  <a:tab pos="1447800" algn="l"/>
                </a:tabLst>
                <a:defRPr>
                  <a:solidFill>
                    <a:srgbClr val="000000"/>
                  </a:solidFill>
                  <a:latin typeface="Arial" pitchFamily="34" charset="0"/>
                </a:defRPr>
              </a:lvl2pPr>
              <a:lvl3pPr>
                <a:tabLst>
                  <a:tab pos="723900" algn="l"/>
                  <a:tab pos="1447800" algn="l"/>
                </a:tabLst>
                <a:defRPr>
                  <a:solidFill>
                    <a:srgbClr val="000000"/>
                  </a:solidFill>
                  <a:latin typeface="Arial" pitchFamily="34" charset="0"/>
                </a:defRPr>
              </a:lvl3pPr>
              <a:lvl4pPr>
                <a:tabLst>
                  <a:tab pos="723900" algn="l"/>
                  <a:tab pos="1447800" algn="l"/>
                </a:tabLst>
                <a:defRPr>
                  <a:solidFill>
                    <a:srgbClr val="000000"/>
                  </a:solidFill>
                  <a:latin typeface="Arial" pitchFamily="34" charset="0"/>
                </a:defRPr>
              </a:lvl4pPr>
              <a:lvl5pPr>
                <a:tabLst>
                  <a:tab pos="723900" algn="l"/>
                  <a:tab pos="1447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9pPr>
            </a:lstStyle>
            <a:p>
              <a:pPr algn="ctr">
                <a:spcBef>
                  <a:spcPts val="400"/>
                </a:spcBef>
              </a:pPr>
              <a:r>
                <a:rPr lang="en-GB" altLang="en-US" sz="1600" b="1"/>
                <a:t>Homoestasis</a:t>
              </a:r>
            </a:p>
          </p:txBody>
        </p:sp>
        <p:grpSp>
          <p:nvGrpSpPr>
            <p:cNvPr id="11275" name="Group 11"/>
            <p:cNvGrpSpPr>
              <a:grpSpLocks/>
            </p:cNvGrpSpPr>
            <p:nvPr/>
          </p:nvGrpSpPr>
          <p:grpSpPr bwMode="auto">
            <a:xfrm>
              <a:off x="2676" y="1361"/>
              <a:ext cx="2221" cy="1163"/>
              <a:chOff x="2676" y="1361"/>
              <a:chExt cx="2221" cy="1163"/>
            </a:xfrm>
          </p:grpSpPr>
          <p:sp>
            <p:nvSpPr>
              <p:cNvPr id="11276" name="Rectangle 12"/>
              <p:cNvSpPr>
                <a:spLocks noChangeArrowheads="1"/>
              </p:cNvSpPr>
              <p:nvPr/>
            </p:nvSpPr>
            <p:spPr bwMode="auto">
              <a:xfrm>
                <a:off x="2676" y="1361"/>
                <a:ext cx="2222" cy="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723900" algn="l"/>
                    <a:tab pos="1447800" algn="l"/>
                    <a:tab pos="2171700" algn="l"/>
                    <a:tab pos="2895600" algn="l"/>
                  </a:tabLst>
                  <a:defRPr>
                    <a:solidFill>
                      <a:srgbClr val="000000"/>
                    </a:solidFill>
                    <a:latin typeface="Arial" pitchFamily="34" charset="0"/>
                  </a:defRPr>
                </a:lvl1pPr>
                <a:lvl2pPr>
                  <a:tabLst>
                    <a:tab pos="723900" algn="l"/>
                    <a:tab pos="1447800" algn="l"/>
                    <a:tab pos="2171700" algn="l"/>
                    <a:tab pos="2895600" algn="l"/>
                  </a:tabLst>
                  <a:defRPr>
                    <a:solidFill>
                      <a:srgbClr val="000000"/>
                    </a:solidFill>
                    <a:latin typeface="Arial" pitchFamily="34" charset="0"/>
                  </a:defRPr>
                </a:lvl2pPr>
                <a:lvl3pPr>
                  <a:tabLst>
                    <a:tab pos="723900" algn="l"/>
                    <a:tab pos="1447800" algn="l"/>
                    <a:tab pos="2171700" algn="l"/>
                    <a:tab pos="2895600" algn="l"/>
                  </a:tabLst>
                  <a:defRPr>
                    <a:solidFill>
                      <a:srgbClr val="000000"/>
                    </a:solidFill>
                    <a:latin typeface="Arial" pitchFamily="34" charset="0"/>
                  </a:defRPr>
                </a:lvl3pPr>
                <a:lvl4pPr>
                  <a:tabLst>
                    <a:tab pos="723900" algn="l"/>
                    <a:tab pos="1447800" algn="l"/>
                    <a:tab pos="2171700" algn="l"/>
                    <a:tab pos="2895600" algn="l"/>
                  </a:tabLst>
                  <a:defRPr>
                    <a:solidFill>
                      <a:srgbClr val="000000"/>
                    </a:solidFill>
                    <a:latin typeface="Arial" pitchFamily="34" charset="0"/>
                  </a:defRPr>
                </a:lvl4pPr>
                <a:lvl5pPr>
                  <a:tabLst>
                    <a:tab pos="723900" algn="l"/>
                    <a:tab pos="1447800" algn="l"/>
                    <a:tab pos="2171700" algn="l"/>
                    <a:tab pos="28956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9pPr>
              </a:lstStyle>
              <a:p>
                <a:pPr algn="ctr">
                  <a:spcBef>
                    <a:spcPts val="500"/>
                  </a:spcBef>
                </a:pPr>
                <a:r>
                  <a:rPr lang="en-GB" altLang="en-US" sz="2000" b="1"/>
                  <a:t>Funktion</a:t>
                </a:r>
              </a:p>
              <a:p>
                <a:pPr algn="ctr">
                  <a:spcBef>
                    <a:spcPts val="500"/>
                  </a:spcBef>
                </a:pPr>
                <a:endParaRPr lang="en-GB" altLang="en-US" sz="2000" b="1"/>
              </a:p>
            </p:txBody>
          </p:sp>
          <p:sp>
            <p:nvSpPr>
              <p:cNvPr id="11277" name="Line 13"/>
              <p:cNvSpPr>
                <a:spLocks noChangeShapeType="1"/>
              </p:cNvSpPr>
              <p:nvPr/>
            </p:nvSpPr>
            <p:spPr bwMode="auto">
              <a:xfrm flipV="1">
                <a:off x="2676" y="1677"/>
                <a:ext cx="741" cy="849"/>
              </a:xfrm>
              <a:prstGeom prst="line">
                <a:avLst/>
              </a:prstGeom>
              <a:noFill/>
              <a:ln w="2844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1278" name="Rectangle 14"/>
            <p:cNvSpPr>
              <a:spLocks noChangeArrowheads="1"/>
            </p:cNvSpPr>
            <p:nvPr/>
          </p:nvSpPr>
          <p:spPr bwMode="auto">
            <a:xfrm rot="3540000">
              <a:off x="1540" y="1967"/>
              <a:ext cx="1058"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gn="ctr">
                <a:spcBef>
                  <a:spcPts val="400"/>
                </a:spcBef>
              </a:pPr>
              <a:r>
                <a:rPr lang="en-GB" altLang="en-US" sz="1600" b="1">
                  <a:solidFill>
                    <a:srgbClr val="000000"/>
                  </a:solidFill>
                </a:rPr>
                <a:t>Learning</a:t>
              </a:r>
            </a:p>
          </p:txBody>
        </p:sp>
      </p:grpSp>
      <p:pic>
        <p:nvPicPr>
          <p:cNvPr id="11279" name="Picture 15"/>
          <p:cNvPicPr>
            <a:picLocks noChangeAspect="1" noChangeArrowheads="1"/>
          </p:cNvPicPr>
          <p:nvPr/>
        </p:nvPicPr>
        <p:blipFill>
          <a:blip r:embed="rId4" cstate="print">
            <a:extLst>
              <a:ext uri="{28A0092B-C50C-407E-A947-70E740481C1C}">
                <a14:useLocalDpi xmlns:a14="http://schemas.microsoft.com/office/drawing/2010/main" val="0"/>
              </a:ext>
            </a:extLst>
          </a:blip>
          <a:srcRect t="18454"/>
          <a:stretch>
            <a:fillRect/>
          </a:stretch>
        </p:blipFill>
        <p:spPr bwMode="auto">
          <a:xfrm>
            <a:off x="7559675" y="1079500"/>
            <a:ext cx="2328863" cy="2459038"/>
          </a:xfrm>
          <a:prstGeom prst="rect">
            <a:avLst/>
          </a:prstGeom>
          <a:noFill/>
          <a:ln>
            <a:noFill/>
          </a:ln>
          <a:effectLst/>
          <a:extLst>
            <a:ext uri="{909E8E84-426E-40DD-AFC4-6F175D3DCCD1}">
              <a14:hiddenFill xmlns:a14="http://schemas.microsoft.com/office/drawing/2010/main">
                <a:blipFill dpi="0" rotWithShape="0">
                  <a:blip/>
                  <a:srcRect t="18454"/>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80" name="Text Box 16"/>
          <p:cNvSpPr txBox="1">
            <a:spLocks noChangeArrowheads="1"/>
          </p:cNvSpPr>
          <p:nvPr/>
        </p:nvSpPr>
        <p:spPr bwMode="auto">
          <a:xfrm>
            <a:off x="179388" y="4500563"/>
            <a:ext cx="4622800" cy="287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Lst>
              <a:defRPr>
                <a:solidFill>
                  <a:srgbClr val="000000"/>
                </a:solidFill>
                <a:latin typeface="Arial" pitchFamily="34" charset="0"/>
              </a:defRPr>
            </a:lvl1pPr>
            <a:lvl2pPr>
              <a:tabLst>
                <a:tab pos="723900" algn="l"/>
                <a:tab pos="1447800" algn="l"/>
                <a:tab pos="2171700" algn="l"/>
                <a:tab pos="2895600" algn="l"/>
                <a:tab pos="3619500" algn="l"/>
                <a:tab pos="4343400" algn="l"/>
              </a:tabLst>
              <a:defRPr>
                <a:solidFill>
                  <a:srgbClr val="000000"/>
                </a:solidFill>
                <a:latin typeface="Arial" pitchFamily="34" charset="0"/>
              </a:defRPr>
            </a:lvl2pPr>
            <a:lvl3pPr>
              <a:tabLst>
                <a:tab pos="723900" algn="l"/>
                <a:tab pos="1447800" algn="l"/>
                <a:tab pos="2171700" algn="l"/>
                <a:tab pos="2895600" algn="l"/>
                <a:tab pos="3619500" algn="l"/>
                <a:tab pos="4343400" algn="l"/>
              </a:tabLst>
              <a:defRPr>
                <a:solidFill>
                  <a:srgbClr val="000000"/>
                </a:solidFill>
                <a:latin typeface="Arial" pitchFamily="34" charset="0"/>
              </a:defRPr>
            </a:lvl3pPr>
            <a:lvl4pPr>
              <a:tabLst>
                <a:tab pos="723900" algn="l"/>
                <a:tab pos="1447800" algn="l"/>
                <a:tab pos="2171700" algn="l"/>
                <a:tab pos="2895600" algn="l"/>
                <a:tab pos="3619500" algn="l"/>
                <a:tab pos="4343400" algn="l"/>
              </a:tabLst>
              <a:defRPr>
                <a:solidFill>
                  <a:srgbClr val="000000"/>
                </a:solidFill>
                <a:latin typeface="Arial" pitchFamily="34" charset="0"/>
              </a:defRPr>
            </a:lvl4pPr>
            <a:lvl5pPr>
              <a:tabLst>
                <a:tab pos="723900" algn="l"/>
                <a:tab pos="1447800" algn="l"/>
                <a:tab pos="2171700" algn="l"/>
                <a:tab pos="2895600" algn="l"/>
                <a:tab pos="3619500" algn="l"/>
                <a:tab pos="43434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9pPr>
          </a:lstStyle>
          <a:p>
            <a:pPr>
              <a:spcBef>
                <a:spcPts val="1125"/>
              </a:spcBef>
            </a:pPr>
            <a:r>
              <a:rPr lang="en-GB" altLang="en-US" sz="2200"/>
              <a:t>Brain constantly changes under the influence of experiences. The overall activity should remain constant (homeostasis). So when new connections are shaped, others disappear, when some connections become stronger others become weaker.</a:t>
            </a:r>
          </a:p>
        </p:txBody>
      </p:sp>
      <p:sp>
        <p:nvSpPr>
          <p:cNvPr id="11281" name="Text Box 17"/>
          <p:cNvSpPr txBox="1">
            <a:spLocks noChangeArrowheads="1"/>
          </p:cNvSpPr>
          <p:nvPr/>
        </p:nvSpPr>
        <p:spPr bwMode="auto">
          <a:xfrm>
            <a:off x="92075" y="360363"/>
            <a:ext cx="9810750"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9pPr>
          </a:lstStyle>
          <a:p>
            <a:r>
              <a:rPr lang="en-GB" altLang="en-US" sz="3200" i="1">
                <a:solidFill>
                  <a:srgbClr val="000099"/>
                </a:solidFill>
              </a:rPr>
              <a:t>Network Homeostasis as an over-arching principle for</a:t>
            </a:r>
          </a:p>
          <a:p>
            <a:r>
              <a:rPr lang="en-GB" altLang="en-US" sz="3200" i="1">
                <a:solidFill>
                  <a:srgbClr val="000099"/>
                </a:solidFill>
              </a:rPr>
              <a:t>Learning and Development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9" fill="hold" nodeType="clickEffect">
                                  <p:stCondLst>
                                    <p:cond delay="0"/>
                                  </p:stCondLst>
                                  <p:childTnLst>
                                    <p:set>
                                      <p:cBhvr additive="repl">
                                        <p:cTn id="6" dur="1" fill="hold">
                                          <p:stCondLst>
                                            <p:cond delay="0"/>
                                          </p:stCondLst>
                                        </p:cTn>
                                        <p:tgtEl>
                                          <p:spTgt spid="11265"/>
                                        </p:tgtEl>
                                        <p:attrNameLst>
                                          <p:attrName>style.visibility</p:attrName>
                                        </p:attrNameLst>
                                      </p:cBhvr>
                                      <p:to>
                                        <p:strVal val="visible"/>
                                      </p:to>
                                    </p:set>
                                    <p:animEffect transition="in" filter="strips(upLeft)">
                                      <p:cBhvr additive="repl">
                                        <p:cTn id="7" dur="500"/>
                                        <p:tgtEl>
                                          <p:spTgt spid="11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2362200" y="207963"/>
            <a:ext cx="534352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en-US" altLang="en-US" sz="3500">
                <a:solidFill>
                  <a:srgbClr val="333399"/>
                </a:solidFill>
                <a:latin typeface="Lucida Sans Unicode" pitchFamily="34" charset="0"/>
                <a:cs typeface="Arial" pitchFamily="34" charset="0"/>
              </a:rPr>
              <a:t>Results: Pattern Storage</a:t>
            </a:r>
          </a:p>
        </p:txBody>
      </p:sp>
      <p:sp>
        <p:nvSpPr>
          <p:cNvPr id="182275" name="Text Box 3"/>
          <p:cNvSpPr txBox="1">
            <a:spLocks noChangeArrowheads="1"/>
          </p:cNvSpPr>
          <p:nvPr/>
        </p:nvSpPr>
        <p:spPr bwMode="auto">
          <a:xfrm>
            <a:off x="911225" y="1001713"/>
            <a:ext cx="861695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spcBef>
                <a:spcPct val="50000"/>
              </a:spcBef>
              <a:buClrTx/>
              <a:buSzTx/>
              <a:buFontTx/>
              <a:buNone/>
            </a:pPr>
            <a:r>
              <a:rPr lang="de-DE" altLang="en-US" sz="2600">
                <a:solidFill>
                  <a:schemeClr val="tx1"/>
                </a:solidFill>
                <a:cs typeface="Arial" pitchFamily="34" charset="0"/>
              </a:rPr>
              <a:t>100 Neurons, 3 Inputs, 3 random connections each</a:t>
            </a:r>
          </a:p>
        </p:txBody>
      </p:sp>
      <p:sp>
        <p:nvSpPr>
          <p:cNvPr id="182276" name="Text Box 4"/>
          <p:cNvSpPr txBox="1">
            <a:spLocks noChangeArrowheads="1"/>
          </p:cNvSpPr>
          <p:nvPr/>
        </p:nvSpPr>
        <p:spPr bwMode="auto">
          <a:xfrm>
            <a:off x="7659688" y="4494213"/>
            <a:ext cx="1849437" cy="43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200" b="1">
                <a:solidFill>
                  <a:srgbClr val="009900"/>
                </a:solidFill>
                <a:cs typeface="Arial" pitchFamily="34" charset="0"/>
              </a:rPr>
              <a:t>11.68   &lt; 3+9</a:t>
            </a:r>
          </a:p>
        </p:txBody>
      </p:sp>
      <p:sp>
        <p:nvSpPr>
          <p:cNvPr id="182277" name="Text Box 5"/>
          <p:cNvSpPr txBox="1">
            <a:spLocks noChangeArrowheads="1"/>
          </p:cNvSpPr>
          <p:nvPr/>
        </p:nvSpPr>
        <p:spPr bwMode="auto">
          <a:xfrm>
            <a:off x="7659688" y="4891088"/>
            <a:ext cx="2322512"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200" b="1">
                <a:solidFill>
                  <a:srgbClr val="009900"/>
                </a:solidFill>
                <a:cs typeface="Arial" pitchFamily="34" charset="0"/>
              </a:rPr>
              <a:t>33.50   &lt; 3+9+27</a:t>
            </a:r>
          </a:p>
        </p:txBody>
      </p:sp>
      <p:sp>
        <p:nvSpPr>
          <p:cNvPr id="182278" name="Text Box 6"/>
          <p:cNvSpPr txBox="1">
            <a:spLocks noChangeArrowheads="1"/>
          </p:cNvSpPr>
          <p:nvPr/>
        </p:nvSpPr>
        <p:spPr bwMode="auto">
          <a:xfrm>
            <a:off x="7659688" y="5287963"/>
            <a:ext cx="19240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200" b="1">
                <a:solidFill>
                  <a:srgbClr val="009900"/>
                </a:solidFill>
                <a:cs typeface="Arial" pitchFamily="34" charset="0"/>
              </a:rPr>
              <a:t>71.88       etc.</a:t>
            </a:r>
          </a:p>
        </p:txBody>
      </p:sp>
      <p:sp>
        <p:nvSpPr>
          <p:cNvPr id="182279" name="Text Box 7"/>
          <p:cNvSpPr txBox="1">
            <a:spLocks noChangeArrowheads="1"/>
          </p:cNvSpPr>
          <p:nvPr/>
        </p:nvSpPr>
        <p:spPr bwMode="auto">
          <a:xfrm>
            <a:off x="7659688" y="5684838"/>
            <a:ext cx="903287"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200" b="1">
                <a:solidFill>
                  <a:srgbClr val="009900"/>
                </a:solidFill>
                <a:cs typeface="Arial" pitchFamily="34" charset="0"/>
              </a:rPr>
              <a:t>97.95</a:t>
            </a:r>
          </a:p>
        </p:txBody>
      </p:sp>
      <p:sp>
        <p:nvSpPr>
          <p:cNvPr id="182280" name="Text Box 8"/>
          <p:cNvSpPr txBox="1">
            <a:spLocks noChangeArrowheads="1"/>
          </p:cNvSpPr>
          <p:nvPr/>
        </p:nvSpPr>
        <p:spPr bwMode="auto">
          <a:xfrm>
            <a:off x="7183438" y="6240463"/>
            <a:ext cx="2630487" cy="110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200" b="1">
                <a:solidFill>
                  <a:srgbClr val="009900"/>
                </a:solidFill>
                <a:cs typeface="Arial" pitchFamily="34" charset="0"/>
              </a:rPr>
              <a:t>Neurons activated</a:t>
            </a:r>
          </a:p>
          <a:p>
            <a:pPr hangingPunct="1">
              <a:lnSpc>
                <a:spcPct val="100000"/>
              </a:lnSpc>
              <a:buClrTx/>
              <a:buSzTx/>
              <a:buFontTx/>
              <a:buNone/>
            </a:pPr>
            <a:r>
              <a:rPr lang="de-DE" altLang="en-US" sz="2200" b="1">
                <a:solidFill>
                  <a:srgbClr val="009900"/>
                </a:solidFill>
                <a:cs typeface="Arial" pitchFamily="34" charset="0"/>
              </a:rPr>
              <a:t>(on average) due </a:t>
            </a:r>
          </a:p>
          <a:p>
            <a:pPr hangingPunct="1">
              <a:lnSpc>
                <a:spcPct val="100000"/>
              </a:lnSpc>
              <a:buClrTx/>
              <a:buSzTx/>
              <a:buFontTx/>
              <a:buNone/>
            </a:pPr>
            <a:r>
              <a:rPr lang="de-DE" altLang="en-US" sz="2200" b="1">
                <a:solidFill>
                  <a:srgbClr val="009900"/>
                </a:solidFill>
                <a:cs typeface="Arial" pitchFamily="34" charset="0"/>
              </a:rPr>
              <a:t>to recurrence.</a:t>
            </a:r>
          </a:p>
        </p:txBody>
      </p:sp>
      <p:sp>
        <p:nvSpPr>
          <p:cNvPr id="182281"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DAFEB9B9-869E-44CB-BB75-70247C5EF39D}" type="slidenum">
              <a:rPr lang="de-DE" altLang="en-US" sz="1100">
                <a:solidFill>
                  <a:schemeClr val="tx1"/>
                </a:solidFill>
                <a:cs typeface="Arial" pitchFamily="34" charset="0"/>
              </a:rPr>
              <a:pPr algn="r" hangingPunct="1">
                <a:lnSpc>
                  <a:spcPct val="100000"/>
                </a:lnSpc>
                <a:buClrTx/>
                <a:buSzTx/>
                <a:buFontTx/>
                <a:buNone/>
              </a:pPr>
              <a:t>20</a:t>
            </a:fld>
            <a:endParaRPr lang="de-DE" altLang="en-US" sz="1100">
              <a:solidFill>
                <a:schemeClr val="tx1"/>
              </a:solidFill>
              <a:cs typeface="Arial" pitchFamily="34" charset="0"/>
            </a:endParaRPr>
          </a:p>
        </p:txBody>
      </p:sp>
      <p:pic>
        <p:nvPicPr>
          <p:cNvPr id="182282" name="Picture 10" descr="Fig04_Memory01_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350" y="1636713"/>
            <a:ext cx="5159375" cy="4970462"/>
          </a:xfrm>
          <a:prstGeom prst="rect">
            <a:avLst/>
          </a:prstGeom>
          <a:noFill/>
          <a:extLst>
            <a:ext uri="{909E8E84-426E-40DD-AFC4-6F175D3DCCD1}">
              <a14:hiddenFill xmlns:a14="http://schemas.microsoft.com/office/drawing/2010/main">
                <a:solidFill>
                  <a:srgbClr val="FFFFFF"/>
                </a:solidFill>
              </a14:hiddenFill>
            </a:ext>
          </a:extLst>
        </p:spPr>
      </p:pic>
      <p:sp>
        <p:nvSpPr>
          <p:cNvPr id="182283" name="Text Box 11"/>
          <p:cNvSpPr txBox="1">
            <a:spLocks noChangeArrowheads="1"/>
          </p:cNvSpPr>
          <p:nvPr/>
        </p:nvSpPr>
        <p:spPr bwMode="auto">
          <a:xfrm>
            <a:off x="7659688" y="4056063"/>
            <a:ext cx="1690687"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200" b="1">
                <a:solidFill>
                  <a:srgbClr val="009900"/>
                </a:solidFill>
                <a:cs typeface="Arial" pitchFamily="34" charset="0"/>
              </a:rPr>
              <a:t>  3.00   &lt;= 3</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2362200" y="207963"/>
            <a:ext cx="534352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en-US" altLang="en-US" sz="3500">
                <a:solidFill>
                  <a:srgbClr val="333399"/>
                </a:solidFill>
                <a:latin typeface="Lucida Sans Unicode" pitchFamily="34" charset="0"/>
                <a:cs typeface="Arial" pitchFamily="34" charset="0"/>
              </a:rPr>
              <a:t>Results: Pattern Storage</a:t>
            </a:r>
          </a:p>
        </p:txBody>
      </p:sp>
      <p:pic>
        <p:nvPicPr>
          <p:cNvPr id="183299" name="Picture 3" descr="Fig04_Memory01_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57338"/>
            <a:ext cx="9882188" cy="3895725"/>
          </a:xfrm>
          <a:prstGeom prst="rect">
            <a:avLst/>
          </a:prstGeom>
          <a:noFill/>
          <a:extLst>
            <a:ext uri="{909E8E84-426E-40DD-AFC4-6F175D3DCCD1}">
              <a14:hiddenFill xmlns:a14="http://schemas.microsoft.com/office/drawing/2010/main">
                <a:solidFill>
                  <a:srgbClr val="FFFFFF"/>
                </a:solidFill>
              </a14:hiddenFill>
            </a:ext>
          </a:extLst>
        </p:spPr>
      </p:pic>
      <p:sp>
        <p:nvSpPr>
          <p:cNvPr id="183300" name="Text Box 4"/>
          <p:cNvSpPr txBox="1">
            <a:spLocks noChangeArrowheads="1"/>
          </p:cNvSpPr>
          <p:nvPr/>
        </p:nvSpPr>
        <p:spPr bwMode="auto">
          <a:xfrm>
            <a:off x="8135938" y="6637338"/>
            <a:ext cx="1687512" cy="70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000">
                <a:solidFill>
                  <a:schemeClr val="tx1"/>
                </a:solidFill>
                <a:cs typeface="Arial" pitchFamily="34" charset="0"/>
              </a:rPr>
              <a:t>Blue: Input</a:t>
            </a:r>
          </a:p>
          <a:p>
            <a:pPr hangingPunct="1">
              <a:lnSpc>
                <a:spcPct val="100000"/>
              </a:lnSpc>
              <a:buClrTx/>
              <a:buSzTx/>
              <a:buFontTx/>
              <a:buNone/>
            </a:pPr>
            <a:r>
              <a:rPr lang="de-DE" altLang="en-US" sz="2000">
                <a:solidFill>
                  <a:schemeClr val="tx1"/>
                </a:solidFill>
                <a:cs typeface="Arial" pitchFamily="34" charset="0"/>
              </a:rPr>
              <a:t>Red : Control</a:t>
            </a:r>
          </a:p>
        </p:txBody>
      </p:sp>
      <p:sp>
        <p:nvSpPr>
          <p:cNvPr id="183301" name="Text Box 5"/>
          <p:cNvSpPr txBox="1">
            <a:spLocks noChangeArrowheads="1"/>
          </p:cNvSpPr>
          <p:nvPr/>
        </p:nvSpPr>
        <p:spPr bwMode="auto">
          <a:xfrm>
            <a:off x="3611563" y="2430463"/>
            <a:ext cx="355600"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3100" b="1">
                <a:solidFill>
                  <a:schemeClr val="tx1"/>
                </a:solidFill>
                <a:cs typeface="Arial" pitchFamily="34" charset="0"/>
              </a:rPr>
              <a:t>*</a:t>
            </a:r>
          </a:p>
        </p:txBody>
      </p:sp>
      <p:sp>
        <p:nvSpPr>
          <p:cNvPr id="183302" name="Text Box 6"/>
          <p:cNvSpPr txBox="1">
            <a:spLocks noChangeArrowheads="1"/>
          </p:cNvSpPr>
          <p:nvPr/>
        </p:nvSpPr>
        <p:spPr bwMode="auto">
          <a:xfrm>
            <a:off x="4643438" y="2986088"/>
            <a:ext cx="3556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3100" b="1">
                <a:solidFill>
                  <a:schemeClr val="tx1"/>
                </a:solidFill>
                <a:cs typeface="Arial" pitchFamily="34" charset="0"/>
              </a:rPr>
              <a:t>*</a:t>
            </a:r>
          </a:p>
        </p:txBody>
      </p:sp>
      <p:sp>
        <p:nvSpPr>
          <p:cNvPr id="183303" name="Text Box 7"/>
          <p:cNvSpPr txBox="1">
            <a:spLocks noChangeArrowheads="1"/>
          </p:cNvSpPr>
          <p:nvPr/>
        </p:nvSpPr>
        <p:spPr bwMode="auto">
          <a:xfrm>
            <a:off x="1547813" y="2589213"/>
            <a:ext cx="354012"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3100" b="1">
                <a:solidFill>
                  <a:schemeClr val="tx1"/>
                </a:solidFill>
                <a:cs typeface="Arial" pitchFamily="34" charset="0"/>
              </a:rPr>
              <a:t>*</a:t>
            </a:r>
          </a:p>
        </p:txBody>
      </p:sp>
      <p:sp>
        <p:nvSpPr>
          <p:cNvPr id="183304" name="Text Box 8"/>
          <p:cNvSpPr txBox="1">
            <a:spLocks noChangeArrowheads="1"/>
          </p:cNvSpPr>
          <p:nvPr/>
        </p:nvSpPr>
        <p:spPr bwMode="auto">
          <a:xfrm>
            <a:off x="3532188" y="4256088"/>
            <a:ext cx="354012"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3100" b="1">
                <a:solidFill>
                  <a:schemeClr val="tx1"/>
                </a:solidFill>
                <a:cs typeface="Arial" pitchFamily="34" charset="0"/>
              </a:rPr>
              <a:t>*</a:t>
            </a:r>
          </a:p>
        </p:txBody>
      </p:sp>
      <p:sp>
        <p:nvSpPr>
          <p:cNvPr id="183305" name="Text Box 9"/>
          <p:cNvSpPr txBox="1">
            <a:spLocks noChangeArrowheads="1"/>
          </p:cNvSpPr>
          <p:nvPr/>
        </p:nvSpPr>
        <p:spPr bwMode="auto">
          <a:xfrm>
            <a:off x="5516563" y="4256088"/>
            <a:ext cx="3556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3100" b="1">
                <a:solidFill>
                  <a:schemeClr val="tx1"/>
                </a:solidFill>
                <a:cs typeface="Arial" pitchFamily="34" charset="0"/>
              </a:rPr>
              <a:t>*</a:t>
            </a:r>
          </a:p>
        </p:txBody>
      </p:sp>
      <p:sp>
        <p:nvSpPr>
          <p:cNvPr id="183306" name="Text Box 10"/>
          <p:cNvSpPr txBox="1">
            <a:spLocks noChangeArrowheads="1"/>
          </p:cNvSpPr>
          <p:nvPr/>
        </p:nvSpPr>
        <p:spPr bwMode="auto">
          <a:xfrm>
            <a:off x="7383463" y="4556125"/>
            <a:ext cx="355600"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3100" b="1">
                <a:solidFill>
                  <a:schemeClr val="tx1"/>
                </a:solidFill>
                <a:cs typeface="Arial" pitchFamily="34" charset="0"/>
              </a:rPr>
              <a:t>*</a:t>
            </a:r>
          </a:p>
        </p:txBody>
      </p:sp>
      <p:sp>
        <p:nvSpPr>
          <p:cNvPr id="183307" name="Text Box 11"/>
          <p:cNvSpPr txBox="1">
            <a:spLocks noChangeArrowheads="1"/>
          </p:cNvSpPr>
          <p:nvPr/>
        </p:nvSpPr>
        <p:spPr bwMode="auto">
          <a:xfrm>
            <a:off x="3849688" y="6557963"/>
            <a:ext cx="3543300"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1500">
                <a:solidFill>
                  <a:schemeClr val="tx1"/>
                </a:solidFill>
                <a:cs typeface="Arial" pitchFamily="34" charset="0"/>
              </a:rPr>
              <a:t>Kolmogorow-Smirnoff Test,  </a:t>
            </a:r>
            <a:r>
              <a:rPr lang="de-DE" altLang="en-US" sz="3100" b="1">
                <a:solidFill>
                  <a:schemeClr val="tx1"/>
                </a:solidFill>
                <a:cs typeface="Arial" pitchFamily="34" charset="0"/>
              </a:rPr>
              <a:t>*</a:t>
            </a:r>
            <a:r>
              <a:rPr lang="de-DE" altLang="en-US" sz="1500">
                <a:solidFill>
                  <a:schemeClr val="tx1"/>
                </a:solidFill>
                <a:cs typeface="Arial" pitchFamily="34" charset="0"/>
              </a:rPr>
              <a:t>: p&lt;0.01</a:t>
            </a:r>
            <a:endParaRPr lang="de-DE" altLang="en-US" sz="3100" b="1">
              <a:solidFill>
                <a:schemeClr val="tx1"/>
              </a:solidFill>
              <a:cs typeface="Arial" pitchFamily="34" charset="0"/>
            </a:endParaRPr>
          </a:p>
        </p:txBody>
      </p:sp>
      <p:sp>
        <p:nvSpPr>
          <p:cNvPr id="183308"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8E4CEC40-B673-4E35-8D75-F6D6153E779B}" type="slidenum">
              <a:rPr lang="de-DE" altLang="en-US" sz="1100">
                <a:solidFill>
                  <a:schemeClr val="tx1"/>
                </a:solidFill>
                <a:cs typeface="Arial" pitchFamily="34" charset="0"/>
              </a:rPr>
              <a:pPr algn="r" hangingPunct="1">
                <a:lnSpc>
                  <a:spcPct val="100000"/>
                </a:lnSpc>
                <a:buClrTx/>
                <a:buSzTx/>
                <a:buFontTx/>
                <a:buNone/>
              </a:pPr>
              <a:t>21</a:t>
            </a:fld>
            <a:endParaRPr lang="de-DE" altLang="en-US" sz="1100">
              <a:solidFill>
                <a:schemeClr val="tx1"/>
              </a:solidFill>
              <a:cs typeface="Arial"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de-DE" altLang="en-US"/>
              <a:t>Structural Plasticity</a:t>
            </a:r>
          </a:p>
        </p:txBody>
      </p:sp>
      <p:sp>
        <p:nvSpPr>
          <p:cNvPr id="200707" name="Rectangle 3"/>
          <p:cNvSpPr>
            <a:spLocks noGrp="1" noChangeArrowheads="1"/>
          </p:cNvSpPr>
          <p:nvPr>
            <p:ph type="body" idx="1"/>
          </p:nvPr>
        </p:nvSpPr>
        <p:spPr/>
        <p:txBody>
          <a:bodyPr/>
          <a:lstStyle/>
          <a:p>
            <a:r>
              <a:rPr lang="de-DE" altLang="en-US"/>
              <a:t>Axonal and dendritic changes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2"/>
          <p:cNvSpPr txBox="1">
            <a:spLocks noGrp="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12691DC1-7728-4441-BFBC-21CFF0366D7B}" type="slidenum">
              <a:rPr lang="de-DE" altLang="en-US" sz="1100">
                <a:solidFill>
                  <a:schemeClr val="tx1"/>
                </a:solidFill>
                <a:cs typeface="Arial" pitchFamily="34" charset="0"/>
              </a:rPr>
              <a:pPr algn="r" hangingPunct="1">
                <a:lnSpc>
                  <a:spcPct val="100000"/>
                </a:lnSpc>
                <a:buClrTx/>
                <a:buSzTx/>
                <a:buFontTx/>
                <a:buNone/>
              </a:pPr>
              <a:t>23</a:t>
            </a:fld>
            <a:endParaRPr lang="de-DE" altLang="en-US" sz="1100">
              <a:solidFill>
                <a:schemeClr val="tx1"/>
              </a:solidFill>
              <a:cs typeface="Arial" pitchFamily="34" charset="0"/>
            </a:endParaRPr>
          </a:p>
        </p:txBody>
      </p:sp>
      <p:sp>
        <p:nvSpPr>
          <p:cNvPr id="22" name="TextBox 21"/>
          <p:cNvSpPr txBox="1">
            <a:spLocks noChangeArrowheads="1"/>
          </p:cNvSpPr>
          <p:nvPr/>
        </p:nvSpPr>
        <p:spPr bwMode="auto">
          <a:xfrm>
            <a:off x="1606550" y="5922963"/>
            <a:ext cx="62420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000">
                <a:solidFill>
                  <a:schemeClr val="tx1"/>
                </a:solidFill>
                <a:latin typeface="Lucida Sans Unicode" pitchFamily="34" charset="0"/>
                <a:cs typeface="Arial" pitchFamily="34" charset="0"/>
              </a:rPr>
              <a:t>Structural plasticity creates and deletes synapses</a:t>
            </a:r>
            <a:endParaRPr lang="en-US" altLang="en-US" sz="2000">
              <a:solidFill>
                <a:schemeClr val="tx1"/>
              </a:solidFill>
              <a:latin typeface="Lucida Sans Unicode" pitchFamily="34" charset="0"/>
              <a:cs typeface="Arial" pitchFamily="34" charset="0"/>
            </a:endParaRPr>
          </a:p>
        </p:txBody>
      </p:sp>
      <p:pic>
        <p:nvPicPr>
          <p:cNvPr id="5" name="Content Placeholder 4" descr="Networ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3988" y="1990725"/>
            <a:ext cx="4362450" cy="284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4473575" y="3948113"/>
            <a:ext cx="142875" cy="14287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hangingPunct="1">
              <a:lnSpc>
                <a:spcPct val="100000"/>
              </a:lnSpc>
              <a:buClrTx/>
              <a:buSzTx/>
              <a:buFontTx/>
              <a:buNone/>
              <a:defRPr/>
            </a:pPr>
            <a:endParaRPr lang="en-US"/>
          </a:p>
        </p:txBody>
      </p:sp>
      <p:sp>
        <p:nvSpPr>
          <p:cNvPr id="9" name="Oval 8"/>
          <p:cNvSpPr/>
          <p:nvPr/>
        </p:nvSpPr>
        <p:spPr>
          <a:xfrm>
            <a:off x="5937250" y="3590925"/>
            <a:ext cx="142875" cy="14287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hangingPunct="1">
              <a:lnSpc>
                <a:spcPct val="100000"/>
              </a:lnSpc>
              <a:buClrTx/>
              <a:buSzTx/>
              <a:buFontTx/>
              <a:buNone/>
              <a:defRPr/>
            </a:pPr>
            <a:endParaRPr lang="en-US"/>
          </a:p>
        </p:txBody>
      </p:sp>
      <p:sp>
        <p:nvSpPr>
          <p:cNvPr id="10" name="Oval 9"/>
          <p:cNvSpPr/>
          <p:nvPr/>
        </p:nvSpPr>
        <p:spPr>
          <a:xfrm>
            <a:off x="5456238" y="4276725"/>
            <a:ext cx="142875" cy="14287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hangingPunct="1">
              <a:lnSpc>
                <a:spcPct val="100000"/>
              </a:lnSpc>
              <a:buClrTx/>
              <a:buSzTx/>
              <a:buFontTx/>
              <a:buNone/>
              <a:defRPr/>
            </a:pPr>
            <a:endParaRPr lang="en-US"/>
          </a:p>
        </p:txBody>
      </p:sp>
      <p:cxnSp>
        <p:nvCxnSpPr>
          <p:cNvPr id="12" name="Straight Connector 11"/>
          <p:cNvCxnSpPr/>
          <p:nvPr/>
        </p:nvCxnSpPr>
        <p:spPr>
          <a:xfrm>
            <a:off x="4649788" y="4011613"/>
            <a:ext cx="785812" cy="28575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9" idx="3"/>
          </p:cNvCxnSpPr>
          <p:nvPr/>
        </p:nvCxnSpPr>
        <p:spPr>
          <a:xfrm rot="5400000" flipH="1" flipV="1">
            <a:off x="5486400" y="3843338"/>
            <a:ext cx="574675" cy="3683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7"/>
            <a:endCxn id="9" idx="2"/>
          </p:cNvCxnSpPr>
          <p:nvPr/>
        </p:nvCxnSpPr>
        <p:spPr>
          <a:xfrm rot="5400000" flipH="1" flipV="1">
            <a:off x="5113338" y="3144838"/>
            <a:ext cx="306387" cy="134143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Up Arrow 20"/>
          <p:cNvSpPr/>
          <p:nvPr/>
        </p:nvSpPr>
        <p:spPr>
          <a:xfrm>
            <a:off x="5160963" y="3929063"/>
            <a:ext cx="46037" cy="214312"/>
          </a:xfrm>
          <a:prstGeom prst="up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hangingPunct="1">
              <a:lnSpc>
                <a:spcPct val="100000"/>
              </a:lnSpc>
              <a:buClrTx/>
              <a:buSzTx/>
              <a:buFontTx/>
              <a:buNone/>
              <a:defRPr/>
            </a:pPr>
            <a:endParaRPr lang="en-US"/>
          </a:p>
        </p:txBody>
      </p:sp>
      <p:sp>
        <p:nvSpPr>
          <p:cNvPr id="88090" name="Text Box 26"/>
          <p:cNvSpPr txBox="1">
            <a:spLocks noChangeArrowheads="1"/>
          </p:cNvSpPr>
          <p:nvPr/>
        </p:nvSpPr>
        <p:spPr bwMode="auto">
          <a:xfrm>
            <a:off x="576263" y="512763"/>
            <a:ext cx="7777162" cy="6032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altLang="en-US" sz="3600">
                <a:solidFill>
                  <a:srgbClr val="333399"/>
                </a:solidFill>
              </a:rPr>
              <a:t>Structural Plasticity: More abstract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par>
                                <p:cTn id="18" presetID="9"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par>
                                <p:cTn id="21" presetID="9"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par>
                                <p:cTn id="24" presetID="1" presetClass="emph" presetSubtype="2" fill="hold" nodeType="withEffect">
                                  <p:stCondLst>
                                    <p:cond delay="0"/>
                                  </p:stCondLst>
                                  <p:childTnLst>
                                    <p:animClr clrSpc="rgb" dir="cw">
                                      <p:cBhvr>
                                        <p:cTn id="25" dur="500" fill="hold"/>
                                        <p:tgtEl>
                                          <p:spTgt spid="5"/>
                                        </p:tgtEl>
                                        <p:attrNameLst>
                                          <p:attrName>fillcolor</p:attrName>
                                        </p:attrNameLst>
                                      </p:cBhvr>
                                      <p:to>
                                        <a:srgbClr val="7F7B7B"/>
                                      </p:to>
                                    </p:animClr>
                                    <p:set>
                                      <p:cBhvr>
                                        <p:cTn id="26" dur="500" fill="hold"/>
                                        <p:tgtEl>
                                          <p:spTgt spid="5"/>
                                        </p:tgtEl>
                                        <p:attrNameLst>
                                          <p:attrName>fill.type</p:attrName>
                                        </p:attrNameLst>
                                      </p:cBhvr>
                                      <p:to>
                                        <p:strVal val="solid"/>
                                      </p:to>
                                    </p:set>
                                    <p:set>
                                      <p:cBhvr>
                                        <p:cTn id="27" dur="500" fill="hold"/>
                                        <p:tgtEl>
                                          <p:spTgt spid="5"/>
                                        </p:tgtEl>
                                        <p:attrNameLst>
                                          <p:attrName>fill.on</p:attrName>
                                        </p:attrNameLst>
                                      </p:cBhvr>
                                      <p:to>
                                        <p:strVal val="tru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7" presetClass="emph" presetSubtype="2" fill="hold" nodeType="clickEffect">
                                  <p:stCondLst>
                                    <p:cond delay="0"/>
                                  </p:stCondLst>
                                  <p:childTnLst>
                                    <p:animClr clrSpc="rgb" dir="cw">
                                      <p:cBhvr>
                                        <p:cTn id="31" dur="1000" fill="hold"/>
                                        <p:tgtEl>
                                          <p:spTgt spid="12"/>
                                        </p:tgtEl>
                                        <p:attrNameLst>
                                          <p:attrName>stroke.color</p:attrName>
                                        </p:attrNameLst>
                                      </p:cBhvr>
                                      <p:to>
                                        <a:srgbClr val="7F7B7B"/>
                                      </p:to>
                                    </p:animClr>
                                    <p:set>
                                      <p:cBhvr>
                                        <p:cTn id="32" dur="1000" fill="hold"/>
                                        <p:tgtEl>
                                          <p:spTgt spid="12"/>
                                        </p:tgtEl>
                                        <p:attrNameLst>
                                          <p:attrName>stroke.on</p:attrName>
                                        </p:attrNameLst>
                                      </p:cBhvr>
                                      <p:to>
                                        <p:strVal val="true"/>
                                      </p:to>
                                    </p:set>
                                  </p:childTnLst>
                                </p:cTn>
                              </p:par>
                            </p:childTnLst>
                          </p:cTn>
                        </p:par>
                        <p:par>
                          <p:cTn id="33" fill="hold" nodeType="afterGroup">
                            <p:stCondLst>
                              <p:cond delay="1000"/>
                            </p:stCondLst>
                            <p:childTnLst>
                              <p:par>
                                <p:cTn id="34" presetID="22" presetClass="entr" presetSubtype="4"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down)">
                                      <p:cBhvr>
                                        <p:cTn id="36" dur="1000"/>
                                        <p:tgtEl>
                                          <p:spTgt spid="1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animBg="1"/>
      <p:bldP spid="9" grpId="0" animBg="1"/>
      <p:bldP spid="10"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2657475" y="525463"/>
            <a:ext cx="7224713"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9pPr>
          </a:lstStyle>
          <a:p>
            <a:pPr>
              <a:spcBef>
                <a:spcPts val="1500"/>
              </a:spcBef>
            </a:pPr>
            <a:r>
              <a:rPr lang="en-GB" altLang="en-US" sz="2400" b="1">
                <a:solidFill>
                  <a:srgbClr val="333399"/>
                </a:solidFill>
              </a:rPr>
              <a:t>Structural plasticity of axon terminals</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650" y="3635375"/>
            <a:ext cx="6669088" cy="3095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3" name="Text Box 3"/>
          <p:cNvSpPr txBox="1">
            <a:spLocks noChangeArrowheads="1"/>
          </p:cNvSpPr>
          <p:nvPr/>
        </p:nvSpPr>
        <p:spPr bwMode="auto">
          <a:xfrm>
            <a:off x="0" y="1331913"/>
            <a:ext cx="3333750" cy="602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Lst>
              <a:defRPr>
                <a:solidFill>
                  <a:srgbClr val="000000"/>
                </a:solidFill>
                <a:latin typeface="Arial" pitchFamily="34" charset="0"/>
              </a:defRPr>
            </a:lvl1pPr>
            <a:lvl2pPr>
              <a:tabLst>
                <a:tab pos="723900" algn="l"/>
                <a:tab pos="1447800" algn="l"/>
                <a:tab pos="2171700" algn="l"/>
                <a:tab pos="2895600" algn="l"/>
              </a:tabLst>
              <a:defRPr>
                <a:solidFill>
                  <a:srgbClr val="000000"/>
                </a:solidFill>
                <a:latin typeface="Arial" pitchFamily="34" charset="0"/>
              </a:defRPr>
            </a:lvl2pPr>
            <a:lvl3pPr>
              <a:tabLst>
                <a:tab pos="723900" algn="l"/>
                <a:tab pos="1447800" algn="l"/>
                <a:tab pos="2171700" algn="l"/>
                <a:tab pos="2895600" algn="l"/>
              </a:tabLst>
              <a:defRPr>
                <a:solidFill>
                  <a:srgbClr val="000000"/>
                </a:solidFill>
                <a:latin typeface="Arial" pitchFamily="34" charset="0"/>
              </a:defRPr>
            </a:lvl3pPr>
            <a:lvl4pPr>
              <a:tabLst>
                <a:tab pos="723900" algn="l"/>
                <a:tab pos="1447800" algn="l"/>
                <a:tab pos="2171700" algn="l"/>
                <a:tab pos="2895600" algn="l"/>
              </a:tabLst>
              <a:defRPr>
                <a:solidFill>
                  <a:srgbClr val="000000"/>
                </a:solidFill>
                <a:latin typeface="Arial" pitchFamily="34" charset="0"/>
              </a:defRPr>
            </a:lvl4pPr>
            <a:lvl5pPr>
              <a:tabLst>
                <a:tab pos="723900" algn="l"/>
                <a:tab pos="1447800" algn="l"/>
                <a:tab pos="2171700" algn="l"/>
                <a:tab pos="28956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9pPr>
          </a:lstStyle>
          <a:p>
            <a:pPr algn="r">
              <a:spcBef>
                <a:spcPts val="1000"/>
              </a:spcBef>
            </a:pPr>
            <a:r>
              <a:rPr lang="en-GB" altLang="en-US" sz="1600"/>
              <a:t>In-vivo 2 Photon-Laser Imaging from the cortex of living mice reveals a permanent </a:t>
            </a:r>
            <a:r>
              <a:rPr lang="en-GB" altLang="en-US" sz="1600" b="1"/>
              <a:t>axonal remodelling</a:t>
            </a:r>
            <a:r>
              <a:rPr lang="en-GB" altLang="en-US" sz="1600"/>
              <a:t> even in the adult brain leading to synaptic rewiring</a:t>
            </a:r>
          </a:p>
          <a:p>
            <a:pPr algn="r">
              <a:spcBef>
                <a:spcPts val="1000"/>
              </a:spcBef>
            </a:pPr>
            <a:endParaRPr lang="en-GB" altLang="en-US" sz="1600"/>
          </a:p>
          <a:p>
            <a:pPr>
              <a:spcBef>
                <a:spcPts val="1000"/>
              </a:spcBef>
            </a:pPr>
            <a:r>
              <a:rPr lang="en-GB" altLang="en-US" sz="1600"/>
              <a:t>Top: Axonal outgrowth/retraction</a:t>
            </a:r>
          </a:p>
          <a:p>
            <a:pPr>
              <a:spcBef>
                <a:spcPts val="1000"/>
              </a:spcBef>
            </a:pPr>
            <a:r>
              <a:rPr lang="en-GB" altLang="en-US" sz="1600"/>
              <a:t>Red arrow: Axonal outgrowth</a:t>
            </a:r>
          </a:p>
          <a:p>
            <a:pPr>
              <a:spcBef>
                <a:spcPts val="1000"/>
              </a:spcBef>
            </a:pPr>
            <a:r>
              <a:rPr lang="en-GB" altLang="en-US" sz="1600"/>
              <a:t>Yellow: Remains</a:t>
            </a:r>
          </a:p>
          <a:p>
            <a:pPr>
              <a:spcBef>
                <a:spcPts val="1000"/>
              </a:spcBef>
            </a:pPr>
            <a:r>
              <a:rPr lang="en-GB" altLang="en-US" sz="1600"/>
              <a:t>Blue: Retracts</a:t>
            </a:r>
          </a:p>
          <a:p>
            <a:pPr>
              <a:spcBef>
                <a:spcPts val="1000"/>
              </a:spcBef>
            </a:pPr>
            <a:endParaRPr lang="en-GB" altLang="en-US" sz="1600"/>
          </a:p>
          <a:p>
            <a:pPr>
              <a:spcBef>
                <a:spcPts val="1000"/>
              </a:spcBef>
            </a:pPr>
            <a:r>
              <a:rPr lang="en-GB" altLang="en-US" sz="1600"/>
              <a:t>Middle: Rewiring</a:t>
            </a:r>
          </a:p>
          <a:p>
            <a:pPr>
              <a:spcBef>
                <a:spcPts val="1000"/>
              </a:spcBef>
            </a:pPr>
            <a:r>
              <a:rPr lang="en-GB" altLang="en-US" sz="1600"/>
              <a:t>Blue: Retracts and looses synapse</a:t>
            </a:r>
          </a:p>
          <a:p>
            <a:pPr>
              <a:spcBef>
                <a:spcPts val="1000"/>
              </a:spcBef>
            </a:pPr>
            <a:r>
              <a:rPr lang="en-GB" altLang="en-US" sz="1600"/>
              <a:t>Red: Grows and creates new syn.</a:t>
            </a:r>
          </a:p>
          <a:p>
            <a:pPr>
              <a:spcBef>
                <a:spcPts val="1000"/>
              </a:spcBef>
            </a:pPr>
            <a:endParaRPr lang="en-GB" altLang="en-US" sz="1600"/>
          </a:p>
          <a:p>
            <a:pPr>
              <a:spcBef>
                <a:spcPts val="1000"/>
              </a:spcBef>
            </a:pPr>
            <a:r>
              <a:rPr lang="en-GB" altLang="en-US" sz="1600"/>
              <a:t>Bottom: 3D-reconstruction of middle. Synapses shown in red. The PND93 synapse is deleted and at PND113 a new one is created.</a:t>
            </a:r>
          </a:p>
        </p:txBody>
      </p:sp>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0263" y="1196975"/>
            <a:ext cx="6510337" cy="2405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10" presetClass="entr" fill="hold" nodeType="withEffect">
                                  <p:stCondLst>
                                    <p:cond delay="0"/>
                                  </p:stCondLst>
                                  <p:childTnLst>
                                    <p:set>
                                      <p:cBhvr additive="repl">
                                        <p:cTn id="6" dur="1" fill="hold">
                                          <p:stCondLst>
                                            <p:cond delay="0"/>
                                          </p:stCondLst>
                                        </p:cTn>
                                        <p:tgtEl>
                                          <p:spTgt spid="15363"/>
                                        </p:tgtEl>
                                        <p:attrNameLst>
                                          <p:attrName>style.visibility</p:attrName>
                                        </p:attrNameLst>
                                      </p:cBhvr>
                                      <p:to>
                                        <p:strVal val="visible"/>
                                      </p:to>
                                    </p:set>
                                    <p:animEffect transition="in" filter="fade">
                                      <p:cBhvr additive="repl">
                                        <p:cTn id="7" dur="20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1439863" y="395288"/>
            <a:ext cx="73818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9pPr>
          </a:lstStyle>
          <a:p>
            <a:pPr>
              <a:spcBef>
                <a:spcPts val="1500"/>
              </a:spcBef>
            </a:pPr>
            <a:r>
              <a:rPr lang="en-GB" altLang="en-US" sz="2400" b="1">
                <a:solidFill>
                  <a:srgbClr val="333399"/>
                </a:solidFill>
              </a:rPr>
              <a:t>Structural plasticity of dendritic spines</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50" y="1319213"/>
            <a:ext cx="3009900" cy="23034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7" name="Rectangle 3"/>
          <p:cNvSpPr>
            <a:spLocks noChangeArrowheads="1"/>
          </p:cNvSpPr>
          <p:nvPr/>
        </p:nvSpPr>
        <p:spPr bwMode="auto">
          <a:xfrm>
            <a:off x="1784350" y="1670050"/>
            <a:ext cx="200025" cy="361950"/>
          </a:xfrm>
          <a:prstGeom prst="rect">
            <a:avLst/>
          </a:prstGeom>
          <a:noFill/>
          <a:ln w="1908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638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2813" y="1319213"/>
            <a:ext cx="6465887" cy="20589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Text Box 5"/>
          <p:cNvSpPr txBox="1">
            <a:spLocks noChangeArrowheads="1"/>
          </p:cNvSpPr>
          <p:nvPr/>
        </p:nvSpPr>
        <p:spPr bwMode="auto">
          <a:xfrm>
            <a:off x="3214688" y="3382963"/>
            <a:ext cx="6308725"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9pPr>
          </a:lstStyle>
          <a:p>
            <a:pPr algn="r">
              <a:spcBef>
                <a:spcPts val="1000"/>
              </a:spcBef>
            </a:pPr>
            <a:r>
              <a:rPr lang="en-GB" altLang="en-US" sz="1600"/>
              <a:t>Dendritic spines on an appical dendrite on a LIV-neuron in V1 of the rat</a:t>
            </a:r>
          </a:p>
          <a:p>
            <a:pPr algn="r">
              <a:spcBef>
                <a:spcPts val="750"/>
              </a:spcBef>
            </a:pPr>
            <a:r>
              <a:rPr lang="en-GB" altLang="en-US" sz="1200"/>
              <a:t>Arellano et al. (2007) Neurosci.</a:t>
            </a:r>
          </a:p>
        </p:txBody>
      </p:sp>
      <p:sp>
        <p:nvSpPr>
          <p:cNvPr id="16390" name="Text Box 6"/>
          <p:cNvSpPr txBox="1">
            <a:spLocks noChangeArrowheads="1"/>
          </p:cNvSpPr>
          <p:nvPr/>
        </p:nvSpPr>
        <p:spPr bwMode="auto">
          <a:xfrm>
            <a:off x="9251950" y="2986088"/>
            <a:ext cx="7143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750"/>
              </a:spcBef>
            </a:pPr>
            <a:r>
              <a:rPr lang="en-GB" altLang="en-US" sz="1200">
                <a:solidFill>
                  <a:srgbClr val="000000"/>
                </a:solidFill>
              </a:rPr>
              <a:t>2</a:t>
            </a:r>
            <a:r>
              <a:rPr lang="en-GB" altLang="en-US" sz="1200">
                <a:solidFill>
                  <a:srgbClr val="000000"/>
                </a:solidFill>
                <a:cs typeface="Arial" pitchFamily="34" charset="0"/>
              </a:rPr>
              <a:t>μm</a:t>
            </a:r>
          </a:p>
        </p:txBody>
      </p:sp>
      <p:sp>
        <p:nvSpPr>
          <p:cNvPr id="16391" name="Text Box 7"/>
          <p:cNvSpPr txBox="1">
            <a:spLocks noChangeArrowheads="1"/>
          </p:cNvSpPr>
          <p:nvPr/>
        </p:nvSpPr>
        <p:spPr bwMode="auto">
          <a:xfrm>
            <a:off x="5327650" y="900113"/>
            <a:ext cx="2005013"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Lst>
              <a:defRPr>
                <a:solidFill>
                  <a:srgbClr val="000000"/>
                </a:solidFill>
                <a:latin typeface="Arial" pitchFamily="34" charset="0"/>
              </a:defRPr>
            </a:lvl1pPr>
            <a:lvl2pPr>
              <a:tabLst>
                <a:tab pos="723900" algn="l"/>
                <a:tab pos="1447800" algn="l"/>
                <a:tab pos="2171700" algn="l"/>
                <a:tab pos="2895600" algn="l"/>
                <a:tab pos="3619500" algn="l"/>
              </a:tabLst>
              <a:defRPr>
                <a:solidFill>
                  <a:srgbClr val="000000"/>
                </a:solidFill>
                <a:latin typeface="Arial" pitchFamily="34" charset="0"/>
              </a:defRPr>
            </a:lvl2pPr>
            <a:lvl3pPr>
              <a:tabLst>
                <a:tab pos="723900" algn="l"/>
                <a:tab pos="1447800" algn="l"/>
                <a:tab pos="2171700" algn="l"/>
                <a:tab pos="2895600" algn="l"/>
                <a:tab pos="3619500" algn="l"/>
              </a:tabLst>
              <a:defRPr>
                <a:solidFill>
                  <a:srgbClr val="000000"/>
                </a:solidFill>
                <a:latin typeface="Arial" pitchFamily="34" charset="0"/>
              </a:defRPr>
            </a:lvl3pPr>
            <a:lvl4pPr>
              <a:tabLst>
                <a:tab pos="723900" algn="l"/>
                <a:tab pos="1447800" algn="l"/>
                <a:tab pos="2171700" algn="l"/>
                <a:tab pos="2895600" algn="l"/>
                <a:tab pos="3619500" algn="l"/>
              </a:tabLst>
              <a:defRPr>
                <a:solidFill>
                  <a:srgbClr val="000000"/>
                </a:solidFill>
                <a:latin typeface="Arial" pitchFamily="34" charset="0"/>
              </a:defRPr>
            </a:lvl4pPr>
            <a:lvl5pPr>
              <a:tabLst>
                <a:tab pos="723900" algn="l"/>
                <a:tab pos="1447800" algn="l"/>
                <a:tab pos="2171700" algn="l"/>
                <a:tab pos="2895600" algn="l"/>
                <a:tab pos="36195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rgbClr val="000000"/>
                </a:solidFill>
                <a:latin typeface="Arial" pitchFamily="34" charset="0"/>
              </a:defRPr>
            </a:lvl9pPr>
          </a:lstStyle>
          <a:p>
            <a:pPr>
              <a:spcBef>
                <a:spcPts val="1125"/>
              </a:spcBef>
            </a:pPr>
            <a:r>
              <a:rPr lang="en-GB" altLang="en-US" sz="2000"/>
              <a:t>Dendritic spines</a:t>
            </a:r>
          </a:p>
        </p:txBody>
      </p:sp>
      <p:grpSp>
        <p:nvGrpSpPr>
          <p:cNvPr id="16392" name="Group 8"/>
          <p:cNvGrpSpPr>
            <a:grpSpLocks/>
          </p:cNvGrpSpPr>
          <p:nvPr/>
        </p:nvGrpSpPr>
        <p:grpSpPr bwMode="auto">
          <a:xfrm>
            <a:off x="196850" y="3859213"/>
            <a:ext cx="2935288" cy="3559175"/>
            <a:chOff x="124" y="2431"/>
            <a:chExt cx="1849" cy="2242"/>
          </a:xfrm>
        </p:grpSpPr>
        <p:pic>
          <p:nvPicPr>
            <p:cNvPr id="1639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 y="2831"/>
              <a:ext cx="1362" cy="1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94" name="Text Box 10"/>
            <p:cNvSpPr txBox="1">
              <a:spLocks noChangeArrowheads="1"/>
            </p:cNvSpPr>
            <p:nvPr/>
          </p:nvSpPr>
          <p:spPr bwMode="auto">
            <a:xfrm>
              <a:off x="124" y="2431"/>
              <a:ext cx="1850" cy="4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Lst>
                <a:defRPr>
                  <a:solidFill>
                    <a:srgbClr val="000000"/>
                  </a:solidFill>
                  <a:latin typeface="Arial" pitchFamily="34" charset="0"/>
                </a:defRPr>
              </a:lvl1pPr>
              <a:lvl2pPr>
                <a:tabLst>
                  <a:tab pos="723900" algn="l"/>
                  <a:tab pos="1447800" algn="l"/>
                  <a:tab pos="2171700" algn="l"/>
                  <a:tab pos="2895600" algn="l"/>
                </a:tabLst>
                <a:defRPr>
                  <a:solidFill>
                    <a:srgbClr val="000000"/>
                  </a:solidFill>
                  <a:latin typeface="Arial" pitchFamily="34" charset="0"/>
                </a:defRPr>
              </a:lvl2pPr>
              <a:lvl3pPr>
                <a:tabLst>
                  <a:tab pos="723900" algn="l"/>
                  <a:tab pos="1447800" algn="l"/>
                  <a:tab pos="2171700" algn="l"/>
                  <a:tab pos="2895600" algn="l"/>
                </a:tabLst>
                <a:defRPr>
                  <a:solidFill>
                    <a:srgbClr val="000000"/>
                  </a:solidFill>
                  <a:latin typeface="Arial" pitchFamily="34" charset="0"/>
                </a:defRPr>
              </a:lvl3pPr>
              <a:lvl4pPr>
                <a:tabLst>
                  <a:tab pos="723900" algn="l"/>
                  <a:tab pos="1447800" algn="l"/>
                  <a:tab pos="2171700" algn="l"/>
                  <a:tab pos="2895600" algn="l"/>
                </a:tabLst>
                <a:defRPr>
                  <a:solidFill>
                    <a:srgbClr val="000000"/>
                  </a:solidFill>
                  <a:latin typeface="Arial" pitchFamily="34" charset="0"/>
                </a:defRPr>
              </a:lvl4pPr>
              <a:lvl5pPr>
                <a:tabLst>
                  <a:tab pos="723900" algn="l"/>
                  <a:tab pos="1447800" algn="l"/>
                  <a:tab pos="2171700" algn="l"/>
                  <a:tab pos="28956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9pPr>
            </a:lstStyle>
            <a:p>
              <a:pPr>
                <a:spcBef>
                  <a:spcPts val="1125"/>
                </a:spcBef>
              </a:pPr>
              <a:r>
                <a:rPr lang="en-GB" altLang="en-US"/>
                <a:t>Spine growth precedes synapse formation</a:t>
              </a:r>
            </a:p>
          </p:txBody>
        </p:sp>
        <p:sp>
          <p:nvSpPr>
            <p:cNvPr id="16395" name="Text Box 11"/>
            <p:cNvSpPr txBox="1">
              <a:spLocks noChangeArrowheads="1"/>
            </p:cNvSpPr>
            <p:nvPr/>
          </p:nvSpPr>
          <p:spPr bwMode="auto">
            <a:xfrm>
              <a:off x="124" y="4481"/>
              <a:ext cx="1751"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Lst>
                <a:defRPr>
                  <a:solidFill>
                    <a:srgbClr val="000000"/>
                  </a:solidFill>
                  <a:latin typeface="Arial" pitchFamily="34" charset="0"/>
                </a:defRPr>
              </a:lvl1pPr>
              <a:lvl2pPr>
                <a:tabLst>
                  <a:tab pos="723900" algn="l"/>
                  <a:tab pos="1447800" algn="l"/>
                  <a:tab pos="2171700" algn="l"/>
                </a:tabLst>
                <a:defRPr>
                  <a:solidFill>
                    <a:srgbClr val="000000"/>
                  </a:solidFill>
                  <a:latin typeface="Arial" pitchFamily="34" charset="0"/>
                </a:defRPr>
              </a:lvl2pPr>
              <a:lvl3pPr>
                <a:tabLst>
                  <a:tab pos="723900" algn="l"/>
                  <a:tab pos="1447800" algn="l"/>
                  <a:tab pos="2171700" algn="l"/>
                </a:tabLst>
                <a:defRPr>
                  <a:solidFill>
                    <a:srgbClr val="000000"/>
                  </a:solidFill>
                  <a:latin typeface="Arial" pitchFamily="34" charset="0"/>
                </a:defRPr>
              </a:lvl3pPr>
              <a:lvl4pPr>
                <a:tabLst>
                  <a:tab pos="723900" algn="l"/>
                  <a:tab pos="1447800" algn="l"/>
                  <a:tab pos="2171700" algn="l"/>
                </a:tabLst>
                <a:defRPr>
                  <a:solidFill>
                    <a:srgbClr val="000000"/>
                  </a:solidFill>
                  <a:latin typeface="Arial" pitchFamily="34" charset="0"/>
                </a:defRPr>
              </a:lvl4pPr>
              <a:lvl5pPr>
                <a:tabLst>
                  <a:tab pos="723900" algn="l"/>
                  <a:tab pos="1447800" algn="l"/>
                  <a:tab pos="21717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9pPr>
            </a:lstStyle>
            <a:p>
              <a:pPr algn="r">
                <a:spcBef>
                  <a:spcPts val="750"/>
                </a:spcBef>
              </a:pPr>
              <a:r>
                <a:rPr lang="en-GB" altLang="en-US" sz="1200"/>
                <a:t>Knott et al., 2006</a:t>
              </a:r>
            </a:p>
          </p:txBody>
        </p:sp>
      </p:grpSp>
      <p:sp>
        <p:nvSpPr>
          <p:cNvPr id="16396" name="Text Box 12"/>
          <p:cNvSpPr txBox="1">
            <a:spLocks noChangeArrowheads="1"/>
          </p:cNvSpPr>
          <p:nvPr/>
        </p:nvSpPr>
        <p:spPr bwMode="auto">
          <a:xfrm>
            <a:off x="3294063" y="4970463"/>
            <a:ext cx="6429375" cy="191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9pPr>
          </a:lstStyle>
          <a:p>
            <a:pPr>
              <a:spcBef>
                <a:spcPts val="1125"/>
              </a:spcBef>
            </a:pPr>
            <a:r>
              <a:rPr lang="en-GB" altLang="en-US" sz="2000" b="1"/>
              <a:t>Spine formation</a:t>
            </a:r>
            <a:r>
              <a:rPr lang="en-GB" altLang="en-US" sz="2000"/>
              <a:t> via filopodia-shaped spines (see arrow, top figure) precedes </a:t>
            </a:r>
            <a:r>
              <a:rPr lang="en-GB" altLang="en-US" sz="2000" b="1"/>
              <a:t>synapse formation</a:t>
            </a:r>
            <a:r>
              <a:rPr lang="en-GB" altLang="en-US" sz="2000"/>
              <a:t>. Spines in synapses are rather mushroom-shaped and carry receptor plates (active zones, red, top figure). Spines contact axonal terminals or axonal varicosities in reach and form synapses (left).</a:t>
            </a:r>
          </a:p>
        </p:txBody>
      </p:sp>
      <p:sp>
        <p:nvSpPr>
          <p:cNvPr id="16399" name="Line 15"/>
          <p:cNvSpPr>
            <a:spLocks noChangeShapeType="1"/>
          </p:cNvSpPr>
          <p:nvPr/>
        </p:nvSpPr>
        <p:spPr bwMode="auto">
          <a:xfrm>
            <a:off x="7272338" y="1116013"/>
            <a:ext cx="936625" cy="64770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00" name="Rectangle 16"/>
          <p:cNvSpPr>
            <a:spLocks noChangeArrowheads="1"/>
          </p:cNvSpPr>
          <p:nvPr/>
        </p:nvSpPr>
        <p:spPr bwMode="auto">
          <a:xfrm>
            <a:off x="6048375" y="1619250"/>
            <a:ext cx="215900" cy="2889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8" name="Line 14"/>
          <p:cNvSpPr>
            <a:spLocks noChangeShapeType="1"/>
          </p:cNvSpPr>
          <p:nvPr/>
        </p:nvSpPr>
        <p:spPr bwMode="auto">
          <a:xfrm flipH="1">
            <a:off x="5976938" y="1258888"/>
            <a:ext cx="215900" cy="649287"/>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02" name="Rectangle 18"/>
          <p:cNvSpPr>
            <a:spLocks noChangeArrowheads="1"/>
          </p:cNvSpPr>
          <p:nvPr/>
        </p:nvSpPr>
        <p:spPr bwMode="auto">
          <a:xfrm>
            <a:off x="8208963" y="1476375"/>
            <a:ext cx="215900" cy="2889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fill="hold" grpId="0" nodeType="afterEffect">
                                  <p:stCondLst>
                                    <p:cond delay="0"/>
                                  </p:stCondLst>
                                  <p:childTnLst>
                                    <p:set>
                                      <p:cBhvr additive="repl">
                                        <p:cTn id="6" dur="1" fill="hold">
                                          <p:stCondLst>
                                            <p:cond delay="0"/>
                                          </p:stCondLst>
                                        </p:cTn>
                                        <p:tgtEl>
                                          <p:spTgt spid="16387"/>
                                        </p:tgtEl>
                                        <p:attrNameLst>
                                          <p:attrName>style.visibility</p:attrName>
                                        </p:attrNameLst>
                                      </p:cBhvr>
                                      <p:to>
                                        <p:strVal val="visible"/>
                                      </p:to>
                                    </p:set>
                                    <p:animEffect transition="in" filter="fade">
                                      <p:cBhvr additive="repl">
                                        <p:cTn id="7" dur="2000"/>
                                        <p:tgtEl>
                                          <p:spTgt spid="16387"/>
                                        </p:tgtEl>
                                      </p:cBhvr>
                                    </p:animEffect>
                                  </p:childTnLst>
                                </p:cTn>
                              </p:par>
                              <p:par>
                                <p:cTn id="8" presetID="10" presetClass="entr" fill="hold" grpId="1" nodeType="withEffect">
                                  <p:stCondLst>
                                    <p:cond delay="0"/>
                                  </p:stCondLst>
                                  <p:childTnLst>
                                    <p:set>
                                      <p:cBhvr additive="repl">
                                        <p:cTn id="9" dur="1" fill="hold">
                                          <p:stCondLst>
                                            <p:cond delay="0"/>
                                          </p:stCondLst>
                                        </p:cTn>
                                        <p:tgtEl>
                                          <p:spTgt spid="16387"/>
                                        </p:tgtEl>
                                        <p:attrNameLst>
                                          <p:attrName>style.visibility</p:attrName>
                                        </p:attrNameLst>
                                      </p:cBhvr>
                                      <p:to>
                                        <p:strVal val="visible"/>
                                      </p:to>
                                    </p:set>
                                    <p:animEffect transition="in" filter="fade">
                                      <p:cBhvr additive="repl">
                                        <p:cTn id="10" dur="2000"/>
                                        <p:tgtEl>
                                          <p:spTgt spid="16387"/>
                                        </p:tgtEl>
                                      </p:cBhvr>
                                    </p:animEffect>
                                  </p:childTnLst>
                                </p:cTn>
                              </p:par>
                              <p:par>
                                <p:cTn id="11" presetID="10" presetClass="entr" fill="hold" nodeType="withEffect">
                                  <p:stCondLst>
                                    <p:cond delay="0"/>
                                  </p:stCondLst>
                                  <p:childTnLst>
                                    <p:set>
                                      <p:cBhvr additive="repl">
                                        <p:cTn id="12" dur="1" fill="hold">
                                          <p:stCondLst>
                                            <p:cond delay="0"/>
                                          </p:stCondLst>
                                        </p:cTn>
                                        <p:tgtEl>
                                          <p:spTgt spid="16390"/>
                                        </p:tgtEl>
                                        <p:attrNameLst>
                                          <p:attrName>style.visibility</p:attrName>
                                        </p:attrNameLst>
                                      </p:cBhvr>
                                      <p:to>
                                        <p:strVal val="visible"/>
                                      </p:to>
                                    </p:set>
                                    <p:animEffect transition="in" filter="fade">
                                      <p:cBhvr additive="repl">
                                        <p:cTn id="13" dur="2000"/>
                                        <p:tgtEl>
                                          <p:spTgt spid="16390"/>
                                        </p:tgtEl>
                                      </p:cBhvr>
                                    </p:animEffect>
                                  </p:childTnLst>
                                </p:cTn>
                              </p:par>
                              <p:par>
                                <p:cTn id="14" presetID="10" presetClass="entr" fill="hold" nodeType="withEffect">
                                  <p:stCondLst>
                                    <p:cond delay="0"/>
                                  </p:stCondLst>
                                  <p:childTnLst>
                                    <p:set>
                                      <p:cBhvr additive="repl">
                                        <p:cTn id="15" dur="1" fill="hold">
                                          <p:stCondLst>
                                            <p:cond delay="0"/>
                                          </p:stCondLst>
                                        </p:cTn>
                                        <p:tgtEl>
                                          <p:spTgt spid="16391"/>
                                        </p:tgtEl>
                                        <p:attrNameLst>
                                          <p:attrName>style.visibility</p:attrName>
                                        </p:attrNameLst>
                                      </p:cBhvr>
                                      <p:to>
                                        <p:strVal val="visible"/>
                                      </p:to>
                                    </p:set>
                                    <p:animEffect transition="in" filter="fade">
                                      <p:cBhvr additive="repl">
                                        <p:cTn id="16" dur="2000"/>
                                        <p:tgtEl>
                                          <p:spTgt spid="16391"/>
                                        </p:tgtEl>
                                      </p:cBhvr>
                                    </p:animEffect>
                                  </p:childTnLst>
                                </p:cTn>
                              </p:par>
                              <p:par>
                                <p:cTn id="17" presetID="10" presetClass="entr" fill="hold" nodeType="withEffect">
                                  <p:stCondLst>
                                    <p:cond delay="0"/>
                                  </p:stCondLst>
                                  <p:childTnLst>
                                    <p:set>
                                      <p:cBhvr additive="repl">
                                        <p:cTn id="18" dur="1" fill="hold">
                                          <p:stCondLst>
                                            <p:cond delay="0"/>
                                          </p:stCondLst>
                                        </p:cTn>
                                        <p:tgtEl>
                                          <p:spTgt spid="16388"/>
                                        </p:tgtEl>
                                        <p:attrNameLst>
                                          <p:attrName>style.visibility</p:attrName>
                                        </p:attrNameLst>
                                      </p:cBhvr>
                                      <p:to>
                                        <p:strVal val="visible"/>
                                      </p:to>
                                    </p:set>
                                    <p:animEffect transition="in" filter="fade">
                                      <p:cBhvr additive="repl">
                                        <p:cTn id="19" dur="2000"/>
                                        <p:tgtEl>
                                          <p:spTgt spid="16388"/>
                                        </p:tgtEl>
                                      </p:cBhvr>
                                    </p:animEffect>
                                  </p:childTnLst>
                                </p:cTn>
                              </p:par>
                              <p:par>
                                <p:cTn id="20" presetID="10" presetClass="entr" fill="hold" nodeType="withEffect">
                                  <p:stCondLst>
                                    <p:cond delay="0"/>
                                  </p:stCondLst>
                                  <p:childTnLst>
                                    <p:set>
                                      <p:cBhvr additive="repl">
                                        <p:cTn id="21" dur="1" fill="hold">
                                          <p:stCondLst>
                                            <p:cond delay="0"/>
                                          </p:stCondLst>
                                        </p:cTn>
                                        <p:tgtEl>
                                          <p:spTgt spid="16389"/>
                                        </p:tgtEl>
                                        <p:attrNameLst>
                                          <p:attrName>style.visibility</p:attrName>
                                        </p:attrNameLst>
                                      </p:cBhvr>
                                      <p:to>
                                        <p:strVal val="visible"/>
                                      </p:to>
                                    </p:set>
                                    <p:animEffect transition="in" filter="fade">
                                      <p:cBhvr additive="repl">
                                        <p:cTn id="22" dur="2000"/>
                                        <p:tgtEl>
                                          <p:spTgt spid="16389"/>
                                        </p:tgtEl>
                                      </p:cBhvr>
                                    </p:animEffect>
                                  </p:childTnLst>
                                </p:cTn>
                              </p:par>
                              <p:par>
                                <p:cTn id="23" presetID="10" presetClass="entr" fill="hold" nodeType="withEffect">
                                  <p:stCondLst>
                                    <p:cond delay="0"/>
                                  </p:stCondLst>
                                  <p:childTnLst>
                                    <p:set>
                                      <p:cBhvr additive="repl">
                                        <p:cTn id="24" dur="1" fill="hold">
                                          <p:stCondLst>
                                            <p:cond delay="0"/>
                                          </p:stCondLst>
                                        </p:cTn>
                                        <p:tgtEl>
                                          <p:spTgt spid="16390"/>
                                        </p:tgtEl>
                                        <p:attrNameLst>
                                          <p:attrName>style.visibility</p:attrName>
                                        </p:attrNameLst>
                                      </p:cBhvr>
                                      <p:to>
                                        <p:strVal val="visible"/>
                                      </p:to>
                                    </p:set>
                                    <p:animEffect transition="in" filter="fade">
                                      <p:cBhvr additive="repl">
                                        <p:cTn id="25" dur="2000"/>
                                        <p:tgtEl>
                                          <p:spTgt spid="1639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fill="hold" nodeType="clickEffect">
                                  <p:stCondLst>
                                    <p:cond delay="0"/>
                                  </p:stCondLst>
                                  <p:childTnLst>
                                    <p:set>
                                      <p:cBhvr additive="repl">
                                        <p:cTn id="29" dur="1" fill="hold">
                                          <p:stCondLst>
                                            <p:cond delay="0"/>
                                          </p:stCondLst>
                                        </p:cTn>
                                        <p:tgtEl>
                                          <p:spTgt spid="16392"/>
                                        </p:tgtEl>
                                        <p:attrNameLst>
                                          <p:attrName>style.visibility</p:attrName>
                                        </p:attrNameLst>
                                      </p:cBhvr>
                                      <p:to>
                                        <p:strVal val="visible"/>
                                      </p:to>
                                    </p:set>
                                    <p:animEffect transition="in" filter="fade">
                                      <p:cBhvr additive="repl">
                                        <p:cTn id="30" dur="2000"/>
                                        <p:tgtEl>
                                          <p:spTgt spid="16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animBg="1"/>
      <p:bldP spid="1638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2341563" y="525463"/>
            <a:ext cx="7381875"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9pPr>
          </a:lstStyle>
          <a:p>
            <a:pPr>
              <a:spcBef>
                <a:spcPts val="1500"/>
              </a:spcBef>
            </a:pPr>
            <a:r>
              <a:rPr lang="en-GB" altLang="en-US" sz="2400" b="1">
                <a:solidFill>
                  <a:srgbClr val="333399"/>
                </a:solidFill>
              </a:rPr>
              <a:t>Structural plasticity of dendritic spines</a:t>
            </a:r>
          </a:p>
        </p:txBody>
      </p:sp>
      <p:grpSp>
        <p:nvGrpSpPr>
          <p:cNvPr id="17410" name="Group 2"/>
          <p:cNvGrpSpPr>
            <a:grpSpLocks/>
          </p:cNvGrpSpPr>
          <p:nvPr/>
        </p:nvGrpSpPr>
        <p:grpSpPr bwMode="auto">
          <a:xfrm>
            <a:off x="-504825" y="1042988"/>
            <a:ext cx="10585450" cy="4210050"/>
            <a:chOff x="475" y="1131"/>
            <a:chExt cx="5124" cy="1757"/>
          </a:xfrm>
        </p:grpSpPr>
        <p:grpSp>
          <p:nvGrpSpPr>
            <p:cNvPr id="17411" name="Group 3"/>
            <p:cNvGrpSpPr>
              <a:grpSpLocks/>
            </p:cNvGrpSpPr>
            <p:nvPr/>
          </p:nvGrpSpPr>
          <p:grpSpPr bwMode="auto">
            <a:xfrm>
              <a:off x="734" y="1131"/>
              <a:ext cx="4865" cy="1462"/>
              <a:chOff x="734" y="1131"/>
              <a:chExt cx="4865" cy="1462"/>
            </a:xfrm>
          </p:grpSpPr>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 y="1466"/>
                <a:ext cx="4801" cy="11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13" name="Text Box 5"/>
              <p:cNvSpPr txBox="1">
                <a:spLocks noChangeArrowheads="1"/>
              </p:cNvSpPr>
              <p:nvPr/>
            </p:nvSpPr>
            <p:spPr bwMode="auto">
              <a:xfrm>
                <a:off x="734" y="1131"/>
                <a:ext cx="3739" cy="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9pPr>
              </a:lstStyle>
              <a:p>
                <a:pPr>
                  <a:spcBef>
                    <a:spcPts val="1125"/>
                  </a:spcBef>
                </a:pPr>
                <a:r>
                  <a:rPr lang="en-GB" altLang="en-US"/>
                  <a:t>Stable and transient spines </a:t>
                </a:r>
              </a:p>
            </p:txBody>
          </p:sp>
        </p:grpSp>
        <p:sp>
          <p:nvSpPr>
            <p:cNvPr id="17414" name="Text Box 6"/>
            <p:cNvSpPr txBox="1">
              <a:spLocks noChangeArrowheads="1"/>
            </p:cNvSpPr>
            <p:nvPr/>
          </p:nvSpPr>
          <p:spPr bwMode="auto">
            <a:xfrm>
              <a:off x="475" y="2644"/>
              <a:ext cx="5059"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itchFamily="34" charset="0"/>
                </a:defRPr>
              </a:lvl9pPr>
            </a:lstStyle>
            <a:p>
              <a:pPr algn="r">
                <a:spcBef>
                  <a:spcPts val="1000"/>
                </a:spcBef>
              </a:pPr>
              <a:r>
                <a:rPr lang="en-GB" altLang="en-US" sz="1600"/>
                <a:t>In-vivo imaging of dendritic trees within the barrel cortex of living rats</a:t>
              </a:r>
            </a:p>
            <a:p>
              <a:pPr algn="r">
                <a:spcBef>
                  <a:spcPts val="750"/>
                </a:spcBef>
              </a:pPr>
              <a:r>
                <a:rPr lang="en-GB" altLang="en-US" sz="1200"/>
                <a:t>Trachtenberg et al. (2002) Nature</a:t>
              </a:r>
            </a:p>
          </p:txBody>
        </p:sp>
      </p:grpSp>
      <p:sp>
        <p:nvSpPr>
          <p:cNvPr id="17415" name="Text Box 7"/>
          <p:cNvSpPr txBox="1">
            <a:spLocks noChangeArrowheads="1"/>
          </p:cNvSpPr>
          <p:nvPr/>
        </p:nvSpPr>
        <p:spPr bwMode="auto">
          <a:xfrm>
            <a:off x="1800225" y="5641975"/>
            <a:ext cx="7223125" cy="179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9pPr>
          </a:lstStyle>
          <a:p>
            <a:pPr>
              <a:spcBef>
                <a:spcPts val="1125"/>
              </a:spcBef>
            </a:pPr>
            <a:r>
              <a:rPr lang="en-GB" altLang="en-US" sz="2000" b="1"/>
              <a:t>Spines</a:t>
            </a:r>
            <a:r>
              <a:rPr lang="en-GB" altLang="en-US" sz="2000"/>
              <a:t> are highly flexible structures that are responsible (together with axonal varicosities) for synaptic rewiring. Only one third of all spines are stable for more than a month. Another third is semistable, meaning that it is present for a couple of days. Transient spines appear and disappear within a day. </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fill="hold" nodeType="clickEffect">
                                  <p:stCondLst>
                                    <p:cond delay="0"/>
                                  </p:stCondLst>
                                  <p:childTnLst>
                                    <p:set>
                                      <p:cBhvr additive="repl">
                                        <p:cTn id="6" dur="1" fill="hold">
                                          <p:stCondLst>
                                            <p:cond delay="0"/>
                                          </p:stCondLst>
                                        </p:cTn>
                                        <p:tgtEl>
                                          <p:spTgt spid="17410"/>
                                        </p:tgtEl>
                                        <p:attrNameLst>
                                          <p:attrName>style.visibility</p:attrName>
                                        </p:attrNameLst>
                                      </p:cBhvr>
                                      <p:to>
                                        <p:strVal val="visible"/>
                                      </p:to>
                                    </p:set>
                                    <p:animEffect transition="in" filter="fade">
                                      <p:cBhvr additive="repl">
                                        <p:cTn id="7" dur="20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546225" y="287338"/>
            <a:ext cx="7699375" cy="909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9pPr>
          </a:lstStyle>
          <a:p>
            <a:pPr algn="ctr">
              <a:spcBef>
                <a:spcPts val="1500"/>
              </a:spcBef>
            </a:pPr>
            <a:r>
              <a:rPr lang="en-GB" altLang="en-US" sz="2400" b="1">
                <a:solidFill>
                  <a:srgbClr val="333399"/>
                </a:solidFill>
              </a:rPr>
              <a:t>Activity shapes neuronal form and </a:t>
            </a:r>
            <a:br>
              <a:rPr lang="en-GB" altLang="en-US" sz="2400" b="1">
                <a:solidFill>
                  <a:srgbClr val="333399"/>
                </a:solidFill>
              </a:rPr>
            </a:br>
            <a:r>
              <a:rPr lang="en-GB" altLang="en-US" sz="2400" b="1">
                <a:solidFill>
                  <a:srgbClr val="333399"/>
                </a:solidFill>
              </a:rPr>
              <a:t>connectivity</a:t>
            </a:r>
          </a:p>
        </p:txBody>
      </p:sp>
      <p:grpSp>
        <p:nvGrpSpPr>
          <p:cNvPr id="18434" name="Group 2"/>
          <p:cNvGrpSpPr>
            <a:grpSpLocks/>
          </p:cNvGrpSpPr>
          <p:nvPr/>
        </p:nvGrpSpPr>
        <p:grpSpPr bwMode="auto">
          <a:xfrm>
            <a:off x="0" y="1979613"/>
            <a:ext cx="5556250" cy="3413125"/>
            <a:chOff x="0" y="1231"/>
            <a:chExt cx="3500" cy="2150"/>
          </a:xfrm>
        </p:grpSpPr>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81"/>
              <a:ext cx="2746" cy="1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6" name="Text Box 4"/>
            <p:cNvSpPr txBox="1">
              <a:spLocks noChangeArrowheads="1"/>
            </p:cNvSpPr>
            <p:nvPr/>
          </p:nvSpPr>
          <p:spPr bwMode="auto">
            <a:xfrm>
              <a:off x="1789" y="3182"/>
              <a:ext cx="1711"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Lst>
                <a:defRPr>
                  <a:solidFill>
                    <a:srgbClr val="000000"/>
                  </a:solidFill>
                  <a:latin typeface="Arial" pitchFamily="34" charset="0"/>
                </a:defRPr>
              </a:lvl1pPr>
              <a:lvl2pPr>
                <a:tabLst>
                  <a:tab pos="723900" algn="l"/>
                  <a:tab pos="1447800" algn="l"/>
                  <a:tab pos="2171700" algn="l"/>
                </a:tabLst>
                <a:defRPr>
                  <a:solidFill>
                    <a:srgbClr val="000000"/>
                  </a:solidFill>
                  <a:latin typeface="Arial" pitchFamily="34" charset="0"/>
                </a:defRPr>
              </a:lvl2pPr>
              <a:lvl3pPr>
                <a:tabLst>
                  <a:tab pos="723900" algn="l"/>
                  <a:tab pos="1447800" algn="l"/>
                  <a:tab pos="2171700" algn="l"/>
                </a:tabLst>
                <a:defRPr>
                  <a:solidFill>
                    <a:srgbClr val="000000"/>
                  </a:solidFill>
                  <a:latin typeface="Arial" pitchFamily="34" charset="0"/>
                </a:defRPr>
              </a:lvl3pPr>
              <a:lvl4pPr>
                <a:tabLst>
                  <a:tab pos="723900" algn="l"/>
                  <a:tab pos="1447800" algn="l"/>
                  <a:tab pos="2171700" algn="l"/>
                </a:tabLst>
                <a:defRPr>
                  <a:solidFill>
                    <a:srgbClr val="000000"/>
                  </a:solidFill>
                  <a:latin typeface="Arial" pitchFamily="34" charset="0"/>
                </a:defRPr>
              </a:lvl4pPr>
              <a:lvl5pPr>
                <a:tabLst>
                  <a:tab pos="723900" algn="l"/>
                  <a:tab pos="1447800" algn="l"/>
                  <a:tab pos="21717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9pPr>
            </a:lstStyle>
            <a:p>
              <a:pPr>
                <a:spcBef>
                  <a:spcPts val="750"/>
                </a:spcBef>
              </a:pPr>
              <a:endParaRPr lang="de-DE" altLang="en-US" sz="1200" i="1"/>
            </a:p>
          </p:txBody>
        </p:sp>
        <p:sp>
          <p:nvSpPr>
            <p:cNvPr id="18437" name="Text Box 5"/>
            <p:cNvSpPr txBox="1">
              <a:spLocks noChangeArrowheads="1"/>
            </p:cNvSpPr>
            <p:nvPr/>
          </p:nvSpPr>
          <p:spPr bwMode="auto">
            <a:xfrm>
              <a:off x="400" y="1231"/>
              <a:ext cx="3050"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Lst>
                <a:defRPr>
                  <a:solidFill>
                    <a:srgbClr val="000000"/>
                  </a:solidFill>
                  <a:latin typeface="Arial" pitchFamily="34" charset="0"/>
                </a:defRPr>
              </a:lvl1pPr>
              <a:lvl2pPr>
                <a:tabLst>
                  <a:tab pos="723900" algn="l"/>
                  <a:tab pos="1447800" algn="l"/>
                  <a:tab pos="2171700" algn="l"/>
                  <a:tab pos="2895600" algn="l"/>
                  <a:tab pos="3619500" algn="l"/>
                  <a:tab pos="4343400" algn="l"/>
                </a:tabLst>
                <a:defRPr>
                  <a:solidFill>
                    <a:srgbClr val="000000"/>
                  </a:solidFill>
                  <a:latin typeface="Arial" pitchFamily="34" charset="0"/>
                </a:defRPr>
              </a:lvl2pPr>
              <a:lvl3pPr>
                <a:tabLst>
                  <a:tab pos="723900" algn="l"/>
                  <a:tab pos="1447800" algn="l"/>
                  <a:tab pos="2171700" algn="l"/>
                  <a:tab pos="2895600" algn="l"/>
                  <a:tab pos="3619500" algn="l"/>
                  <a:tab pos="4343400" algn="l"/>
                </a:tabLst>
                <a:defRPr>
                  <a:solidFill>
                    <a:srgbClr val="000000"/>
                  </a:solidFill>
                  <a:latin typeface="Arial" pitchFamily="34" charset="0"/>
                </a:defRPr>
              </a:lvl3pPr>
              <a:lvl4pPr>
                <a:tabLst>
                  <a:tab pos="723900" algn="l"/>
                  <a:tab pos="1447800" algn="l"/>
                  <a:tab pos="2171700" algn="l"/>
                  <a:tab pos="2895600" algn="l"/>
                  <a:tab pos="3619500" algn="l"/>
                  <a:tab pos="4343400" algn="l"/>
                </a:tabLst>
                <a:defRPr>
                  <a:solidFill>
                    <a:srgbClr val="000000"/>
                  </a:solidFill>
                  <a:latin typeface="Arial" pitchFamily="34" charset="0"/>
                </a:defRPr>
              </a:lvl4pPr>
              <a:lvl5pPr>
                <a:tabLst>
                  <a:tab pos="723900" algn="l"/>
                  <a:tab pos="1447800" algn="l"/>
                  <a:tab pos="2171700" algn="l"/>
                  <a:tab pos="2895600" algn="l"/>
                  <a:tab pos="3619500" algn="l"/>
                  <a:tab pos="43434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9pPr>
            </a:lstStyle>
            <a:p>
              <a:pPr>
                <a:spcBef>
                  <a:spcPts val="1000"/>
                </a:spcBef>
              </a:pPr>
              <a:r>
                <a:rPr lang="en-GB" altLang="en-US" sz="1600" b="1"/>
                <a:t>             Morphology</a:t>
              </a:r>
            </a:p>
          </p:txBody>
        </p:sp>
      </p:grpSp>
      <p:grpSp>
        <p:nvGrpSpPr>
          <p:cNvPr id="18439" name="Group 7"/>
          <p:cNvGrpSpPr>
            <a:grpSpLocks/>
          </p:cNvGrpSpPr>
          <p:nvPr/>
        </p:nvGrpSpPr>
        <p:grpSpPr bwMode="auto">
          <a:xfrm>
            <a:off x="4603750" y="2632075"/>
            <a:ext cx="4375150" cy="3000375"/>
            <a:chOff x="2899" y="1665"/>
            <a:chExt cx="2756" cy="1890"/>
          </a:xfrm>
        </p:grpSpPr>
        <p:pic>
          <p:nvPicPr>
            <p:cNvPr id="18440" name="Picture 8"/>
            <p:cNvPicPr>
              <a:picLocks noChangeAspect="1" noChangeArrowheads="1"/>
            </p:cNvPicPr>
            <p:nvPr/>
          </p:nvPicPr>
          <p:blipFill>
            <a:blip r:embed="rId4" cstate="print">
              <a:lum bright="-36000" contrast="48000"/>
              <a:extLst>
                <a:ext uri="{28A0092B-C50C-407E-A947-70E740481C1C}">
                  <a14:useLocalDpi xmlns:a14="http://schemas.microsoft.com/office/drawing/2010/main" val="0"/>
                </a:ext>
              </a:extLst>
            </a:blip>
            <a:srcRect/>
            <a:stretch>
              <a:fillRect/>
            </a:stretch>
          </p:blipFill>
          <p:spPr bwMode="auto">
            <a:xfrm>
              <a:off x="2899" y="1665"/>
              <a:ext cx="2756" cy="1752"/>
            </a:xfrm>
            <a:prstGeom prst="rect">
              <a:avLst/>
            </a:prstGeom>
            <a:noFill/>
            <a:ln>
              <a:noFill/>
            </a:ln>
            <a:effectLst/>
            <a:extLst>
              <a:ext uri="{909E8E84-426E-40DD-AFC4-6F175D3DCCD1}">
                <a14:hiddenFill xmlns:a14="http://schemas.microsoft.com/office/drawing/2010/main">
                  <a:blipFill dpi="0" rotWithShape="0">
                    <a:blip>
                      <a:lum bright="-36000" contrast="4800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41" name="Text Box 9"/>
            <p:cNvSpPr txBox="1">
              <a:spLocks noChangeArrowheads="1"/>
            </p:cNvSpPr>
            <p:nvPr/>
          </p:nvSpPr>
          <p:spPr bwMode="auto">
            <a:xfrm>
              <a:off x="3940" y="3390"/>
              <a:ext cx="168"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723900" algn="l"/>
                  <a:tab pos="1447800" algn="l"/>
                  <a:tab pos="2171700" algn="l"/>
                </a:tabLst>
                <a:defRPr>
                  <a:solidFill>
                    <a:srgbClr val="000000"/>
                  </a:solidFill>
                  <a:latin typeface="Arial" pitchFamily="34" charset="0"/>
                </a:defRPr>
              </a:lvl1pPr>
              <a:lvl2pPr>
                <a:tabLst>
                  <a:tab pos="723900" algn="l"/>
                  <a:tab pos="1447800" algn="l"/>
                  <a:tab pos="2171700" algn="l"/>
                </a:tabLst>
                <a:defRPr>
                  <a:solidFill>
                    <a:srgbClr val="000000"/>
                  </a:solidFill>
                  <a:latin typeface="Arial" pitchFamily="34" charset="0"/>
                </a:defRPr>
              </a:lvl2pPr>
              <a:lvl3pPr>
                <a:tabLst>
                  <a:tab pos="723900" algn="l"/>
                  <a:tab pos="1447800" algn="l"/>
                  <a:tab pos="2171700" algn="l"/>
                </a:tabLst>
                <a:defRPr>
                  <a:solidFill>
                    <a:srgbClr val="000000"/>
                  </a:solidFill>
                  <a:latin typeface="Arial" pitchFamily="34" charset="0"/>
                </a:defRPr>
              </a:lvl3pPr>
              <a:lvl4pPr>
                <a:tabLst>
                  <a:tab pos="723900" algn="l"/>
                  <a:tab pos="1447800" algn="l"/>
                  <a:tab pos="2171700" algn="l"/>
                </a:tabLst>
                <a:defRPr>
                  <a:solidFill>
                    <a:srgbClr val="000000"/>
                  </a:solidFill>
                  <a:latin typeface="Arial" pitchFamily="34" charset="0"/>
                </a:defRPr>
              </a:lvl4pPr>
              <a:lvl5pPr>
                <a:tabLst>
                  <a:tab pos="723900" algn="l"/>
                  <a:tab pos="1447800" algn="l"/>
                  <a:tab pos="21717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9pPr>
            </a:lstStyle>
            <a:p>
              <a:r>
                <a:rPr lang="en-GB" altLang="en-US" sz="1200" i="1"/>
                <a:t>.</a:t>
              </a:r>
              <a:r>
                <a:rPr lang="en-GB" altLang="en-US" sz="1200"/>
                <a:t> </a:t>
              </a:r>
            </a:p>
          </p:txBody>
        </p:sp>
      </p:grpSp>
      <p:sp>
        <p:nvSpPr>
          <p:cNvPr id="18442" name="Text Box 10"/>
          <p:cNvSpPr txBox="1">
            <a:spLocks noChangeArrowheads="1"/>
          </p:cNvSpPr>
          <p:nvPr/>
        </p:nvSpPr>
        <p:spPr bwMode="auto">
          <a:xfrm>
            <a:off x="7127875" y="2266950"/>
            <a:ext cx="252095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Lst>
              <a:defRPr>
                <a:solidFill>
                  <a:srgbClr val="000000"/>
                </a:solidFill>
                <a:latin typeface="Arial" pitchFamily="34" charset="0"/>
              </a:defRPr>
            </a:lvl1pPr>
            <a:lvl2pPr>
              <a:tabLst>
                <a:tab pos="723900" algn="l"/>
                <a:tab pos="1447800" algn="l"/>
                <a:tab pos="2171700" algn="l"/>
                <a:tab pos="2895600" algn="l"/>
                <a:tab pos="3619500" algn="l"/>
                <a:tab pos="4343400" algn="l"/>
              </a:tabLst>
              <a:defRPr>
                <a:solidFill>
                  <a:srgbClr val="000000"/>
                </a:solidFill>
                <a:latin typeface="Arial" pitchFamily="34" charset="0"/>
              </a:defRPr>
            </a:lvl2pPr>
            <a:lvl3pPr>
              <a:tabLst>
                <a:tab pos="723900" algn="l"/>
                <a:tab pos="1447800" algn="l"/>
                <a:tab pos="2171700" algn="l"/>
                <a:tab pos="2895600" algn="l"/>
                <a:tab pos="3619500" algn="l"/>
                <a:tab pos="4343400" algn="l"/>
              </a:tabLst>
              <a:defRPr>
                <a:solidFill>
                  <a:srgbClr val="000000"/>
                </a:solidFill>
                <a:latin typeface="Arial" pitchFamily="34" charset="0"/>
              </a:defRPr>
            </a:lvl3pPr>
            <a:lvl4pPr>
              <a:tabLst>
                <a:tab pos="723900" algn="l"/>
                <a:tab pos="1447800" algn="l"/>
                <a:tab pos="2171700" algn="l"/>
                <a:tab pos="2895600" algn="l"/>
                <a:tab pos="3619500" algn="l"/>
                <a:tab pos="4343400" algn="l"/>
              </a:tabLst>
              <a:defRPr>
                <a:solidFill>
                  <a:srgbClr val="000000"/>
                </a:solidFill>
                <a:latin typeface="Arial" pitchFamily="34" charset="0"/>
              </a:defRPr>
            </a:lvl4pPr>
            <a:lvl5pPr>
              <a:tabLst>
                <a:tab pos="723900" algn="l"/>
                <a:tab pos="1447800" algn="l"/>
                <a:tab pos="2171700" algn="l"/>
                <a:tab pos="2895600" algn="l"/>
                <a:tab pos="3619500" algn="l"/>
                <a:tab pos="43434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9pPr>
          </a:lstStyle>
          <a:p>
            <a:pPr>
              <a:spcBef>
                <a:spcPts val="1000"/>
              </a:spcBef>
            </a:pPr>
            <a:r>
              <a:rPr lang="en-GB" altLang="en-US" sz="1600" b="1"/>
              <a:t>             Connectivity</a:t>
            </a:r>
          </a:p>
        </p:txBody>
      </p:sp>
      <p:grpSp>
        <p:nvGrpSpPr>
          <p:cNvPr id="18443" name="Group 11"/>
          <p:cNvGrpSpPr>
            <a:grpSpLocks/>
          </p:cNvGrpSpPr>
          <p:nvPr/>
        </p:nvGrpSpPr>
        <p:grpSpPr bwMode="auto">
          <a:xfrm>
            <a:off x="2809875" y="1239838"/>
            <a:ext cx="5959475" cy="2438400"/>
            <a:chOff x="1770" y="781"/>
            <a:chExt cx="3754" cy="1536"/>
          </a:xfrm>
        </p:grpSpPr>
        <p:sp>
          <p:nvSpPr>
            <p:cNvPr id="18444" name="Text Box 12"/>
            <p:cNvSpPr txBox="1">
              <a:spLocks noChangeArrowheads="1"/>
            </p:cNvSpPr>
            <p:nvPr/>
          </p:nvSpPr>
          <p:spPr bwMode="auto">
            <a:xfrm>
              <a:off x="3825" y="2001"/>
              <a:ext cx="1700"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18445" name="Group 13"/>
            <p:cNvGrpSpPr>
              <a:grpSpLocks/>
            </p:cNvGrpSpPr>
            <p:nvPr/>
          </p:nvGrpSpPr>
          <p:grpSpPr bwMode="auto">
            <a:xfrm>
              <a:off x="1770" y="781"/>
              <a:ext cx="2658" cy="1536"/>
              <a:chOff x="1770" y="781"/>
              <a:chExt cx="2658" cy="1536"/>
            </a:xfrm>
          </p:grpSpPr>
          <p:sp>
            <p:nvSpPr>
              <p:cNvPr id="18446" name="Text Box 14"/>
              <p:cNvSpPr txBox="1">
                <a:spLocks noChangeArrowheads="1"/>
              </p:cNvSpPr>
              <p:nvPr/>
            </p:nvSpPr>
            <p:spPr bwMode="auto">
              <a:xfrm>
                <a:off x="1875" y="982"/>
                <a:ext cx="950" cy="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Lst>
                  <a:defRPr>
                    <a:solidFill>
                      <a:srgbClr val="000000"/>
                    </a:solidFill>
                    <a:latin typeface="Arial" pitchFamily="34" charset="0"/>
                  </a:defRPr>
                </a:lvl1pPr>
                <a:lvl2pPr>
                  <a:tabLst>
                    <a:tab pos="723900" algn="l"/>
                    <a:tab pos="1447800" algn="l"/>
                  </a:tabLst>
                  <a:defRPr>
                    <a:solidFill>
                      <a:srgbClr val="000000"/>
                    </a:solidFill>
                    <a:latin typeface="Arial" pitchFamily="34" charset="0"/>
                  </a:defRPr>
                </a:lvl2pPr>
                <a:lvl3pPr>
                  <a:tabLst>
                    <a:tab pos="723900" algn="l"/>
                    <a:tab pos="1447800" algn="l"/>
                  </a:tabLst>
                  <a:defRPr>
                    <a:solidFill>
                      <a:srgbClr val="000000"/>
                    </a:solidFill>
                    <a:latin typeface="Arial" pitchFamily="34" charset="0"/>
                  </a:defRPr>
                </a:lvl3pPr>
                <a:lvl4pPr>
                  <a:tabLst>
                    <a:tab pos="723900" algn="l"/>
                    <a:tab pos="1447800" algn="l"/>
                  </a:tabLst>
                  <a:defRPr>
                    <a:solidFill>
                      <a:srgbClr val="000000"/>
                    </a:solidFill>
                    <a:latin typeface="Arial" pitchFamily="34" charset="0"/>
                  </a:defRPr>
                </a:lvl4pPr>
                <a:lvl5pPr>
                  <a:tabLst>
                    <a:tab pos="723900" algn="l"/>
                    <a:tab pos="1447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9pPr>
              </a:lstStyle>
              <a:p>
                <a:pPr algn="ctr">
                  <a:spcBef>
                    <a:spcPts val="1000"/>
                  </a:spcBef>
                </a:pPr>
                <a:r>
                  <a:rPr lang="en-GB" altLang="en-US" sz="1600"/>
                  <a:t>Neuronal</a:t>
                </a:r>
                <a:br>
                  <a:rPr lang="en-GB" altLang="en-US" sz="1600"/>
                </a:br>
                <a:r>
                  <a:rPr lang="en-GB" altLang="en-US" sz="1600"/>
                  <a:t>activity</a:t>
                </a:r>
              </a:p>
            </p:txBody>
          </p:sp>
          <p:sp>
            <p:nvSpPr>
              <p:cNvPr id="18447" name="Text Box 15"/>
              <p:cNvSpPr txBox="1">
                <a:spLocks noChangeArrowheads="1"/>
              </p:cNvSpPr>
              <p:nvPr/>
            </p:nvSpPr>
            <p:spPr bwMode="auto">
              <a:xfrm>
                <a:off x="3425" y="982"/>
                <a:ext cx="950" cy="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Lst>
                  <a:defRPr>
                    <a:solidFill>
                      <a:srgbClr val="000000"/>
                    </a:solidFill>
                    <a:latin typeface="Arial" pitchFamily="34" charset="0"/>
                  </a:defRPr>
                </a:lvl1pPr>
                <a:lvl2pPr>
                  <a:tabLst>
                    <a:tab pos="723900" algn="l"/>
                    <a:tab pos="1447800" algn="l"/>
                  </a:tabLst>
                  <a:defRPr>
                    <a:solidFill>
                      <a:srgbClr val="000000"/>
                    </a:solidFill>
                    <a:latin typeface="Arial" pitchFamily="34" charset="0"/>
                  </a:defRPr>
                </a:lvl2pPr>
                <a:lvl3pPr>
                  <a:tabLst>
                    <a:tab pos="723900" algn="l"/>
                    <a:tab pos="1447800" algn="l"/>
                  </a:tabLst>
                  <a:defRPr>
                    <a:solidFill>
                      <a:srgbClr val="000000"/>
                    </a:solidFill>
                    <a:latin typeface="Arial" pitchFamily="34" charset="0"/>
                  </a:defRPr>
                </a:lvl3pPr>
                <a:lvl4pPr>
                  <a:tabLst>
                    <a:tab pos="723900" algn="l"/>
                    <a:tab pos="1447800" algn="l"/>
                  </a:tabLst>
                  <a:defRPr>
                    <a:solidFill>
                      <a:srgbClr val="000000"/>
                    </a:solidFill>
                    <a:latin typeface="Arial" pitchFamily="34" charset="0"/>
                  </a:defRPr>
                </a:lvl4pPr>
                <a:lvl5pPr>
                  <a:tabLst>
                    <a:tab pos="723900" algn="l"/>
                    <a:tab pos="1447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9pPr>
              </a:lstStyle>
              <a:p>
                <a:pPr algn="ctr">
                  <a:spcBef>
                    <a:spcPts val="1000"/>
                  </a:spcBef>
                </a:pPr>
                <a:r>
                  <a:rPr lang="en-GB" altLang="en-US" sz="1600"/>
                  <a:t>Neuronal</a:t>
                </a:r>
                <a:br>
                  <a:rPr lang="en-GB" altLang="en-US" sz="1600"/>
                </a:br>
                <a:r>
                  <a:rPr lang="en-GB" altLang="en-US" sz="1600"/>
                  <a:t>morphology</a:t>
                </a:r>
              </a:p>
            </p:txBody>
          </p:sp>
          <p:sp>
            <p:nvSpPr>
              <p:cNvPr id="18448" name="Text Box 16"/>
              <p:cNvSpPr txBox="1">
                <a:spLocks noChangeArrowheads="1"/>
              </p:cNvSpPr>
              <p:nvPr/>
            </p:nvSpPr>
            <p:spPr bwMode="auto">
              <a:xfrm>
                <a:off x="2575" y="1731"/>
                <a:ext cx="950" cy="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Lst>
                  <a:defRPr>
                    <a:solidFill>
                      <a:srgbClr val="000000"/>
                    </a:solidFill>
                    <a:latin typeface="Arial" pitchFamily="34" charset="0"/>
                  </a:defRPr>
                </a:lvl1pPr>
                <a:lvl2pPr>
                  <a:tabLst>
                    <a:tab pos="723900" algn="l"/>
                    <a:tab pos="1447800" algn="l"/>
                  </a:tabLst>
                  <a:defRPr>
                    <a:solidFill>
                      <a:srgbClr val="000000"/>
                    </a:solidFill>
                    <a:latin typeface="Arial" pitchFamily="34" charset="0"/>
                  </a:defRPr>
                </a:lvl2pPr>
                <a:lvl3pPr>
                  <a:tabLst>
                    <a:tab pos="723900" algn="l"/>
                    <a:tab pos="1447800" algn="l"/>
                  </a:tabLst>
                  <a:defRPr>
                    <a:solidFill>
                      <a:srgbClr val="000000"/>
                    </a:solidFill>
                    <a:latin typeface="Arial" pitchFamily="34" charset="0"/>
                  </a:defRPr>
                </a:lvl3pPr>
                <a:lvl4pPr>
                  <a:tabLst>
                    <a:tab pos="723900" algn="l"/>
                    <a:tab pos="1447800" algn="l"/>
                  </a:tabLst>
                  <a:defRPr>
                    <a:solidFill>
                      <a:srgbClr val="000000"/>
                    </a:solidFill>
                    <a:latin typeface="Arial" pitchFamily="34" charset="0"/>
                  </a:defRPr>
                </a:lvl4pPr>
                <a:lvl5pPr>
                  <a:tabLst>
                    <a:tab pos="723900" algn="l"/>
                    <a:tab pos="1447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9pPr>
              </a:lstStyle>
              <a:p>
                <a:pPr algn="ctr">
                  <a:spcBef>
                    <a:spcPts val="1000"/>
                  </a:spcBef>
                </a:pPr>
                <a:r>
                  <a:rPr lang="en-GB" altLang="en-US" sz="1600"/>
                  <a:t>Network</a:t>
                </a:r>
                <a:br>
                  <a:rPr lang="en-GB" altLang="en-US" sz="1600"/>
                </a:br>
                <a:r>
                  <a:rPr lang="en-GB" altLang="en-US" sz="1600"/>
                  <a:t>connectivity</a:t>
                </a:r>
              </a:p>
            </p:txBody>
          </p:sp>
          <p:sp>
            <p:nvSpPr>
              <p:cNvPr id="18449" name="AutoShape 17"/>
              <p:cNvSpPr>
                <a:spLocks noChangeArrowheads="1"/>
              </p:cNvSpPr>
              <p:nvPr/>
            </p:nvSpPr>
            <p:spPr bwMode="auto">
              <a:xfrm>
                <a:off x="2475" y="781"/>
                <a:ext cx="1201" cy="200"/>
              </a:xfrm>
              <a:prstGeom prst="curvedDownArrow">
                <a:avLst>
                  <a:gd name="adj1" fmla="val 116764"/>
                  <a:gd name="adj2" fmla="val 239088"/>
                  <a:gd name="adj3" fmla="val 33333"/>
                </a:avLst>
              </a:prstGeom>
              <a:solidFill>
                <a:srgbClr val="BBE0E3"/>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50" name="AutoShape 18"/>
              <p:cNvSpPr>
                <a:spLocks noChangeArrowheads="1"/>
              </p:cNvSpPr>
              <p:nvPr/>
            </p:nvSpPr>
            <p:spPr bwMode="auto">
              <a:xfrm rot="8160000">
                <a:off x="3326" y="1732"/>
                <a:ext cx="1201" cy="200"/>
              </a:xfrm>
              <a:prstGeom prst="curvedDownArrow">
                <a:avLst>
                  <a:gd name="adj1" fmla="val 116764"/>
                  <a:gd name="adj2" fmla="val 239088"/>
                  <a:gd name="adj3" fmla="val 33333"/>
                </a:avLst>
              </a:prstGeom>
              <a:solidFill>
                <a:srgbClr val="BBE0E3"/>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51" name="AutoShape 19"/>
              <p:cNvSpPr>
                <a:spLocks noChangeArrowheads="1"/>
              </p:cNvSpPr>
              <p:nvPr/>
            </p:nvSpPr>
            <p:spPr bwMode="auto">
              <a:xfrm rot="13860000">
                <a:off x="1625" y="1633"/>
                <a:ext cx="1201" cy="201"/>
              </a:xfrm>
              <a:prstGeom prst="curvedDownArrow">
                <a:avLst>
                  <a:gd name="adj1" fmla="val 116183"/>
                  <a:gd name="adj2" fmla="val 237898"/>
                  <a:gd name="adj3" fmla="val 33333"/>
                </a:avLst>
              </a:prstGeom>
              <a:solidFill>
                <a:srgbClr val="BBE0E3"/>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sp>
        <p:nvSpPr>
          <p:cNvPr id="18452" name="Text Box 20"/>
          <p:cNvSpPr txBox="1">
            <a:spLocks noChangeArrowheads="1"/>
          </p:cNvSpPr>
          <p:nvPr/>
        </p:nvSpPr>
        <p:spPr bwMode="auto">
          <a:xfrm>
            <a:off x="357188" y="5764213"/>
            <a:ext cx="9286875"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9pPr>
          </a:lstStyle>
          <a:p>
            <a:pPr>
              <a:spcBef>
                <a:spcPts val="1125"/>
              </a:spcBef>
            </a:pPr>
            <a:r>
              <a:rPr lang="en-GB" altLang="en-US" sz="2000" b="1"/>
              <a:t>Neuronal activity</a:t>
            </a:r>
            <a:r>
              <a:rPr lang="en-GB" altLang="en-US" sz="2000"/>
              <a:t> changes the intracellular </a:t>
            </a:r>
            <a:r>
              <a:rPr lang="en-GB" altLang="en-US" sz="2000" b="1"/>
              <a:t>calcium</a:t>
            </a:r>
            <a:r>
              <a:rPr lang="en-GB" altLang="en-US" sz="2000"/>
              <a:t>. Via changes in intra-cellular calcium, neurons change their </a:t>
            </a:r>
            <a:r>
              <a:rPr lang="en-GB" altLang="en-US" sz="2000" b="1"/>
              <a:t>morphology</a:t>
            </a:r>
            <a:r>
              <a:rPr lang="en-GB" altLang="en-US" sz="2000"/>
              <a:t> with respect to their axonal and dendritic shape. This leads to changes in neuronal </a:t>
            </a:r>
            <a:r>
              <a:rPr lang="en-GB" altLang="en-US" sz="2000" b="1"/>
              <a:t>connectivity</a:t>
            </a:r>
            <a:r>
              <a:rPr lang="en-GB" altLang="en-US" sz="2000"/>
              <a:t> which, in turn, adapts neuronal activity. The goal is that by these changes neurons achieve a </a:t>
            </a:r>
            <a:r>
              <a:rPr lang="en-GB" altLang="en-US" sz="2000" b="1"/>
              <a:t>homeostatic equilibrium</a:t>
            </a:r>
            <a:r>
              <a:rPr lang="en-GB" altLang="en-US" sz="2000"/>
              <a:t> of their activity.</a:t>
            </a: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730" name="Group 2"/>
          <p:cNvGrpSpPr>
            <a:grpSpLocks/>
          </p:cNvGrpSpPr>
          <p:nvPr/>
        </p:nvGrpSpPr>
        <p:grpSpPr bwMode="auto">
          <a:xfrm>
            <a:off x="1008063" y="1187450"/>
            <a:ext cx="3863975" cy="1589088"/>
            <a:chOff x="724" y="1081"/>
            <a:chExt cx="2434" cy="1001"/>
          </a:xfrm>
        </p:grpSpPr>
        <p:sp>
          <p:nvSpPr>
            <p:cNvPr id="201731" name="Oval 3"/>
            <p:cNvSpPr>
              <a:spLocks noChangeArrowheads="1"/>
            </p:cNvSpPr>
            <p:nvPr/>
          </p:nvSpPr>
          <p:spPr bwMode="auto">
            <a:xfrm>
              <a:off x="731" y="1505"/>
              <a:ext cx="66" cy="66"/>
            </a:xfrm>
            <a:prstGeom prst="ellipse">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32" name="Oval 4"/>
            <p:cNvSpPr>
              <a:spLocks noChangeArrowheads="1"/>
            </p:cNvSpPr>
            <p:nvPr/>
          </p:nvSpPr>
          <p:spPr bwMode="auto">
            <a:xfrm>
              <a:off x="956" y="150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33" name="Oval 5"/>
            <p:cNvSpPr>
              <a:spLocks noChangeArrowheads="1"/>
            </p:cNvSpPr>
            <p:nvPr/>
          </p:nvSpPr>
          <p:spPr bwMode="auto">
            <a:xfrm>
              <a:off x="1148" y="150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34" name="Line 6"/>
            <p:cNvSpPr>
              <a:spLocks noChangeShapeType="1"/>
            </p:cNvSpPr>
            <p:nvPr/>
          </p:nvSpPr>
          <p:spPr bwMode="auto">
            <a:xfrm>
              <a:off x="757" y="1597"/>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1735" name="Freeform 7"/>
            <p:cNvSpPr>
              <a:spLocks noChangeArrowheads="1"/>
            </p:cNvSpPr>
            <p:nvPr/>
          </p:nvSpPr>
          <p:spPr bwMode="auto">
            <a:xfrm>
              <a:off x="737" y="1597"/>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36" name="Line 8"/>
            <p:cNvSpPr>
              <a:spLocks noChangeShapeType="1"/>
            </p:cNvSpPr>
            <p:nvPr/>
          </p:nvSpPr>
          <p:spPr bwMode="auto">
            <a:xfrm>
              <a:off x="989" y="1597"/>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1737" name="Freeform 9"/>
            <p:cNvSpPr>
              <a:spLocks noChangeArrowheads="1"/>
            </p:cNvSpPr>
            <p:nvPr/>
          </p:nvSpPr>
          <p:spPr bwMode="auto">
            <a:xfrm>
              <a:off x="969" y="1597"/>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38" name="Line 10"/>
            <p:cNvSpPr>
              <a:spLocks noChangeShapeType="1"/>
            </p:cNvSpPr>
            <p:nvPr/>
          </p:nvSpPr>
          <p:spPr bwMode="auto">
            <a:xfrm>
              <a:off x="1181" y="1597"/>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1739" name="Freeform 11"/>
            <p:cNvSpPr>
              <a:spLocks noChangeArrowheads="1"/>
            </p:cNvSpPr>
            <p:nvPr/>
          </p:nvSpPr>
          <p:spPr bwMode="auto">
            <a:xfrm>
              <a:off x="1161" y="1597"/>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40" name="Freeform 12"/>
            <p:cNvSpPr>
              <a:spLocks noChangeArrowheads="1"/>
            </p:cNvSpPr>
            <p:nvPr/>
          </p:nvSpPr>
          <p:spPr bwMode="auto">
            <a:xfrm>
              <a:off x="804" y="1273"/>
              <a:ext cx="370" cy="232"/>
            </a:xfrm>
            <a:custGeom>
              <a:avLst/>
              <a:gdLst>
                <a:gd name="T0" fmla="*/ 56 w 56"/>
                <a:gd name="T1" fmla="*/ 35 h 35"/>
                <a:gd name="T2" fmla="*/ 0 w 56"/>
                <a:gd name="T3" fmla="*/ 32 h 35"/>
              </a:gdLst>
              <a:ahLst/>
              <a:cxnLst>
                <a:cxn ang="0">
                  <a:pos x="T0" y="T1"/>
                </a:cxn>
                <a:cxn ang="0">
                  <a:pos x="T2" y="T3"/>
                </a:cxn>
              </a:cxnLst>
              <a:rect l="0" t="0" r="r" b="b"/>
              <a:pathLst>
                <a:path w="56" h="35">
                  <a:moveTo>
                    <a:pt x="56" y="35"/>
                  </a:moveTo>
                  <a:cubicBezTo>
                    <a:pt x="56" y="35"/>
                    <a:pt x="29" y="0"/>
                    <a:pt x="0" y="3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41" name="Freeform 13"/>
            <p:cNvSpPr>
              <a:spLocks noChangeArrowheads="1"/>
            </p:cNvSpPr>
            <p:nvPr/>
          </p:nvSpPr>
          <p:spPr bwMode="auto">
            <a:xfrm>
              <a:off x="783" y="1472"/>
              <a:ext cx="40" cy="40"/>
            </a:xfrm>
            <a:custGeom>
              <a:avLst/>
              <a:gdLst>
                <a:gd name="T0" fmla="*/ 36 w 36"/>
                <a:gd name="T1" fmla="*/ 24 h 36"/>
                <a:gd name="T2" fmla="*/ 0 w 36"/>
                <a:gd name="T3" fmla="*/ 36 h 36"/>
                <a:gd name="T4" fmla="*/ 6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6"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42" name="Freeform 14"/>
            <p:cNvSpPr>
              <a:spLocks noChangeArrowheads="1"/>
            </p:cNvSpPr>
            <p:nvPr/>
          </p:nvSpPr>
          <p:spPr bwMode="auto">
            <a:xfrm>
              <a:off x="783" y="1564"/>
              <a:ext cx="364" cy="238"/>
            </a:xfrm>
            <a:custGeom>
              <a:avLst/>
              <a:gdLst>
                <a:gd name="T0" fmla="*/ 0 w 55"/>
                <a:gd name="T1" fmla="*/ 0 h 36"/>
                <a:gd name="T2" fmla="*/ 55 w 55"/>
                <a:gd name="T3" fmla="*/ 4 h 36"/>
              </a:gdLst>
              <a:ahLst/>
              <a:cxnLst>
                <a:cxn ang="0">
                  <a:pos x="T0" y="T1"/>
                </a:cxn>
                <a:cxn ang="0">
                  <a:pos x="T2" y="T3"/>
                </a:cxn>
              </a:cxnLst>
              <a:rect l="0" t="0" r="r" b="b"/>
              <a:pathLst>
                <a:path w="55" h="36">
                  <a:moveTo>
                    <a:pt x="0" y="0"/>
                  </a:moveTo>
                  <a:cubicBezTo>
                    <a:pt x="0" y="0"/>
                    <a:pt x="27" y="36"/>
                    <a:pt x="55" y="4"/>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43" name="Freeform 15"/>
            <p:cNvSpPr>
              <a:spLocks noChangeArrowheads="1"/>
            </p:cNvSpPr>
            <p:nvPr/>
          </p:nvSpPr>
          <p:spPr bwMode="auto">
            <a:xfrm>
              <a:off x="1134" y="1564"/>
              <a:ext cx="39" cy="39"/>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44" name="Rectangle 16"/>
            <p:cNvSpPr>
              <a:spLocks noChangeArrowheads="1"/>
            </p:cNvSpPr>
            <p:nvPr/>
          </p:nvSpPr>
          <p:spPr bwMode="auto">
            <a:xfrm>
              <a:off x="724" y="1181"/>
              <a:ext cx="2434" cy="901"/>
            </a:xfrm>
            <a:prstGeom prst="rect">
              <a:avLst/>
            </a:prstGeom>
            <a:solidFill>
              <a:srgbClr val="B0B0F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45" name="Oval 17"/>
            <p:cNvSpPr>
              <a:spLocks noChangeArrowheads="1"/>
            </p:cNvSpPr>
            <p:nvPr/>
          </p:nvSpPr>
          <p:spPr bwMode="auto">
            <a:xfrm>
              <a:off x="1339" y="150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46" name="Oval 18"/>
            <p:cNvSpPr>
              <a:spLocks noChangeArrowheads="1"/>
            </p:cNvSpPr>
            <p:nvPr/>
          </p:nvSpPr>
          <p:spPr bwMode="auto">
            <a:xfrm>
              <a:off x="1538" y="150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47" name="Oval 19"/>
            <p:cNvSpPr>
              <a:spLocks noChangeArrowheads="1"/>
            </p:cNvSpPr>
            <p:nvPr/>
          </p:nvSpPr>
          <p:spPr bwMode="auto">
            <a:xfrm>
              <a:off x="1723" y="150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48" name="Oval 20"/>
            <p:cNvSpPr>
              <a:spLocks noChangeArrowheads="1"/>
            </p:cNvSpPr>
            <p:nvPr/>
          </p:nvSpPr>
          <p:spPr bwMode="auto">
            <a:xfrm>
              <a:off x="1901" y="1505"/>
              <a:ext cx="66" cy="66"/>
            </a:xfrm>
            <a:prstGeom prst="ellipse">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49" name="Oval 21"/>
            <p:cNvSpPr>
              <a:spLocks noChangeArrowheads="1"/>
            </p:cNvSpPr>
            <p:nvPr/>
          </p:nvSpPr>
          <p:spPr bwMode="auto">
            <a:xfrm>
              <a:off x="2265" y="150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50" name="Oval 22"/>
            <p:cNvSpPr>
              <a:spLocks noChangeArrowheads="1"/>
            </p:cNvSpPr>
            <p:nvPr/>
          </p:nvSpPr>
          <p:spPr bwMode="auto">
            <a:xfrm>
              <a:off x="2457" y="150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51" name="Oval 23"/>
            <p:cNvSpPr>
              <a:spLocks noChangeArrowheads="1"/>
            </p:cNvSpPr>
            <p:nvPr/>
          </p:nvSpPr>
          <p:spPr bwMode="auto">
            <a:xfrm>
              <a:off x="2649" y="150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52" name="Oval 24"/>
            <p:cNvSpPr>
              <a:spLocks noChangeArrowheads="1"/>
            </p:cNvSpPr>
            <p:nvPr/>
          </p:nvSpPr>
          <p:spPr bwMode="auto">
            <a:xfrm>
              <a:off x="2847" y="150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53" name="Oval 25"/>
            <p:cNvSpPr>
              <a:spLocks noChangeArrowheads="1"/>
            </p:cNvSpPr>
            <p:nvPr/>
          </p:nvSpPr>
          <p:spPr bwMode="auto">
            <a:xfrm>
              <a:off x="3032" y="1505"/>
              <a:ext cx="66" cy="66"/>
            </a:xfrm>
            <a:prstGeom prst="ellipse">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54" name="Freeform 26"/>
            <p:cNvSpPr>
              <a:spLocks noChangeArrowheads="1"/>
            </p:cNvSpPr>
            <p:nvPr/>
          </p:nvSpPr>
          <p:spPr bwMode="auto">
            <a:xfrm>
              <a:off x="2140" y="1081"/>
              <a:ext cx="741" cy="424"/>
            </a:xfrm>
            <a:custGeom>
              <a:avLst/>
              <a:gdLst>
                <a:gd name="T0" fmla="*/ 112 w 112"/>
                <a:gd name="T1" fmla="*/ 64 h 64"/>
                <a:gd name="T2" fmla="*/ 0 w 112"/>
                <a:gd name="T3" fmla="*/ 62 h 64"/>
              </a:gdLst>
              <a:ahLst/>
              <a:cxnLst>
                <a:cxn ang="0">
                  <a:pos x="T0" y="T1"/>
                </a:cxn>
                <a:cxn ang="0">
                  <a:pos x="T2" y="T3"/>
                </a:cxn>
              </a:cxnLst>
              <a:rect l="0" t="0" r="r" b="b"/>
              <a:pathLst>
                <a:path w="112" h="64">
                  <a:moveTo>
                    <a:pt x="112" y="64"/>
                  </a:moveTo>
                  <a:cubicBezTo>
                    <a:pt x="112" y="64"/>
                    <a:pt x="68" y="0"/>
                    <a:pt x="0" y="6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55" name="Freeform 27"/>
            <p:cNvSpPr>
              <a:spLocks noChangeArrowheads="1"/>
            </p:cNvSpPr>
            <p:nvPr/>
          </p:nvSpPr>
          <p:spPr bwMode="auto">
            <a:xfrm>
              <a:off x="2120" y="1472"/>
              <a:ext cx="40" cy="40"/>
            </a:xfrm>
            <a:custGeom>
              <a:avLst/>
              <a:gdLst>
                <a:gd name="T0" fmla="*/ 36 w 36"/>
                <a:gd name="T1" fmla="*/ 30 h 36"/>
                <a:gd name="T2" fmla="*/ 0 w 36"/>
                <a:gd name="T3" fmla="*/ 36 h 36"/>
                <a:gd name="T4" fmla="*/ 12 w 36"/>
                <a:gd name="T5" fmla="*/ 0 h 36"/>
                <a:gd name="T6" fmla="*/ 36 w 36"/>
                <a:gd name="T7" fmla="*/ 30 h 36"/>
                <a:gd name="T8" fmla="*/ 0 w 36"/>
                <a:gd name="T9" fmla="*/ 36 h 36"/>
                <a:gd name="T10" fmla="*/ 36 w 36"/>
                <a:gd name="T11" fmla="*/ 30 h 36"/>
              </a:gdLst>
              <a:ahLst/>
              <a:cxnLst>
                <a:cxn ang="0">
                  <a:pos x="T0" y="T1"/>
                </a:cxn>
                <a:cxn ang="0">
                  <a:pos x="T2" y="T3"/>
                </a:cxn>
                <a:cxn ang="0">
                  <a:pos x="T4" y="T5"/>
                </a:cxn>
                <a:cxn ang="0">
                  <a:pos x="T6" y="T7"/>
                </a:cxn>
                <a:cxn ang="0">
                  <a:pos x="T8" y="T9"/>
                </a:cxn>
                <a:cxn ang="0">
                  <a:pos x="T10" y="T11"/>
                </a:cxn>
              </a:cxnLst>
              <a:rect l="0" t="0" r="r" b="b"/>
              <a:pathLst>
                <a:path w="36" h="36">
                  <a:moveTo>
                    <a:pt x="36" y="30"/>
                  </a:moveTo>
                  <a:lnTo>
                    <a:pt x="0" y="36"/>
                  </a:lnTo>
                  <a:lnTo>
                    <a:pt x="12" y="0"/>
                  </a:lnTo>
                  <a:lnTo>
                    <a:pt x="36" y="30"/>
                  </a:lnTo>
                  <a:lnTo>
                    <a:pt x="0" y="36"/>
                  </a:lnTo>
                  <a:lnTo>
                    <a:pt x="36" y="30"/>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56" name="Freeform 28"/>
            <p:cNvSpPr>
              <a:spLocks noChangeArrowheads="1"/>
            </p:cNvSpPr>
            <p:nvPr/>
          </p:nvSpPr>
          <p:spPr bwMode="auto">
            <a:xfrm>
              <a:off x="2345" y="1313"/>
              <a:ext cx="324" cy="185"/>
            </a:xfrm>
            <a:custGeom>
              <a:avLst/>
              <a:gdLst>
                <a:gd name="T0" fmla="*/ 49 w 49"/>
                <a:gd name="T1" fmla="*/ 28 h 28"/>
                <a:gd name="T2" fmla="*/ 0 w 49"/>
                <a:gd name="T3" fmla="*/ 27 h 28"/>
              </a:gdLst>
              <a:ahLst/>
              <a:cxnLst>
                <a:cxn ang="0">
                  <a:pos x="T0" y="T1"/>
                </a:cxn>
                <a:cxn ang="0">
                  <a:pos x="T2" y="T3"/>
                </a:cxn>
              </a:cxnLst>
              <a:rect l="0" t="0" r="r" b="b"/>
              <a:pathLst>
                <a:path w="49" h="28">
                  <a:moveTo>
                    <a:pt x="49" y="28"/>
                  </a:moveTo>
                  <a:cubicBezTo>
                    <a:pt x="49" y="28"/>
                    <a:pt x="27" y="0"/>
                    <a:pt x="0" y="27"/>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57" name="Freeform 29"/>
            <p:cNvSpPr>
              <a:spLocks noChangeArrowheads="1"/>
            </p:cNvSpPr>
            <p:nvPr/>
          </p:nvSpPr>
          <p:spPr bwMode="auto">
            <a:xfrm>
              <a:off x="2325" y="1478"/>
              <a:ext cx="40" cy="39"/>
            </a:xfrm>
            <a:custGeom>
              <a:avLst/>
              <a:gdLst>
                <a:gd name="T0" fmla="*/ 36 w 36"/>
                <a:gd name="T1" fmla="*/ 24 h 36"/>
                <a:gd name="T2" fmla="*/ 0 w 36"/>
                <a:gd name="T3" fmla="*/ 36 h 36"/>
                <a:gd name="T4" fmla="*/ 6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6"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58" name="Oval 30"/>
            <p:cNvSpPr>
              <a:spLocks noChangeArrowheads="1"/>
            </p:cNvSpPr>
            <p:nvPr/>
          </p:nvSpPr>
          <p:spPr bwMode="auto">
            <a:xfrm>
              <a:off x="2080" y="150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59" name="Line 31"/>
            <p:cNvSpPr>
              <a:spLocks noChangeShapeType="1"/>
            </p:cNvSpPr>
            <p:nvPr/>
          </p:nvSpPr>
          <p:spPr bwMode="auto">
            <a:xfrm>
              <a:off x="1372" y="1597"/>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1760" name="Freeform 32"/>
            <p:cNvSpPr>
              <a:spLocks noChangeArrowheads="1"/>
            </p:cNvSpPr>
            <p:nvPr/>
          </p:nvSpPr>
          <p:spPr bwMode="auto">
            <a:xfrm>
              <a:off x="1352" y="1597"/>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61" name="Line 33"/>
            <p:cNvSpPr>
              <a:spLocks noChangeShapeType="1"/>
            </p:cNvSpPr>
            <p:nvPr/>
          </p:nvSpPr>
          <p:spPr bwMode="auto">
            <a:xfrm>
              <a:off x="2490" y="1597"/>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1762" name="Freeform 34"/>
            <p:cNvSpPr>
              <a:spLocks noChangeArrowheads="1"/>
            </p:cNvSpPr>
            <p:nvPr/>
          </p:nvSpPr>
          <p:spPr bwMode="auto">
            <a:xfrm>
              <a:off x="2470" y="1597"/>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63" name="Line 35"/>
            <p:cNvSpPr>
              <a:spLocks noChangeShapeType="1"/>
            </p:cNvSpPr>
            <p:nvPr/>
          </p:nvSpPr>
          <p:spPr bwMode="auto">
            <a:xfrm>
              <a:off x="2688" y="1597"/>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1764" name="Freeform 36"/>
            <p:cNvSpPr>
              <a:spLocks noChangeArrowheads="1"/>
            </p:cNvSpPr>
            <p:nvPr/>
          </p:nvSpPr>
          <p:spPr bwMode="auto">
            <a:xfrm>
              <a:off x="2669" y="1597"/>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65" name="Line 37"/>
            <p:cNvSpPr>
              <a:spLocks noChangeShapeType="1"/>
            </p:cNvSpPr>
            <p:nvPr/>
          </p:nvSpPr>
          <p:spPr bwMode="auto">
            <a:xfrm>
              <a:off x="2887" y="1597"/>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1766" name="Freeform 38"/>
            <p:cNvSpPr>
              <a:spLocks noChangeArrowheads="1"/>
            </p:cNvSpPr>
            <p:nvPr/>
          </p:nvSpPr>
          <p:spPr bwMode="auto">
            <a:xfrm>
              <a:off x="2867" y="1597"/>
              <a:ext cx="39"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67" name="Line 39"/>
            <p:cNvSpPr>
              <a:spLocks noChangeShapeType="1"/>
            </p:cNvSpPr>
            <p:nvPr/>
          </p:nvSpPr>
          <p:spPr bwMode="auto">
            <a:xfrm>
              <a:off x="3065" y="1597"/>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1768" name="Freeform 40"/>
            <p:cNvSpPr>
              <a:spLocks noChangeArrowheads="1"/>
            </p:cNvSpPr>
            <p:nvPr/>
          </p:nvSpPr>
          <p:spPr bwMode="auto">
            <a:xfrm>
              <a:off x="3053" y="1597"/>
              <a:ext cx="33" cy="33"/>
            </a:xfrm>
            <a:custGeom>
              <a:avLst/>
              <a:gdLst>
                <a:gd name="T0" fmla="*/ 30 w 30"/>
                <a:gd name="T1" fmla="*/ 30 h 30"/>
                <a:gd name="T2" fmla="*/ 12 w 30"/>
                <a:gd name="T3" fmla="*/ 0 h 30"/>
                <a:gd name="T4" fmla="*/ 0 w 30"/>
                <a:gd name="T5" fmla="*/ 30 h 30"/>
                <a:gd name="T6" fmla="*/ 30 w 30"/>
                <a:gd name="T7" fmla="*/ 30 h 30"/>
                <a:gd name="T8" fmla="*/ 12 w 30"/>
                <a:gd name="T9" fmla="*/ 0 h 30"/>
                <a:gd name="T10" fmla="*/ 30 w 30"/>
                <a:gd name="T11" fmla="*/ 30 h 30"/>
              </a:gdLst>
              <a:ahLst/>
              <a:cxnLst>
                <a:cxn ang="0">
                  <a:pos x="T0" y="T1"/>
                </a:cxn>
                <a:cxn ang="0">
                  <a:pos x="T2" y="T3"/>
                </a:cxn>
                <a:cxn ang="0">
                  <a:pos x="T4" y="T5"/>
                </a:cxn>
                <a:cxn ang="0">
                  <a:pos x="T6" y="T7"/>
                </a:cxn>
                <a:cxn ang="0">
                  <a:pos x="T8" y="T9"/>
                </a:cxn>
                <a:cxn ang="0">
                  <a:pos x="T10" y="T11"/>
                </a:cxn>
              </a:cxnLst>
              <a:rect l="0" t="0" r="r" b="b"/>
              <a:pathLst>
                <a:path w="30" h="30">
                  <a:moveTo>
                    <a:pt x="30" y="30"/>
                  </a:moveTo>
                  <a:lnTo>
                    <a:pt x="12" y="0"/>
                  </a:lnTo>
                  <a:lnTo>
                    <a:pt x="0" y="30"/>
                  </a:lnTo>
                  <a:lnTo>
                    <a:pt x="30" y="30"/>
                  </a:lnTo>
                  <a:lnTo>
                    <a:pt x="12" y="0"/>
                  </a:lnTo>
                  <a:lnTo>
                    <a:pt x="30"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69" name="Freeform 41"/>
            <p:cNvSpPr>
              <a:spLocks noChangeArrowheads="1"/>
            </p:cNvSpPr>
            <p:nvPr/>
          </p:nvSpPr>
          <p:spPr bwMode="auto">
            <a:xfrm>
              <a:off x="1769" y="1273"/>
              <a:ext cx="364" cy="232"/>
            </a:xfrm>
            <a:custGeom>
              <a:avLst/>
              <a:gdLst>
                <a:gd name="T0" fmla="*/ 55 w 55"/>
                <a:gd name="T1" fmla="*/ 35 h 35"/>
                <a:gd name="T2" fmla="*/ 0 w 55"/>
                <a:gd name="T3" fmla="*/ 32 h 35"/>
              </a:gdLst>
              <a:ahLst/>
              <a:cxnLst>
                <a:cxn ang="0">
                  <a:pos x="T0" y="T1"/>
                </a:cxn>
                <a:cxn ang="0">
                  <a:pos x="T2" y="T3"/>
                </a:cxn>
              </a:cxnLst>
              <a:rect l="0" t="0" r="r" b="b"/>
              <a:pathLst>
                <a:path w="55" h="35">
                  <a:moveTo>
                    <a:pt x="55" y="35"/>
                  </a:moveTo>
                  <a:cubicBezTo>
                    <a:pt x="55" y="35"/>
                    <a:pt x="28" y="0"/>
                    <a:pt x="0" y="3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70" name="Freeform 42"/>
            <p:cNvSpPr>
              <a:spLocks noChangeArrowheads="1"/>
            </p:cNvSpPr>
            <p:nvPr/>
          </p:nvSpPr>
          <p:spPr bwMode="auto">
            <a:xfrm>
              <a:off x="1743" y="1472"/>
              <a:ext cx="40" cy="40"/>
            </a:xfrm>
            <a:custGeom>
              <a:avLst/>
              <a:gdLst>
                <a:gd name="T0" fmla="*/ 36 w 36"/>
                <a:gd name="T1" fmla="*/ 24 h 36"/>
                <a:gd name="T2" fmla="*/ 0 w 36"/>
                <a:gd name="T3" fmla="*/ 36 h 36"/>
                <a:gd name="T4" fmla="*/ 12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12"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71" name="Freeform 43"/>
            <p:cNvSpPr>
              <a:spLocks noChangeArrowheads="1"/>
            </p:cNvSpPr>
            <p:nvPr/>
          </p:nvSpPr>
          <p:spPr bwMode="auto">
            <a:xfrm>
              <a:off x="1207" y="1273"/>
              <a:ext cx="364" cy="232"/>
            </a:xfrm>
            <a:custGeom>
              <a:avLst/>
              <a:gdLst>
                <a:gd name="T0" fmla="*/ 55 w 55"/>
                <a:gd name="T1" fmla="*/ 35 h 35"/>
                <a:gd name="T2" fmla="*/ 0 w 55"/>
                <a:gd name="T3" fmla="*/ 31 h 35"/>
              </a:gdLst>
              <a:ahLst/>
              <a:cxnLst>
                <a:cxn ang="0">
                  <a:pos x="T0" y="T1"/>
                </a:cxn>
                <a:cxn ang="0">
                  <a:pos x="T2" y="T3"/>
                </a:cxn>
              </a:cxnLst>
              <a:rect l="0" t="0" r="r" b="b"/>
              <a:pathLst>
                <a:path w="55" h="35">
                  <a:moveTo>
                    <a:pt x="55" y="35"/>
                  </a:moveTo>
                  <a:cubicBezTo>
                    <a:pt x="55" y="35"/>
                    <a:pt x="28" y="0"/>
                    <a:pt x="0" y="31"/>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72" name="Freeform 44"/>
            <p:cNvSpPr>
              <a:spLocks noChangeArrowheads="1"/>
            </p:cNvSpPr>
            <p:nvPr/>
          </p:nvSpPr>
          <p:spPr bwMode="auto">
            <a:xfrm>
              <a:off x="1181" y="1465"/>
              <a:ext cx="40" cy="40"/>
            </a:xfrm>
            <a:custGeom>
              <a:avLst/>
              <a:gdLst>
                <a:gd name="T0" fmla="*/ 36 w 36"/>
                <a:gd name="T1" fmla="*/ 24 h 36"/>
                <a:gd name="T2" fmla="*/ 0 w 36"/>
                <a:gd name="T3" fmla="*/ 36 h 36"/>
                <a:gd name="T4" fmla="*/ 12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12"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73" name="Freeform 45"/>
            <p:cNvSpPr>
              <a:spLocks noChangeArrowheads="1"/>
            </p:cNvSpPr>
            <p:nvPr/>
          </p:nvSpPr>
          <p:spPr bwMode="auto">
            <a:xfrm>
              <a:off x="1769" y="1571"/>
              <a:ext cx="311" cy="192"/>
            </a:xfrm>
            <a:custGeom>
              <a:avLst/>
              <a:gdLst>
                <a:gd name="T0" fmla="*/ 0 w 47"/>
                <a:gd name="T1" fmla="*/ 0 h 29"/>
                <a:gd name="T2" fmla="*/ 47 w 47"/>
                <a:gd name="T3" fmla="*/ 2 h 29"/>
              </a:gdLst>
              <a:ahLst/>
              <a:cxnLst>
                <a:cxn ang="0">
                  <a:pos x="T0" y="T1"/>
                </a:cxn>
                <a:cxn ang="0">
                  <a:pos x="T2" y="T3"/>
                </a:cxn>
              </a:cxnLst>
              <a:rect l="0" t="0" r="r" b="b"/>
              <a:pathLst>
                <a:path w="47" h="29">
                  <a:moveTo>
                    <a:pt x="0" y="0"/>
                  </a:moveTo>
                  <a:cubicBezTo>
                    <a:pt x="0" y="0"/>
                    <a:pt x="23" y="29"/>
                    <a:pt x="47" y="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74" name="Freeform 46"/>
            <p:cNvSpPr>
              <a:spLocks noChangeArrowheads="1"/>
            </p:cNvSpPr>
            <p:nvPr/>
          </p:nvSpPr>
          <p:spPr bwMode="auto">
            <a:xfrm>
              <a:off x="2067" y="1564"/>
              <a:ext cx="33" cy="39"/>
            </a:xfrm>
            <a:custGeom>
              <a:avLst/>
              <a:gdLst>
                <a:gd name="T0" fmla="*/ 0 w 30"/>
                <a:gd name="T1" fmla="*/ 12 h 36"/>
                <a:gd name="T2" fmla="*/ 30 w 30"/>
                <a:gd name="T3" fmla="*/ 0 h 36"/>
                <a:gd name="T4" fmla="*/ 24 w 30"/>
                <a:gd name="T5" fmla="*/ 36 h 36"/>
                <a:gd name="T6" fmla="*/ 0 w 30"/>
                <a:gd name="T7" fmla="*/ 12 h 36"/>
                <a:gd name="T8" fmla="*/ 30 w 30"/>
                <a:gd name="T9" fmla="*/ 0 h 36"/>
                <a:gd name="T10" fmla="*/ 0 w 30"/>
                <a:gd name="T11" fmla="*/ 12 h 36"/>
              </a:gdLst>
              <a:ahLst/>
              <a:cxnLst>
                <a:cxn ang="0">
                  <a:pos x="T0" y="T1"/>
                </a:cxn>
                <a:cxn ang="0">
                  <a:pos x="T2" y="T3"/>
                </a:cxn>
                <a:cxn ang="0">
                  <a:pos x="T4" y="T5"/>
                </a:cxn>
                <a:cxn ang="0">
                  <a:pos x="T6" y="T7"/>
                </a:cxn>
                <a:cxn ang="0">
                  <a:pos x="T8" y="T9"/>
                </a:cxn>
                <a:cxn ang="0">
                  <a:pos x="T10" y="T11"/>
                </a:cxn>
              </a:cxnLst>
              <a:rect l="0" t="0" r="r" b="b"/>
              <a:pathLst>
                <a:path w="30" h="36">
                  <a:moveTo>
                    <a:pt x="0" y="12"/>
                  </a:moveTo>
                  <a:lnTo>
                    <a:pt x="30" y="0"/>
                  </a:lnTo>
                  <a:lnTo>
                    <a:pt x="24" y="36"/>
                  </a:lnTo>
                  <a:lnTo>
                    <a:pt x="0" y="12"/>
                  </a:lnTo>
                  <a:lnTo>
                    <a:pt x="30"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75" name="Freeform 47"/>
            <p:cNvSpPr>
              <a:spLocks noChangeArrowheads="1"/>
            </p:cNvSpPr>
            <p:nvPr/>
          </p:nvSpPr>
          <p:spPr bwMode="auto">
            <a:xfrm>
              <a:off x="1002" y="1267"/>
              <a:ext cx="371" cy="232"/>
            </a:xfrm>
            <a:custGeom>
              <a:avLst/>
              <a:gdLst>
                <a:gd name="T0" fmla="*/ 56 w 56"/>
                <a:gd name="T1" fmla="*/ 35 h 35"/>
                <a:gd name="T2" fmla="*/ 0 w 56"/>
                <a:gd name="T3" fmla="*/ 32 h 35"/>
              </a:gdLst>
              <a:ahLst/>
              <a:cxnLst>
                <a:cxn ang="0">
                  <a:pos x="T0" y="T1"/>
                </a:cxn>
                <a:cxn ang="0">
                  <a:pos x="T2" y="T3"/>
                </a:cxn>
              </a:cxnLst>
              <a:rect l="0" t="0" r="r" b="b"/>
              <a:pathLst>
                <a:path w="56" h="35">
                  <a:moveTo>
                    <a:pt x="56" y="35"/>
                  </a:moveTo>
                  <a:cubicBezTo>
                    <a:pt x="56" y="35"/>
                    <a:pt x="29" y="0"/>
                    <a:pt x="0" y="3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76" name="Freeform 48"/>
            <p:cNvSpPr>
              <a:spLocks noChangeArrowheads="1"/>
            </p:cNvSpPr>
            <p:nvPr/>
          </p:nvSpPr>
          <p:spPr bwMode="auto">
            <a:xfrm>
              <a:off x="982" y="1465"/>
              <a:ext cx="40" cy="40"/>
            </a:xfrm>
            <a:custGeom>
              <a:avLst/>
              <a:gdLst>
                <a:gd name="T0" fmla="*/ 36 w 36"/>
                <a:gd name="T1" fmla="*/ 24 h 36"/>
                <a:gd name="T2" fmla="*/ 0 w 36"/>
                <a:gd name="T3" fmla="*/ 36 h 36"/>
                <a:gd name="T4" fmla="*/ 6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6"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77" name="Freeform 49"/>
            <p:cNvSpPr>
              <a:spLocks noChangeArrowheads="1"/>
            </p:cNvSpPr>
            <p:nvPr/>
          </p:nvSpPr>
          <p:spPr bwMode="auto">
            <a:xfrm>
              <a:off x="2298" y="1564"/>
              <a:ext cx="364" cy="238"/>
            </a:xfrm>
            <a:custGeom>
              <a:avLst/>
              <a:gdLst>
                <a:gd name="T0" fmla="*/ 0 w 55"/>
                <a:gd name="T1" fmla="*/ 0 h 36"/>
                <a:gd name="T2" fmla="*/ 55 w 55"/>
                <a:gd name="T3" fmla="*/ 4 h 36"/>
              </a:gdLst>
              <a:ahLst/>
              <a:cxnLst>
                <a:cxn ang="0">
                  <a:pos x="T0" y="T1"/>
                </a:cxn>
                <a:cxn ang="0">
                  <a:pos x="T2" y="T3"/>
                </a:cxn>
              </a:cxnLst>
              <a:rect l="0" t="0" r="r" b="b"/>
              <a:pathLst>
                <a:path w="55" h="36">
                  <a:moveTo>
                    <a:pt x="0" y="0"/>
                  </a:moveTo>
                  <a:cubicBezTo>
                    <a:pt x="0" y="0"/>
                    <a:pt x="27" y="36"/>
                    <a:pt x="55" y="4"/>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78" name="Freeform 50"/>
            <p:cNvSpPr>
              <a:spLocks noChangeArrowheads="1"/>
            </p:cNvSpPr>
            <p:nvPr/>
          </p:nvSpPr>
          <p:spPr bwMode="auto">
            <a:xfrm>
              <a:off x="2649" y="1564"/>
              <a:ext cx="39" cy="39"/>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79" name="Freeform 51"/>
            <p:cNvSpPr>
              <a:spLocks noChangeArrowheads="1"/>
            </p:cNvSpPr>
            <p:nvPr/>
          </p:nvSpPr>
          <p:spPr bwMode="auto">
            <a:xfrm>
              <a:off x="2497" y="1571"/>
              <a:ext cx="371" cy="232"/>
            </a:xfrm>
            <a:custGeom>
              <a:avLst/>
              <a:gdLst>
                <a:gd name="T0" fmla="*/ 0 w 56"/>
                <a:gd name="T1" fmla="*/ 0 h 35"/>
                <a:gd name="T2" fmla="*/ 56 w 56"/>
                <a:gd name="T3" fmla="*/ 3 h 35"/>
              </a:gdLst>
              <a:ahLst/>
              <a:cxnLst>
                <a:cxn ang="0">
                  <a:pos x="T0" y="T1"/>
                </a:cxn>
                <a:cxn ang="0">
                  <a:pos x="T2" y="T3"/>
                </a:cxn>
              </a:cxnLst>
              <a:rect l="0" t="0" r="r" b="b"/>
              <a:pathLst>
                <a:path w="56" h="35">
                  <a:moveTo>
                    <a:pt x="0" y="0"/>
                  </a:moveTo>
                  <a:cubicBezTo>
                    <a:pt x="0" y="0"/>
                    <a:pt x="28" y="35"/>
                    <a:pt x="56" y="3"/>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80" name="Freeform 52"/>
            <p:cNvSpPr>
              <a:spLocks noChangeArrowheads="1"/>
            </p:cNvSpPr>
            <p:nvPr/>
          </p:nvSpPr>
          <p:spPr bwMode="auto">
            <a:xfrm>
              <a:off x="2847" y="1571"/>
              <a:ext cx="40" cy="40"/>
            </a:xfrm>
            <a:custGeom>
              <a:avLst/>
              <a:gdLst>
                <a:gd name="T0" fmla="*/ 0 w 36"/>
                <a:gd name="T1" fmla="*/ 12 h 36"/>
                <a:gd name="T2" fmla="*/ 36 w 36"/>
                <a:gd name="T3" fmla="*/ 0 h 36"/>
                <a:gd name="T4" fmla="*/ 30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30"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81" name="Freeform 53"/>
            <p:cNvSpPr>
              <a:spLocks noChangeArrowheads="1"/>
            </p:cNvSpPr>
            <p:nvPr/>
          </p:nvSpPr>
          <p:spPr bwMode="auto">
            <a:xfrm>
              <a:off x="1591" y="1267"/>
              <a:ext cx="331" cy="232"/>
            </a:xfrm>
            <a:custGeom>
              <a:avLst/>
              <a:gdLst>
                <a:gd name="T0" fmla="*/ 50 w 50"/>
                <a:gd name="T1" fmla="*/ 35 h 35"/>
                <a:gd name="T2" fmla="*/ 0 w 50"/>
                <a:gd name="T3" fmla="*/ 32 h 35"/>
              </a:gdLst>
              <a:ahLst/>
              <a:cxnLst>
                <a:cxn ang="0">
                  <a:pos x="T0" y="T1"/>
                </a:cxn>
                <a:cxn ang="0">
                  <a:pos x="T2" y="T3"/>
                </a:cxn>
              </a:cxnLst>
              <a:rect l="0" t="0" r="r" b="b"/>
              <a:pathLst>
                <a:path w="50" h="35">
                  <a:moveTo>
                    <a:pt x="50" y="35"/>
                  </a:moveTo>
                  <a:cubicBezTo>
                    <a:pt x="50" y="35"/>
                    <a:pt x="25" y="0"/>
                    <a:pt x="0" y="32"/>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82" name="Freeform 54"/>
            <p:cNvSpPr>
              <a:spLocks noChangeArrowheads="1"/>
            </p:cNvSpPr>
            <p:nvPr/>
          </p:nvSpPr>
          <p:spPr bwMode="auto">
            <a:xfrm>
              <a:off x="1571" y="1465"/>
              <a:ext cx="33" cy="40"/>
            </a:xfrm>
            <a:custGeom>
              <a:avLst/>
              <a:gdLst>
                <a:gd name="T0" fmla="*/ 30 w 30"/>
                <a:gd name="T1" fmla="*/ 18 h 36"/>
                <a:gd name="T2" fmla="*/ 0 w 30"/>
                <a:gd name="T3" fmla="*/ 36 h 36"/>
                <a:gd name="T4" fmla="*/ 6 w 30"/>
                <a:gd name="T5" fmla="*/ 0 h 36"/>
                <a:gd name="T6" fmla="*/ 30 w 30"/>
                <a:gd name="T7" fmla="*/ 18 h 36"/>
                <a:gd name="T8" fmla="*/ 0 w 30"/>
                <a:gd name="T9" fmla="*/ 36 h 36"/>
                <a:gd name="T10" fmla="*/ 30 w 30"/>
                <a:gd name="T11" fmla="*/ 18 h 36"/>
              </a:gdLst>
              <a:ahLst/>
              <a:cxnLst>
                <a:cxn ang="0">
                  <a:pos x="T0" y="T1"/>
                </a:cxn>
                <a:cxn ang="0">
                  <a:pos x="T2" y="T3"/>
                </a:cxn>
                <a:cxn ang="0">
                  <a:pos x="T4" y="T5"/>
                </a:cxn>
                <a:cxn ang="0">
                  <a:pos x="T6" y="T7"/>
                </a:cxn>
                <a:cxn ang="0">
                  <a:pos x="T8" y="T9"/>
                </a:cxn>
                <a:cxn ang="0">
                  <a:pos x="T10" y="T11"/>
                </a:cxn>
              </a:cxnLst>
              <a:rect l="0" t="0" r="r" b="b"/>
              <a:pathLst>
                <a:path w="30" h="36">
                  <a:moveTo>
                    <a:pt x="30" y="18"/>
                  </a:moveTo>
                  <a:lnTo>
                    <a:pt x="0" y="36"/>
                  </a:lnTo>
                  <a:lnTo>
                    <a:pt x="6" y="0"/>
                  </a:lnTo>
                  <a:lnTo>
                    <a:pt x="30" y="18"/>
                  </a:lnTo>
                  <a:lnTo>
                    <a:pt x="0" y="36"/>
                  </a:lnTo>
                  <a:lnTo>
                    <a:pt x="30" y="18"/>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83" name="Freeform 55"/>
            <p:cNvSpPr>
              <a:spLocks noChangeArrowheads="1"/>
            </p:cNvSpPr>
            <p:nvPr/>
          </p:nvSpPr>
          <p:spPr bwMode="auto">
            <a:xfrm>
              <a:off x="1405" y="1273"/>
              <a:ext cx="516" cy="225"/>
            </a:xfrm>
            <a:custGeom>
              <a:avLst/>
              <a:gdLst>
                <a:gd name="T0" fmla="*/ 78 w 78"/>
                <a:gd name="T1" fmla="*/ 34 h 34"/>
                <a:gd name="T2" fmla="*/ 0 w 78"/>
                <a:gd name="T3" fmla="*/ 32 h 34"/>
              </a:gdLst>
              <a:ahLst/>
              <a:cxnLst>
                <a:cxn ang="0">
                  <a:pos x="T0" y="T1"/>
                </a:cxn>
                <a:cxn ang="0">
                  <a:pos x="T2" y="T3"/>
                </a:cxn>
              </a:cxnLst>
              <a:rect l="0" t="0" r="r" b="b"/>
              <a:pathLst>
                <a:path w="78" h="34">
                  <a:moveTo>
                    <a:pt x="78" y="34"/>
                  </a:moveTo>
                  <a:cubicBezTo>
                    <a:pt x="78" y="34"/>
                    <a:pt x="40" y="0"/>
                    <a:pt x="0" y="32"/>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84" name="Freeform 56"/>
            <p:cNvSpPr>
              <a:spLocks noChangeArrowheads="1"/>
            </p:cNvSpPr>
            <p:nvPr/>
          </p:nvSpPr>
          <p:spPr bwMode="auto">
            <a:xfrm>
              <a:off x="1379" y="1472"/>
              <a:ext cx="46" cy="33"/>
            </a:xfrm>
            <a:custGeom>
              <a:avLst/>
              <a:gdLst>
                <a:gd name="T0" fmla="*/ 42 w 42"/>
                <a:gd name="T1" fmla="*/ 24 h 30"/>
                <a:gd name="T2" fmla="*/ 0 w 42"/>
                <a:gd name="T3" fmla="*/ 30 h 30"/>
                <a:gd name="T4" fmla="*/ 18 w 42"/>
                <a:gd name="T5" fmla="*/ 0 h 30"/>
                <a:gd name="T6" fmla="*/ 42 w 42"/>
                <a:gd name="T7" fmla="*/ 24 h 30"/>
                <a:gd name="T8" fmla="*/ 0 w 42"/>
                <a:gd name="T9" fmla="*/ 30 h 30"/>
                <a:gd name="T10" fmla="*/ 42 w 42"/>
                <a:gd name="T11" fmla="*/ 24 h 30"/>
              </a:gdLst>
              <a:ahLst/>
              <a:cxnLst>
                <a:cxn ang="0">
                  <a:pos x="T0" y="T1"/>
                </a:cxn>
                <a:cxn ang="0">
                  <a:pos x="T2" y="T3"/>
                </a:cxn>
                <a:cxn ang="0">
                  <a:pos x="T4" y="T5"/>
                </a:cxn>
                <a:cxn ang="0">
                  <a:pos x="T6" y="T7"/>
                </a:cxn>
                <a:cxn ang="0">
                  <a:pos x="T8" y="T9"/>
                </a:cxn>
                <a:cxn ang="0">
                  <a:pos x="T10" y="T11"/>
                </a:cxn>
              </a:cxnLst>
              <a:rect l="0" t="0" r="r" b="b"/>
              <a:pathLst>
                <a:path w="42" h="30">
                  <a:moveTo>
                    <a:pt x="42" y="24"/>
                  </a:moveTo>
                  <a:lnTo>
                    <a:pt x="0" y="30"/>
                  </a:lnTo>
                  <a:lnTo>
                    <a:pt x="18" y="0"/>
                  </a:lnTo>
                  <a:lnTo>
                    <a:pt x="42" y="24"/>
                  </a:lnTo>
                  <a:lnTo>
                    <a:pt x="0" y="30"/>
                  </a:lnTo>
                  <a:lnTo>
                    <a:pt x="42" y="24"/>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85" name="Freeform 57"/>
            <p:cNvSpPr>
              <a:spLocks noChangeArrowheads="1"/>
            </p:cNvSpPr>
            <p:nvPr/>
          </p:nvSpPr>
          <p:spPr bwMode="auto">
            <a:xfrm>
              <a:off x="1234" y="1267"/>
              <a:ext cx="688" cy="232"/>
            </a:xfrm>
            <a:custGeom>
              <a:avLst/>
              <a:gdLst>
                <a:gd name="T0" fmla="*/ 104 w 104"/>
                <a:gd name="T1" fmla="*/ 35 h 35"/>
                <a:gd name="T2" fmla="*/ 0 w 104"/>
                <a:gd name="T3" fmla="*/ 32 h 35"/>
              </a:gdLst>
              <a:ahLst/>
              <a:cxnLst>
                <a:cxn ang="0">
                  <a:pos x="T0" y="T1"/>
                </a:cxn>
                <a:cxn ang="0">
                  <a:pos x="T2" y="T3"/>
                </a:cxn>
              </a:cxnLst>
              <a:rect l="0" t="0" r="r" b="b"/>
              <a:pathLst>
                <a:path w="104" h="35">
                  <a:moveTo>
                    <a:pt x="104" y="35"/>
                  </a:moveTo>
                  <a:cubicBezTo>
                    <a:pt x="104" y="35"/>
                    <a:pt x="53" y="0"/>
                    <a:pt x="0" y="32"/>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86" name="Freeform 58"/>
            <p:cNvSpPr>
              <a:spLocks noChangeArrowheads="1"/>
            </p:cNvSpPr>
            <p:nvPr/>
          </p:nvSpPr>
          <p:spPr bwMode="auto">
            <a:xfrm>
              <a:off x="1207" y="1458"/>
              <a:ext cx="39" cy="40"/>
            </a:xfrm>
            <a:custGeom>
              <a:avLst/>
              <a:gdLst>
                <a:gd name="T0" fmla="*/ 36 w 36"/>
                <a:gd name="T1" fmla="*/ 30 h 36"/>
                <a:gd name="T2" fmla="*/ 0 w 36"/>
                <a:gd name="T3" fmla="*/ 36 h 36"/>
                <a:gd name="T4" fmla="*/ 18 w 36"/>
                <a:gd name="T5" fmla="*/ 0 h 36"/>
                <a:gd name="T6" fmla="*/ 36 w 36"/>
                <a:gd name="T7" fmla="*/ 30 h 36"/>
                <a:gd name="T8" fmla="*/ 0 w 36"/>
                <a:gd name="T9" fmla="*/ 36 h 36"/>
                <a:gd name="T10" fmla="*/ 36 w 36"/>
                <a:gd name="T11" fmla="*/ 30 h 36"/>
              </a:gdLst>
              <a:ahLst/>
              <a:cxnLst>
                <a:cxn ang="0">
                  <a:pos x="T0" y="T1"/>
                </a:cxn>
                <a:cxn ang="0">
                  <a:pos x="T2" y="T3"/>
                </a:cxn>
                <a:cxn ang="0">
                  <a:pos x="T4" y="T5"/>
                </a:cxn>
                <a:cxn ang="0">
                  <a:pos x="T6" y="T7"/>
                </a:cxn>
                <a:cxn ang="0">
                  <a:pos x="T8" y="T9"/>
                </a:cxn>
                <a:cxn ang="0">
                  <a:pos x="T10" y="T11"/>
                </a:cxn>
              </a:cxnLst>
              <a:rect l="0" t="0" r="r" b="b"/>
              <a:pathLst>
                <a:path w="36" h="36">
                  <a:moveTo>
                    <a:pt x="36" y="30"/>
                  </a:moveTo>
                  <a:lnTo>
                    <a:pt x="0" y="36"/>
                  </a:lnTo>
                  <a:lnTo>
                    <a:pt x="18" y="0"/>
                  </a:lnTo>
                  <a:lnTo>
                    <a:pt x="36" y="30"/>
                  </a:lnTo>
                  <a:lnTo>
                    <a:pt x="0" y="36"/>
                  </a:lnTo>
                  <a:lnTo>
                    <a:pt x="36" y="30"/>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87" name="Freeform 59"/>
            <p:cNvSpPr>
              <a:spLocks noChangeArrowheads="1"/>
            </p:cNvSpPr>
            <p:nvPr/>
          </p:nvSpPr>
          <p:spPr bwMode="auto">
            <a:xfrm>
              <a:off x="1941" y="1564"/>
              <a:ext cx="337" cy="238"/>
            </a:xfrm>
            <a:custGeom>
              <a:avLst/>
              <a:gdLst>
                <a:gd name="T0" fmla="*/ 0 w 51"/>
                <a:gd name="T1" fmla="*/ 0 h 36"/>
                <a:gd name="T2" fmla="*/ 51 w 51"/>
                <a:gd name="T3" fmla="*/ 4 h 36"/>
              </a:gdLst>
              <a:ahLst/>
              <a:cxnLst>
                <a:cxn ang="0">
                  <a:pos x="T0" y="T1"/>
                </a:cxn>
                <a:cxn ang="0">
                  <a:pos x="T2" y="T3"/>
                </a:cxn>
              </a:cxnLst>
              <a:rect l="0" t="0" r="r" b="b"/>
              <a:pathLst>
                <a:path w="51" h="36">
                  <a:moveTo>
                    <a:pt x="0" y="0"/>
                  </a:moveTo>
                  <a:cubicBezTo>
                    <a:pt x="0" y="0"/>
                    <a:pt x="25" y="36"/>
                    <a:pt x="51" y="4"/>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88" name="Freeform 60"/>
            <p:cNvSpPr>
              <a:spLocks noChangeArrowheads="1"/>
            </p:cNvSpPr>
            <p:nvPr/>
          </p:nvSpPr>
          <p:spPr bwMode="auto">
            <a:xfrm>
              <a:off x="2259" y="1564"/>
              <a:ext cx="39" cy="39"/>
            </a:xfrm>
            <a:custGeom>
              <a:avLst/>
              <a:gdLst>
                <a:gd name="T0" fmla="*/ 0 w 36"/>
                <a:gd name="T1" fmla="*/ 12 h 36"/>
                <a:gd name="T2" fmla="*/ 36 w 36"/>
                <a:gd name="T3" fmla="*/ 0 h 36"/>
                <a:gd name="T4" fmla="*/ 30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30" y="36"/>
                  </a:lnTo>
                  <a:lnTo>
                    <a:pt x="0" y="12"/>
                  </a:lnTo>
                  <a:lnTo>
                    <a:pt x="36" y="0"/>
                  </a:lnTo>
                  <a:lnTo>
                    <a:pt x="0" y="12"/>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89" name="Freeform 61"/>
            <p:cNvSpPr>
              <a:spLocks noChangeArrowheads="1"/>
            </p:cNvSpPr>
            <p:nvPr/>
          </p:nvSpPr>
          <p:spPr bwMode="auto">
            <a:xfrm>
              <a:off x="1941" y="1564"/>
              <a:ext cx="522" cy="238"/>
            </a:xfrm>
            <a:custGeom>
              <a:avLst/>
              <a:gdLst>
                <a:gd name="T0" fmla="*/ 0 w 79"/>
                <a:gd name="T1" fmla="*/ 0 h 36"/>
                <a:gd name="T2" fmla="*/ 79 w 79"/>
                <a:gd name="T3" fmla="*/ 4 h 36"/>
              </a:gdLst>
              <a:ahLst/>
              <a:cxnLst>
                <a:cxn ang="0">
                  <a:pos x="T0" y="T1"/>
                </a:cxn>
                <a:cxn ang="0">
                  <a:pos x="T2" y="T3"/>
                </a:cxn>
              </a:cxnLst>
              <a:rect l="0" t="0" r="r" b="b"/>
              <a:pathLst>
                <a:path w="79" h="36">
                  <a:moveTo>
                    <a:pt x="0" y="0"/>
                  </a:moveTo>
                  <a:cubicBezTo>
                    <a:pt x="0" y="0"/>
                    <a:pt x="39" y="36"/>
                    <a:pt x="79" y="4"/>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90" name="Freeform 62"/>
            <p:cNvSpPr>
              <a:spLocks noChangeArrowheads="1"/>
            </p:cNvSpPr>
            <p:nvPr/>
          </p:nvSpPr>
          <p:spPr bwMode="auto">
            <a:xfrm>
              <a:off x="2450" y="1571"/>
              <a:ext cx="40" cy="33"/>
            </a:xfrm>
            <a:custGeom>
              <a:avLst/>
              <a:gdLst>
                <a:gd name="T0" fmla="*/ 0 w 36"/>
                <a:gd name="T1" fmla="*/ 6 h 30"/>
                <a:gd name="T2" fmla="*/ 36 w 36"/>
                <a:gd name="T3" fmla="*/ 0 h 30"/>
                <a:gd name="T4" fmla="*/ 18 w 36"/>
                <a:gd name="T5" fmla="*/ 30 h 30"/>
                <a:gd name="T6" fmla="*/ 0 w 36"/>
                <a:gd name="T7" fmla="*/ 6 h 30"/>
                <a:gd name="T8" fmla="*/ 36 w 36"/>
                <a:gd name="T9" fmla="*/ 0 h 30"/>
                <a:gd name="T10" fmla="*/ 0 w 36"/>
                <a:gd name="T11" fmla="*/ 6 h 30"/>
              </a:gdLst>
              <a:ahLst/>
              <a:cxnLst>
                <a:cxn ang="0">
                  <a:pos x="T0" y="T1"/>
                </a:cxn>
                <a:cxn ang="0">
                  <a:pos x="T2" y="T3"/>
                </a:cxn>
                <a:cxn ang="0">
                  <a:pos x="T4" y="T5"/>
                </a:cxn>
                <a:cxn ang="0">
                  <a:pos x="T6" y="T7"/>
                </a:cxn>
                <a:cxn ang="0">
                  <a:pos x="T8" y="T9"/>
                </a:cxn>
                <a:cxn ang="0">
                  <a:pos x="T10" y="T11"/>
                </a:cxn>
              </a:cxnLst>
              <a:rect l="0" t="0" r="r" b="b"/>
              <a:pathLst>
                <a:path w="36" h="30">
                  <a:moveTo>
                    <a:pt x="0" y="6"/>
                  </a:moveTo>
                  <a:lnTo>
                    <a:pt x="36" y="0"/>
                  </a:lnTo>
                  <a:lnTo>
                    <a:pt x="18" y="30"/>
                  </a:lnTo>
                  <a:lnTo>
                    <a:pt x="0" y="6"/>
                  </a:lnTo>
                  <a:lnTo>
                    <a:pt x="36" y="0"/>
                  </a:lnTo>
                  <a:lnTo>
                    <a:pt x="0" y="6"/>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91" name="Freeform 63"/>
            <p:cNvSpPr>
              <a:spLocks noChangeArrowheads="1"/>
            </p:cNvSpPr>
            <p:nvPr/>
          </p:nvSpPr>
          <p:spPr bwMode="auto">
            <a:xfrm>
              <a:off x="1941" y="1564"/>
              <a:ext cx="694" cy="238"/>
            </a:xfrm>
            <a:custGeom>
              <a:avLst/>
              <a:gdLst>
                <a:gd name="T0" fmla="*/ 0 w 105"/>
                <a:gd name="T1" fmla="*/ 0 h 36"/>
                <a:gd name="T2" fmla="*/ 105 w 105"/>
                <a:gd name="T3" fmla="*/ 4 h 36"/>
              </a:gdLst>
              <a:ahLst/>
              <a:cxnLst>
                <a:cxn ang="0">
                  <a:pos x="T0" y="T1"/>
                </a:cxn>
                <a:cxn ang="0">
                  <a:pos x="T2" y="T3"/>
                </a:cxn>
              </a:cxnLst>
              <a:rect l="0" t="0" r="r" b="b"/>
              <a:pathLst>
                <a:path w="105" h="36">
                  <a:moveTo>
                    <a:pt x="0" y="0"/>
                  </a:moveTo>
                  <a:cubicBezTo>
                    <a:pt x="0" y="0"/>
                    <a:pt x="52" y="36"/>
                    <a:pt x="105" y="4"/>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92" name="Freeform 64"/>
            <p:cNvSpPr>
              <a:spLocks noChangeArrowheads="1"/>
            </p:cNvSpPr>
            <p:nvPr/>
          </p:nvSpPr>
          <p:spPr bwMode="auto">
            <a:xfrm>
              <a:off x="2622" y="1571"/>
              <a:ext cx="40" cy="33"/>
            </a:xfrm>
            <a:custGeom>
              <a:avLst/>
              <a:gdLst>
                <a:gd name="T0" fmla="*/ 0 w 36"/>
                <a:gd name="T1" fmla="*/ 0 h 30"/>
                <a:gd name="T2" fmla="*/ 36 w 36"/>
                <a:gd name="T3" fmla="*/ 0 h 30"/>
                <a:gd name="T4" fmla="*/ 18 w 36"/>
                <a:gd name="T5" fmla="*/ 30 h 30"/>
                <a:gd name="T6" fmla="*/ 0 w 36"/>
                <a:gd name="T7" fmla="*/ 0 h 30"/>
                <a:gd name="T8" fmla="*/ 36 w 36"/>
                <a:gd name="T9" fmla="*/ 0 h 30"/>
                <a:gd name="T10" fmla="*/ 0 w 36"/>
                <a:gd name="T11" fmla="*/ 0 h 30"/>
              </a:gdLst>
              <a:ahLst/>
              <a:cxnLst>
                <a:cxn ang="0">
                  <a:pos x="T0" y="T1"/>
                </a:cxn>
                <a:cxn ang="0">
                  <a:pos x="T2" y="T3"/>
                </a:cxn>
                <a:cxn ang="0">
                  <a:pos x="T4" y="T5"/>
                </a:cxn>
                <a:cxn ang="0">
                  <a:pos x="T6" y="T7"/>
                </a:cxn>
                <a:cxn ang="0">
                  <a:pos x="T8" y="T9"/>
                </a:cxn>
                <a:cxn ang="0">
                  <a:pos x="T10" y="T11"/>
                </a:cxn>
              </a:cxnLst>
              <a:rect l="0" t="0" r="r" b="b"/>
              <a:pathLst>
                <a:path w="36" h="30">
                  <a:moveTo>
                    <a:pt x="0" y="0"/>
                  </a:moveTo>
                  <a:lnTo>
                    <a:pt x="36" y="0"/>
                  </a:lnTo>
                  <a:lnTo>
                    <a:pt x="18" y="30"/>
                  </a:lnTo>
                  <a:lnTo>
                    <a:pt x="0" y="0"/>
                  </a:lnTo>
                  <a:lnTo>
                    <a:pt x="36" y="0"/>
                  </a:lnTo>
                  <a:lnTo>
                    <a:pt x="0" y="0"/>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93" name="Freeform 65"/>
            <p:cNvSpPr>
              <a:spLocks noChangeArrowheads="1"/>
            </p:cNvSpPr>
            <p:nvPr/>
          </p:nvSpPr>
          <p:spPr bwMode="auto">
            <a:xfrm>
              <a:off x="1571" y="1571"/>
              <a:ext cx="311" cy="192"/>
            </a:xfrm>
            <a:custGeom>
              <a:avLst/>
              <a:gdLst>
                <a:gd name="T0" fmla="*/ 0 w 47"/>
                <a:gd name="T1" fmla="*/ 0 h 29"/>
                <a:gd name="T2" fmla="*/ 47 w 47"/>
                <a:gd name="T3" fmla="*/ 2 h 29"/>
              </a:gdLst>
              <a:ahLst/>
              <a:cxnLst>
                <a:cxn ang="0">
                  <a:pos x="T0" y="T1"/>
                </a:cxn>
                <a:cxn ang="0">
                  <a:pos x="T2" y="T3"/>
                </a:cxn>
              </a:cxnLst>
              <a:rect l="0" t="0" r="r" b="b"/>
              <a:pathLst>
                <a:path w="47" h="29">
                  <a:moveTo>
                    <a:pt x="0" y="0"/>
                  </a:moveTo>
                  <a:cubicBezTo>
                    <a:pt x="0" y="0"/>
                    <a:pt x="23" y="29"/>
                    <a:pt x="47" y="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94" name="Freeform 66"/>
            <p:cNvSpPr>
              <a:spLocks noChangeArrowheads="1"/>
            </p:cNvSpPr>
            <p:nvPr/>
          </p:nvSpPr>
          <p:spPr bwMode="auto">
            <a:xfrm>
              <a:off x="1869" y="1564"/>
              <a:ext cx="33" cy="39"/>
            </a:xfrm>
            <a:custGeom>
              <a:avLst/>
              <a:gdLst>
                <a:gd name="T0" fmla="*/ 0 w 30"/>
                <a:gd name="T1" fmla="*/ 12 h 36"/>
                <a:gd name="T2" fmla="*/ 30 w 30"/>
                <a:gd name="T3" fmla="*/ 0 h 36"/>
                <a:gd name="T4" fmla="*/ 24 w 30"/>
                <a:gd name="T5" fmla="*/ 36 h 36"/>
                <a:gd name="T6" fmla="*/ 0 w 30"/>
                <a:gd name="T7" fmla="*/ 12 h 36"/>
                <a:gd name="T8" fmla="*/ 30 w 30"/>
                <a:gd name="T9" fmla="*/ 0 h 36"/>
                <a:gd name="T10" fmla="*/ 0 w 30"/>
                <a:gd name="T11" fmla="*/ 12 h 36"/>
              </a:gdLst>
              <a:ahLst/>
              <a:cxnLst>
                <a:cxn ang="0">
                  <a:pos x="T0" y="T1"/>
                </a:cxn>
                <a:cxn ang="0">
                  <a:pos x="T2" y="T3"/>
                </a:cxn>
                <a:cxn ang="0">
                  <a:pos x="T4" y="T5"/>
                </a:cxn>
                <a:cxn ang="0">
                  <a:pos x="T6" y="T7"/>
                </a:cxn>
                <a:cxn ang="0">
                  <a:pos x="T8" y="T9"/>
                </a:cxn>
                <a:cxn ang="0">
                  <a:pos x="T10" y="T11"/>
                </a:cxn>
              </a:cxnLst>
              <a:rect l="0" t="0" r="r" b="b"/>
              <a:pathLst>
                <a:path w="30" h="36">
                  <a:moveTo>
                    <a:pt x="0" y="12"/>
                  </a:moveTo>
                  <a:lnTo>
                    <a:pt x="30" y="0"/>
                  </a:lnTo>
                  <a:lnTo>
                    <a:pt x="24" y="36"/>
                  </a:lnTo>
                  <a:lnTo>
                    <a:pt x="0" y="12"/>
                  </a:lnTo>
                  <a:lnTo>
                    <a:pt x="30"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95" name="Freeform 67"/>
            <p:cNvSpPr>
              <a:spLocks noChangeArrowheads="1"/>
            </p:cNvSpPr>
            <p:nvPr/>
          </p:nvSpPr>
          <p:spPr bwMode="auto">
            <a:xfrm>
              <a:off x="1974" y="1273"/>
              <a:ext cx="331" cy="232"/>
            </a:xfrm>
            <a:custGeom>
              <a:avLst/>
              <a:gdLst>
                <a:gd name="T0" fmla="*/ 50 w 50"/>
                <a:gd name="T1" fmla="*/ 35 h 35"/>
                <a:gd name="T2" fmla="*/ 0 w 50"/>
                <a:gd name="T3" fmla="*/ 32 h 35"/>
              </a:gdLst>
              <a:ahLst/>
              <a:cxnLst>
                <a:cxn ang="0">
                  <a:pos x="T0" y="T1"/>
                </a:cxn>
                <a:cxn ang="0">
                  <a:pos x="T2" y="T3"/>
                </a:cxn>
              </a:cxnLst>
              <a:rect l="0" t="0" r="r" b="b"/>
              <a:pathLst>
                <a:path w="50" h="35">
                  <a:moveTo>
                    <a:pt x="50" y="35"/>
                  </a:moveTo>
                  <a:cubicBezTo>
                    <a:pt x="50" y="35"/>
                    <a:pt x="25" y="0"/>
                    <a:pt x="0" y="3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96" name="Freeform 68"/>
            <p:cNvSpPr>
              <a:spLocks noChangeArrowheads="1"/>
            </p:cNvSpPr>
            <p:nvPr/>
          </p:nvSpPr>
          <p:spPr bwMode="auto">
            <a:xfrm>
              <a:off x="1948" y="1472"/>
              <a:ext cx="40" cy="40"/>
            </a:xfrm>
            <a:custGeom>
              <a:avLst/>
              <a:gdLst>
                <a:gd name="T0" fmla="*/ 36 w 36"/>
                <a:gd name="T1" fmla="*/ 18 h 36"/>
                <a:gd name="T2" fmla="*/ 0 w 36"/>
                <a:gd name="T3" fmla="*/ 36 h 36"/>
                <a:gd name="T4" fmla="*/ 12 w 36"/>
                <a:gd name="T5" fmla="*/ 0 h 36"/>
                <a:gd name="T6" fmla="*/ 36 w 36"/>
                <a:gd name="T7" fmla="*/ 18 h 36"/>
                <a:gd name="T8" fmla="*/ 0 w 36"/>
                <a:gd name="T9" fmla="*/ 36 h 36"/>
                <a:gd name="T10" fmla="*/ 36 w 36"/>
                <a:gd name="T11" fmla="*/ 18 h 36"/>
              </a:gdLst>
              <a:ahLst/>
              <a:cxnLst>
                <a:cxn ang="0">
                  <a:pos x="T0" y="T1"/>
                </a:cxn>
                <a:cxn ang="0">
                  <a:pos x="T2" y="T3"/>
                </a:cxn>
                <a:cxn ang="0">
                  <a:pos x="T4" y="T5"/>
                </a:cxn>
                <a:cxn ang="0">
                  <a:pos x="T6" y="T7"/>
                </a:cxn>
                <a:cxn ang="0">
                  <a:pos x="T8" y="T9"/>
                </a:cxn>
                <a:cxn ang="0">
                  <a:pos x="T10" y="T11"/>
                </a:cxn>
              </a:cxnLst>
              <a:rect l="0" t="0" r="r" b="b"/>
              <a:pathLst>
                <a:path w="36" h="36">
                  <a:moveTo>
                    <a:pt x="36" y="18"/>
                  </a:moveTo>
                  <a:lnTo>
                    <a:pt x="0" y="36"/>
                  </a:lnTo>
                  <a:lnTo>
                    <a:pt x="12" y="0"/>
                  </a:lnTo>
                  <a:lnTo>
                    <a:pt x="36" y="18"/>
                  </a:lnTo>
                  <a:lnTo>
                    <a:pt x="0" y="36"/>
                  </a:lnTo>
                  <a:lnTo>
                    <a:pt x="36" y="18"/>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97" name="Freeform 69"/>
            <p:cNvSpPr>
              <a:spLocks noChangeArrowheads="1"/>
            </p:cNvSpPr>
            <p:nvPr/>
          </p:nvSpPr>
          <p:spPr bwMode="auto">
            <a:xfrm>
              <a:off x="989" y="1564"/>
              <a:ext cx="734" cy="443"/>
            </a:xfrm>
            <a:custGeom>
              <a:avLst/>
              <a:gdLst>
                <a:gd name="T0" fmla="*/ 0 w 111"/>
                <a:gd name="T1" fmla="*/ 0 h 67"/>
                <a:gd name="T2" fmla="*/ 111 w 111"/>
                <a:gd name="T3" fmla="*/ 3 h 67"/>
              </a:gdLst>
              <a:ahLst/>
              <a:cxnLst>
                <a:cxn ang="0">
                  <a:pos x="T0" y="T1"/>
                </a:cxn>
                <a:cxn ang="0">
                  <a:pos x="T2" y="T3"/>
                </a:cxn>
              </a:cxnLst>
              <a:rect l="0" t="0" r="r" b="b"/>
              <a:pathLst>
                <a:path w="111" h="67">
                  <a:moveTo>
                    <a:pt x="0" y="0"/>
                  </a:moveTo>
                  <a:cubicBezTo>
                    <a:pt x="0" y="0"/>
                    <a:pt x="44" y="67"/>
                    <a:pt x="111" y="3"/>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98" name="Freeform 70"/>
            <p:cNvSpPr>
              <a:spLocks noChangeArrowheads="1"/>
            </p:cNvSpPr>
            <p:nvPr/>
          </p:nvSpPr>
          <p:spPr bwMode="auto">
            <a:xfrm>
              <a:off x="1703" y="1564"/>
              <a:ext cx="40" cy="39"/>
            </a:xfrm>
            <a:custGeom>
              <a:avLst/>
              <a:gdLst>
                <a:gd name="T0" fmla="*/ 0 w 36"/>
                <a:gd name="T1" fmla="*/ 6 h 36"/>
                <a:gd name="T2" fmla="*/ 36 w 36"/>
                <a:gd name="T3" fmla="*/ 0 h 36"/>
                <a:gd name="T4" fmla="*/ 24 w 36"/>
                <a:gd name="T5" fmla="*/ 36 h 36"/>
                <a:gd name="T6" fmla="*/ 0 w 36"/>
                <a:gd name="T7" fmla="*/ 6 h 36"/>
                <a:gd name="T8" fmla="*/ 36 w 36"/>
                <a:gd name="T9" fmla="*/ 0 h 36"/>
                <a:gd name="T10" fmla="*/ 0 w 36"/>
                <a:gd name="T11" fmla="*/ 6 h 36"/>
              </a:gdLst>
              <a:ahLst/>
              <a:cxnLst>
                <a:cxn ang="0">
                  <a:pos x="T0" y="T1"/>
                </a:cxn>
                <a:cxn ang="0">
                  <a:pos x="T2" y="T3"/>
                </a:cxn>
                <a:cxn ang="0">
                  <a:pos x="T4" y="T5"/>
                </a:cxn>
                <a:cxn ang="0">
                  <a:pos x="T6" y="T7"/>
                </a:cxn>
                <a:cxn ang="0">
                  <a:pos x="T8" y="T9"/>
                </a:cxn>
                <a:cxn ang="0">
                  <a:pos x="T10" y="T11"/>
                </a:cxn>
              </a:cxnLst>
              <a:rect l="0" t="0" r="r" b="b"/>
              <a:pathLst>
                <a:path w="36" h="36">
                  <a:moveTo>
                    <a:pt x="0" y="6"/>
                  </a:moveTo>
                  <a:lnTo>
                    <a:pt x="36" y="0"/>
                  </a:lnTo>
                  <a:lnTo>
                    <a:pt x="24" y="36"/>
                  </a:lnTo>
                  <a:lnTo>
                    <a:pt x="0" y="6"/>
                  </a:lnTo>
                  <a:lnTo>
                    <a:pt x="36" y="0"/>
                  </a:lnTo>
                  <a:lnTo>
                    <a:pt x="0" y="6"/>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799" name="Freeform 71"/>
            <p:cNvSpPr>
              <a:spLocks noChangeArrowheads="1"/>
            </p:cNvSpPr>
            <p:nvPr/>
          </p:nvSpPr>
          <p:spPr bwMode="auto">
            <a:xfrm>
              <a:off x="1194" y="1564"/>
              <a:ext cx="331" cy="212"/>
            </a:xfrm>
            <a:custGeom>
              <a:avLst/>
              <a:gdLst>
                <a:gd name="T0" fmla="*/ 0 w 50"/>
                <a:gd name="T1" fmla="*/ 0 h 32"/>
                <a:gd name="T2" fmla="*/ 50 w 50"/>
                <a:gd name="T3" fmla="*/ 3 h 32"/>
              </a:gdLst>
              <a:ahLst/>
              <a:cxnLst>
                <a:cxn ang="0">
                  <a:pos x="T0" y="T1"/>
                </a:cxn>
                <a:cxn ang="0">
                  <a:pos x="T2" y="T3"/>
                </a:cxn>
              </a:cxnLst>
              <a:rect l="0" t="0" r="r" b="b"/>
              <a:pathLst>
                <a:path w="50" h="32">
                  <a:moveTo>
                    <a:pt x="0" y="0"/>
                  </a:moveTo>
                  <a:cubicBezTo>
                    <a:pt x="0" y="0"/>
                    <a:pt x="25" y="32"/>
                    <a:pt x="50" y="3"/>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00" name="Freeform 72"/>
            <p:cNvSpPr>
              <a:spLocks noChangeArrowheads="1"/>
            </p:cNvSpPr>
            <p:nvPr/>
          </p:nvSpPr>
          <p:spPr bwMode="auto">
            <a:xfrm>
              <a:off x="1511" y="1557"/>
              <a:ext cx="40"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01" name="Freeform 73"/>
            <p:cNvSpPr>
              <a:spLocks noChangeArrowheads="1"/>
            </p:cNvSpPr>
            <p:nvPr/>
          </p:nvSpPr>
          <p:spPr bwMode="auto">
            <a:xfrm>
              <a:off x="1366" y="1260"/>
              <a:ext cx="383" cy="245"/>
            </a:xfrm>
            <a:custGeom>
              <a:avLst/>
              <a:gdLst>
                <a:gd name="T0" fmla="*/ 58 w 58"/>
                <a:gd name="T1" fmla="*/ 37 h 37"/>
                <a:gd name="T2" fmla="*/ 2 w 58"/>
                <a:gd name="T3" fmla="*/ 31 h 37"/>
                <a:gd name="T4" fmla="*/ 0 w 58"/>
                <a:gd name="T5" fmla="*/ 32 h 37"/>
              </a:gdLst>
              <a:ahLst/>
              <a:cxnLst>
                <a:cxn ang="0">
                  <a:pos x="T0" y="T1"/>
                </a:cxn>
                <a:cxn ang="0">
                  <a:pos x="T2" y="T3"/>
                </a:cxn>
                <a:cxn ang="0">
                  <a:pos x="T4" y="T5"/>
                </a:cxn>
              </a:cxnLst>
              <a:rect l="0" t="0" r="r" b="b"/>
              <a:pathLst>
                <a:path w="58" h="37">
                  <a:moveTo>
                    <a:pt x="58" y="37"/>
                  </a:moveTo>
                  <a:cubicBezTo>
                    <a:pt x="58" y="37"/>
                    <a:pt x="31" y="0"/>
                    <a:pt x="2" y="31"/>
                  </a:cubicBezTo>
                  <a:cubicBezTo>
                    <a:pt x="1" y="31"/>
                    <a:pt x="1" y="32"/>
                    <a:pt x="0" y="3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02" name="Freeform 74"/>
            <p:cNvSpPr>
              <a:spLocks noChangeArrowheads="1"/>
            </p:cNvSpPr>
            <p:nvPr/>
          </p:nvSpPr>
          <p:spPr bwMode="auto">
            <a:xfrm>
              <a:off x="1352" y="1465"/>
              <a:ext cx="33" cy="40"/>
            </a:xfrm>
            <a:custGeom>
              <a:avLst/>
              <a:gdLst>
                <a:gd name="T0" fmla="*/ 30 w 30"/>
                <a:gd name="T1" fmla="*/ 6 h 36"/>
                <a:gd name="T2" fmla="*/ 12 w 30"/>
                <a:gd name="T3" fmla="*/ 36 h 36"/>
                <a:gd name="T4" fmla="*/ 0 w 30"/>
                <a:gd name="T5" fmla="*/ 0 h 36"/>
                <a:gd name="T6" fmla="*/ 30 w 30"/>
                <a:gd name="T7" fmla="*/ 6 h 36"/>
                <a:gd name="T8" fmla="*/ 12 w 30"/>
                <a:gd name="T9" fmla="*/ 36 h 36"/>
                <a:gd name="T10" fmla="*/ 30 w 30"/>
                <a:gd name="T11" fmla="*/ 6 h 36"/>
              </a:gdLst>
              <a:ahLst/>
              <a:cxnLst>
                <a:cxn ang="0">
                  <a:pos x="T0" y="T1"/>
                </a:cxn>
                <a:cxn ang="0">
                  <a:pos x="T2" y="T3"/>
                </a:cxn>
                <a:cxn ang="0">
                  <a:pos x="T4" y="T5"/>
                </a:cxn>
                <a:cxn ang="0">
                  <a:pos x="T6" y="T7"/>
                </a:cxn>
                <a:cxn ang="0">
                  <a:pos x="T8" y="T9"/>
                </a:cxn>
                <a:cxn ang="0">
                  <a:pos x="T10" y="T11"/>
                </a:cxn>
              </a:cxnLst>
              <a:rect l="0" t="0" r="r" b="b"/>
              <a:pathLst>
                <a:path w="30" h="36">
                  <a:moveTo>
                    <a:pt x="30" y="6"/>
                  </a:moveTo>
                  <a:lnTo>
                    <a:pt x="12" y="36"/>
                  </a:lnTo>
                  <a:lnTo>
                    <a:pt x="0" y="0"/>
                  </a:lnTo>
                  <a:lnTo>
                    <a:pt x="30" y="6"/>
                  </a:lnTo>
                  <a:lnTo>
                    <a:pt x="12" y="36"/>
                  </a:lnTo>
                  <a:lnTo>
                    <a:pt x="30" y="6"/>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03" name="Freeform 75"/>
            <p:cNvSpPr>
              <a:spLocks noChangeArrowheads="1"/>
            </p:cNvSpPr>
            <p:nvPr/>
          </p:nvSpPr>
          <p:spPr bwMode="auto">
            <a:xfrm>
              <a:off x="2126" y="1571"/>
              <a:ext cx="371" cy="232"/>
            </a:xfrm>
            <a:custGeom>
              <a:avLst/>
              <a:gdLst>
                <a:gd name="T0" fmla="*/ 0 w 56"/>
                <a:gd name="T1" fmla="*/ 0 h 35"/>
                <a:gd name="T2" fmla="*/ 56 w 56"/>
                <a:gd name="T3" fmla="*/ 3 h 35"/>
              </a:gdLst>
              <a:ahLst/>
              <a:cxnLst>
                <a:cxn ang="0">
                  <a:pos x="T0" y="T1"/>
                </a:cxn>
                <a:cxn ang="0">
                  <a:pos x="T2" y="T3"/>
                </a:cxn>
              </a:cxnLst>
              <a:rect l="0" t="0" r="r" b="b"/>
              <a:pathLst>
                <a:path w="56" h="35">
                  <a:moveTo>
                    <a:pt x="0" y="0"/>
                  </a:moveTo>
                  <a:cubicBezTo>
                    <a:pt x="0" y="0"/>
                    <a:pt x="27" y="35"/>
                    <a:pt x="56" y="3"/>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04" name="Freeform 76"/>
            <p:cNvSpPr>
              <a:spLocks noChangeArrowheads="1"/>
            </p:cNvSpPr>
            <p:nvPr/>
          </p:nvSpPr>
          <p:spPr bwMode="auto">
            <a:xfrm>
              <a:off x="2477" y="1571"/>
              <a:ext cx="39"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05" name="Freeform 77"/>
            <p:cNvSpPr>
              <a:spLocks noChangeArrowheads="1"/>
            </p:cNvSpPr>
            <p:nvPr/>
          </p:nvSpPr>
          <p:spPr bwMode="auto">
            <a:xfrm>
              <a:off x="2702" y="1273"/>
              <a:ext cx="371" cy="232"/>
            </a:xfrm>
            <a:custGeom>
              <a:avLst/>
              <a:gdLst>
                <a:gd name="T0" fmla="*/ 56 w 56"/>
                <a:gd name="T1" fmla="*/ 35 h 35"/>
                <a:gd name="T2" fmla="*/ 0 w 56"/>
                <a:gd name="T3" fmla="*/ 32 h 35"/>
              </a:gdLst>
              <a:ahLst/>
              <a:cxnLst>
                <a:cxn ang="0">
                  <a:pos x="T0" y="T1"/>
                </a:cxn>
                <a:cxn ang="0">
                  <a:pos x="T2" y="T3"/>
                </a:cxn>
              </a:cxnLst>
              <a:rect l="0" t="0" r="r" b="b"/>
              <a:pathLst>
                <a:path w="56" h="35">
                  <a:moveTo>
                    <a:pt x="56" y="35"/>
                  </a:moveTo>
                  <a:cubicBezTo>
                    <a:pt x="56" y="35"/>
                    <a:pt x="29" y="0"/>
                    <a:pt x="0" y="32"/>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06" name="Freeform 78"/>
            <p:cNvSpPr>
              <a:spLocks noChangeArrowheads="1"/>
            </p:cNvSpPr>
            <p:nvPr/>
          </p:nvSpPr>
          <p:spPr bwMode="auto">
            <a:xfrm>
              <a:off x="2682" y="1472"/>
              <a:ext cx="40" cy="40"/>
            </a:xfrm>
            <a:custGeom>
              <a:avLst/>
              <a:gdLst>
                <a:gd name="T0" fmla="*/ 36 w 36"/>
                <a:gd name="T1" fmla="*/ 18 h 36"/>
                <a:gd name="T2" fmla="*/ 0 w 36"/>
                <a:gd name="T3" fmla="*/ 36 h 36"/>
                <a:gd name="T4" fmla="*/ 6 w 36"/>
                <a:gd name="T5" fmla="*/ 0 h 36"/>
                <a:gd name="T6" fmla="*/ 36 w 36"/>
                <a:gd name="T7" fmla="*/ 18 h 36"/>
                <a:gd name="T8" fmla="*/ 0 w 36"/>
                <a:gd name="T9" fmla="*/ 36 h 36"/>
                <a:gd name="T10" fmla="*/ 36 w 36"/>
                <a:gd name="T11" fmla="*/ 18 h 36"/>
              </a:gdLst>
              <a:ahLst/>
              <a:cxnLst>
                <a:cxn ang="0">
                  <a:pos x="T0" y="T1"/>
                </a:cxn>
                <a:cxn ang="0">
                  <a:pos x="T2" y="T3"/>
                </a:cxn>
                <a:cxn ang="0">
                  <a:pos x="T4" y="T5"/>
                </a:cxn>
                <a:cxn ang="0">
                  <a:pos x="T6" y="T7"/>
                </a:cxn>
                <a:cxn ang="0">
                  <a:pos x="T8" y="T9"/>
                </a:cxn>
                <a:cxn ang="0">
                  <a:pos x="T10" y="T11"/>
                </a:cxn>
              </a:cxnLst>
              <a:rect l="0" t="0" r="r" b="b"/>
              <a:pathLst>
                <a:path w="36" h="36">
                  <a:moveTo>
                    <a:pt x="36" y="18"/>
                  </a:moveTo>
                  <a:lnTo>
                    <a:pt x="0" y="36"/>
                  </a:lnTo>
                  <a:lnTo>
                    <a:pt x="6" y="0"/>
                  </a:lnTo>
                  <a:lnTo>
                    <a:pt x="36" y="18"/>
                  </a:lnTo>
                  <a:lnTo>
                    <a:pt x="0" y="36"/>
                  </a:lnTo>
                  <a:lnTo>
                    <a:pt x="36" y="18"/>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07" name="Freeform 79"/>
            <p:cNvSpPr>
              <a:spLocks noChangeArrowheads="1"/>
            </p:cNvSpPr>
            <p:nvPr/>
          </p:nvSpPr>
          <p:spPr bwMode="auto">
            <a:xfrm>
              <a:off x="2682" y="1571"/>
              <a:ext cx="364" cy="238"/>
            </a:xfrm>
            <a:custGeom>
              <a:avLst/>
              <a:gdLst>
                <a:gd name="T0" fmla="*/ 0 w 55"/>
                <a:gd name="T1" fmla="*/ 0 h 36"/>
                <a:gd name="T2" fmla="*/ 55 w 55"/>
                <a:gd name="T3" fmla="*/ 4 h 36"/>
              </a:gdLst>
              <a:ahLst/>
              <a:cxnLst>
                <a:cxn ang="0">
                  <a:pos x="T0" y="T1"/>
                </a:cxn>
                <a:cxn ang="0">
                  <a:pos x="T2" y="T3"/>
                </a:cxn>
              </a:cxnLst>
              <a:rect l="0" t="0" r="r" b="b"/>
              <a:pathLst>
                <a:path w="55" h="36">
                  <a:moveTo>
                    <a:pt x="0" y="0"/>
                  </a:moveTo>
                  <a:cubicBezTo>
                    <a:pt x="0" y="0"/>
                    <a:pt x="27" y="36"/>
                    <a:pt x="55" y="4"/>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08" name="Freeform 80"/>
            <p:cNvSpPr>
              <a:spLocks noChangeArrowheads="1"/>
            </p:cNvSpPr>
            <p:nvPr/>
          </p:nvSpPr>
          <p:spPr bwMode="auto">
            <a:xfrm>
              <a:off x="3032" y="1571"/>
              <a:ext cx="40"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09" name="Line 81"/>
            <p:cNvSpPr>
              <a:spLocks noChangeShapeType="1"/>
            </p:cNvSpPr>
            <p:nvPr/>
          </p:nvSpPr>
          <p:spPr bwMode="auto">
            <a:xfrm>
              <a:off x="1571" y="1597"/>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1810" name="Freeform 82"/>
            <p:cNvSpPr>
              <a:spLocks noChangeArrowheads="1"/>
            </p:cNvSpPr>
            <p:nvPr/>
          </p:nvSpPr>
          <p:spPr bwMode="auto">
            <a:xfrm>
              <a:off x="1551" y="1597"/>
              <a:ext cx="39"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11" name="Line 83"/>
            <p:cNvSpPr>
              <a:spLocks noChangeShapeType="1"/>
            </p:cNvSpPr>
            <p:nvPr/>
          </p:nvSpPr>
          <p:spPr bwMode="auto">
            <a:xfrm>
              <a:off x="1756" y="1597"/>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1812" name="Freeform 84"/>
            <p:cNvSpPr>
              <a:spLocks noChangeArrowheads="1"/>
            </p:cNvSpPr>
            <p:nvPr/>
          </p:nvSpPr>
          <p:spPr bwMode="auto">
            <a:xfrm>
              <a:off x="1736" y="1597"/>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13" name="Line 85"/>
            <p:cNvSpPr>
              <a:spLocks noChangeShapeType="1"/>
            </p:cNvSpPr>
            <p:nvPr/>
          </p:nvSpPr>
          <p:spPr bwMode="auto">
            <a:xfrm>
              <a:off x="1935" y="1597"/>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1814" name="Freeform 86"/>
            <p:cNvSpPr>
              <a:spLocks noChangeArrowheads="1"/>
            </p:cNvSpPr>
            <p:nvPr/>
          </p:nvSpPr>
          <p:spPr bwMode="auto">
            <a:xfrm>
              <a:off x="1915" y="1597"/>
              <a:ext cx="39"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15" name="Line 87"/>
            <p:cNvSpPr>
              <a:spLocks noChangeShapeType="1"/>
            </p:cNvSpPr>
            <p:nvPr/>
          </p:nvSpPr>
          <p:spPr bwMode="auto">
            <a:xfrm>
              <a:off x="2113" y="1597"/>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1816" name="Freeform 88"/>
            <p:cNvSpPr>
              <a:spLocks noChangeArrowheads="1"/>
            </p:cNvSpPr>
            <p:nvPr/>
          </p:nvSpPr>
          <p:spPr bwMode="auto">
            <a:xfrm>
              <a:off x="2093" y="1597"/>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17" name="Line 89"/>
            <p:cNvSpPr>
              <a:spLocks noChangeShapeType="1"/>
            </p:cNvSpPr>
            <p:nvPr/>
          </p:nvSpPr>
          <p:spPr bwMode="auto">
            <a:xfrm>
              <a:off x="2298" y="1597"/>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1818" name="Freeform 90"/>
            <p:cNvSpPr>
              <a:spLocks noChangeArrowheads="1"/>
            </p:cNvSpPr>
            <p:nvPr/>
          </p:nvSpPr>
          <p:spPr bwMode="auto">
            <a:xfrm>
              <a:off x="2279" y="1597"/>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19" name="Rectangle 91"/>
            <p:cNvSpPr>
              <a:spLocks noChangeArrowheads="1"/>
            </p:cNvSpPr>
            <p:nvPr/>
          </p:nvSpPr>
          <p:spPr bwMode="auto">
            <a:xfrm>
              <a:off x="1426" y="1898"/>
              <a:ext cx="611" cy="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lgn="ctr">
                <a:lnSpc>
                  <a:spcPct val="98000"/>
                </a:lnSpc>
              </a:pPr>
              <a:r>
                <a:rPr lang="en-GB" altLang="en-US" sz="1200">
                  <a:latin typeface="AvantGarde Bk BT" charset="0"/>
                </a:rPr>
                <a:t>            control</a:t>
              </a:r>
            </a:p>
          </p:txBody>
        </p:sp>
        <p:sp>
          <p:nvSpPr>
            <p:cNvPr id="201820" name="Oval 92"/>
            <p:cNvSpPr>
              <a:spLocks noChangeArrowheads="1"/>
            </p:cNvSpPr>
            <p:nvPr/>
          </p:nvSpPr>
          <p:spPr bwMode="auto">
            <a:xfrm>
              <a:off x="731" y="1505"/>
              <a:ext cx="66" cy="66"/>
            </a:xfrm>
            <a:prstGeom prst="ellipse">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21" name="Oval 93"/>
            <p:cNvSpPr>
              <a:spLocks noChangeArrowheads="1"/>
            </p:cNvSpPr>
            <p:nvPr/>
          </p:nvSpPr>
          <p:spPr bwMode="auto">
            <a:xfrm>
              <a:off x="956" y="150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22" name="Oval 94"/>
            <p:cNvSpPr>
              <a:spLocks noChangeArrowheads="1"/>
            </p:cNvSpPr>
            <p:nvPr/>
          </p:nvSpPr>
          <p:spPr bwMode="auto">
            <a:xfrm>
              <a:off x="1148" y="150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23" name="Line 95"/>
            <p:cNvSpPr>
              <a:spLocks noChangeShapeType="1"/>
            </p:cNvSpPr>
            <p:nvPr/>
          </p:nvSpPr>
          <p:spPr bwMode="auto">
            <a:xfrm>
              <a:off x="757" y="1597"/>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1824" name="Freeform 96"/>
            <p:cNvSpPr>
              <a:spLocks noChangeArrowheads="1"/>
            </p:cNvSpPr>
            <p:nvPr/>
          </p:nvSpPr>
          <p:spPr bwMode="auto">
            <a:xfrm>
              <a:off x="737" y="1597"/>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25" name="Line 97"/>
            <p:cNvSpPr>
              <a:spLocks noChangeShapeType="1"/>
            </p:cNvSpPr>
            <p:nvPr/>
          </p:nvSpPr>
          <p:spPr bwMode="auto">
            <a:xfrm>
              <a:off x="989" y="1597"/>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1826" name="Freeform 98"/>
            <p:cNvSpPr>
              <a:spLocks noChangeArrowheads="1"/>
            </p:cNvSpPr>
            <p:nvPr/>
          </p:nvSpPr>
          <p:spPr bwMode="auto">
            <a:xfrm>
              <a:off x="969" y="1597"/>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27" name="Line 99"/>
            <p:cNvSpPr>
              <a:spLocks noChangeShapeType="1"/>
            </p:cNvSpPr>
            <p:nvPr/>
          </p:nvSpPr>
          <p:spPr bwMode="auto">
            <a:xfrm>
              <a:off x="1181" y="1597"/>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1828" name="Freeform 100"/>
            <p:cNvSpPr>
              <a:spLocks noChangeArrowheads="1"/>
            </p:cNvSpPr>
            <p:nvPr/>
          </p:nvSpPr>
          <p:spPr bwMode="auto">
            <a:xfrm>
              <a:off x="1161" y="1597"/>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29" name="Freeform 101"/>
            <p:cNvSpPr>
              <a:spLocks noChangeArrowheads="1"/>
            </p:cNvSpPr>
            <p:nvPr/>
          </p:nvSpPr>
          <p:spPr bwMode="auto">
            <a:xfrm>
              <a:off x="804" y="1273"/>
              <a:ext cx="370" cy="232"/>
            </a:xfrm>
            <a:custGeom>
              <a:avLst/>
              <a:gdLst>
                <a:gd name="T0" fmla="*/ 56 w 56"/>
                <a:gd name="T1" fmla="*/ 35 h 35"/>
                <a:gd name="T2" fmla="*/ 0 w 56"/>
                <a:gd name="T3" fmla="*/ 32 h 35"/>
              </a:gdLst>
              <a:ahLst/>
              <a:cxnLst>
                <a:cxn ang="0">
                  <a:pos x="T0" y="T1"/>
                </a:cxn>
                <a:cxn ang="0">
                  <a:pos x="T2" y="T3"/>
                </a:cxn>
              </a:cxnLst>
              <a:rect l="0" t="0" r="r" b="b"/>
              <a:pathLst>
                <a:path w="56" h="35">
                  <a:moveTo>
                    <a:pt x="56" y="35"/>
                  </a:moveTo>
                  <a:cubicBezTo>
                    <a:pt x="56" y="35"/>
                    <a:pt x="29" y="0"/>
                    <a:pt x="0" y="3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30" name="Freeform 102"/>
            <p:cNvSpPr>
              <a:spLocks noChangeArrowheads="1"/>
            </p:cNvSpPr>
            <p:nvPr/>
          </p:nvSpPr>
          <p:spPr bwMode="auto">
            <a:xfrm>
              <a:off x="783" y="1472"/>
              <a:ext cx="40" cy="40"/>
            </a:xfrm>
            <a:custGeom>
              <a:avLst/>
              <a:gdLst>
                <a:gd name="T0" fmla="*/ 36 w 36"/>
                <a:gd name="T1" fmla="*/ 24 h 36"/>
                <a:gd name="T2" fmla="*/ 0 w 36"/>
                <a:gd name="T3" fmla="*/ 36 h 36"/>
                <a:gd name="T4" fmla="*/ 6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6"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31" name="Freeform 103"/>
            <p:cNvSpPr>
              <a:spLocks noChangeArrowheads="1"/>
            </p:cNvSpPr>
            <p:nvPr/>
          </p:nvSpPr>
          <p:spPr bwMode="auto">
            <a:xfrm>
              <a:off x="783" y="1564"/>
              <a:ext cx="364" cy="238"/>
            </a:xfrm>
            <a:custGeom>
              <a:avLst/>
              <a:gdLst>
                <a:gd name="T0" fmla="*/ 0 w 55"/>
                <a:gd name="T1" fmla="*/ 0 h 36"/>
                <a:gd name="T2" fmla="*/ 55 w 55"/>
                <a:gd name="T3" fmla="*/ 4 h 36"/>
              </a:gdLst>
              <a:ahLst/>
              <a:cxnLst>
                <a:cxn ang="0">
                  <a:pos x="T0" y="T1"/>
                </a:cxn>
                <a:cxn ang="0">
                  <a:pos x="T2" y="T3"/>
                </a:cxn>
              </a:cxnLst>
              <a:rect l="0" t="0" r="r" b="b"/>
              <a:pathLst>
                <a:path w="55" h="36">
                  <a:moveTo>
                    <a:pt x="0" y="0"/>
                  </a:moveTo>
                  <a:cubicBezTo>
                    <a:pt x="0" y="0"/>
                    <a:pt x="27" y="36"/>
                    <a:pt x="55" y="4"/>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32" name="Freeform 104"/>
            <p:cNvSpPr>
              <a:spLocks noChangeArrowheads="1"/>
            </p:cNvSpPr>
            <p:nvPr/>
          </p:nvSpPr>
          <p:spPr bwMode="auto">
            <a:xfrm>
              <a:off x="1134" y="1564"/>
              <a:ext cx="39" cy="39"/>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01838" name="Text Box 110"/>
          <p:cNvSpPr txBox="1">
            <a:spLocks noChangeArrowheads="1"/>
          </p:cNvSpPr>
          <p:nvPr/>
        </p:nvSpPr>
        <p:spPr bwMode="auto">
          <a:xfrm>
            <a:off x="2119313" y="869950"/>
            <a:ext cx="1984375"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Lst>
              <a:defRPr>
                <a:solidFill>
                  <a:srgbClr val="000000"/>
                </a:solidFill>
                <a:latin typeface="Arial" pitchFamily="34" charset="0"/>
              </a:defRPr>
            </a:lvl1pPr>
            <a:lvl2pPr>
              <a:tabLst>
                <a:tab pos="723900" algn="l"/>
                <a:tab pos="1447800" algn="l"/>
              </a:tabLst>
              <a:defRPr>
                <a:solidFill>
                  <a:srgbClr val="000000"/>
                </a:solidFill>
                <a:latin typeface="Arial" pitchFamily="34" charset="0"/>
              </a:defRPr>
            </a:lvl2pPr>
            <a:lvl3pPr>
              <a:tabLst>
                <a:tab pos="723900" algn="l"/>
                <a:tab pos="1447800" algn="l"/>
              </a:tabLst>
              <a:defRPr>
                <a:solidFill>
                  <a:srgbClr val="000000"/>
                </a:solidFill>
                <a:latin typeface="Arial" pitchFamily="34" charset="0"/>
              </a:defRPr>
            </a:lvl3pPr>
            <a:lvl4pPr>
              <a:tabLst>
                <a:tab pos="723900" algn="l"/>
                <a:tab pos="1447800" algn="l"/>
              </a:tabLst>
              <a:defRPr>
                <a:solidFill>
                  <a:srgbClr val="000000"/>
                </a:solidFill>
                <a:latin typeface="Arial" pitchFamily="34" charset="0"/>
              </a:defRPr>
            </a:lvl4pPr>
            <a:lvl5pPr>
              <a:tabLst>
                <a:tab pos="723900" algn="l"/>
                <a:tab pos="1447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9pPr>
          </a:lstStyle>
          <a:p>
            <a:pPr>
              <a:spcBef>
                <a:spcPts val="1000"/>
              </a:spcBef>
            </a:pPr>
            <a:r>
              <a:rPr lang="en-GB" altLang="en-US" sz="1600"/>
              <a:t>Connectivity</a:t>
            </a:r>
          </a:p>
        </p:txBody>
      </p:sp>
      <p:sp>
        <p:nvSpPr>
          <p:cNvPr id="201839" name="Text Box 111"/>
          <p:cNvSpPr txBox="1">
            <a:spLocks noChangeArrowheads="1"/>
          </p:cNvSpPr>
          <p:nvPr/>
        </p:nvSpPr>
        <p:spPr bwMode="auto">
          <a:xfrm>
            <a:off x="1223963" y="2916238"/>
            <a:ext cx="3017837"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Lst>
              <a:defRPr>
                <a:solidFill>
                  <a:srgbClr val="000000"/>
                </a:solidFill>
                <a:latin typeface="Arial" pitchFamily="34" charset="0"/>
              </a:defRPr>
            </a:lvl1pPr>
            <a:lvl2pPr>
              <a:tabLst>
                <a:tab pos="723900" algn="l"/>
                <a:tab pos="1447800" algn="l"/>
                <a:tab pos="2171700" algn="l"/>
                <a:tab pos="2895600" algn="l"/>
              </a:tabLst>
              <a:defRPr>
                <a:solidFill>
                  <a:srgbClr val="000000"/>
                </a:solidFill>
                <a:latin typeface="Arial" pitchFamily="34" charset="0"/>
              </a:defRPr>
            </a:lvl2pPr>
            <a:lvl3pPr>
              <a:tabLst>
                <a:tab pos="723900" algn="l"/>
                <a:tab pos="1447800" algn="l"/>
                <a:tab pos="2171700" algn="l"/>
                <a:tab pos="2895600" algn="l"/>
              </a:tabLst>
              <a:defRPr>
                <a:solidFill>
                  <a:srgbClr val="000000"/>
                </a:solidFill>
                <a:latin typeface="Arial" pitchFamily="34" charset="0"/>
              </a:defRPr>
            </a:lvl3pPr>
            <a:lvl4pPr>
              <a:tabLst>
                <a:tab pos="723900" algn="l"/>
                <a:tab pos="1447800" algn="l"/>
                <a:tab pos="2171700" algn="l"/>
                <a:tab pos="2895600" algn="l"/>
              </a:tabLst>
              <a:defRPr>
                <a:solidFill>
                  <a:srgbClr val="000000"/>
                </a:solidFill>
                <a:latin typeface="Arial" pitchFamily="34" charset="0"/>
              </a:defRPr>
            </a:lvl4pPr>
            <a:lvl5pPr>
              <a:tabLst>
                <a:tab pos="723900" algn="l"/>
                <a:tab pos="1447800" algn="l"/>
                <a:tab pos="2171700" algn="l"/>
                <a:tab pos="28956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9pPr>
          </a:lstStyle>
          <a:p>
            <a:pPr algn="ctr">
              <a:spcBef>
                <a:spcPts val="1000"/>
              </a:spcBef>
            </a:pPr>
            <a:r>
              <a:rPr lang="en-GB" altLang="en-US" sz="1600"/>
              <a:t>Sorted connectivity (Connectivity matrix)</a:t>
            </a:r>
            <a:r>
              <a:rPr lang="ar-SA" altLang="en-US" sz="1600">
                <a:cs typeface="Arial" pitchFamily="34" charset="0"/>
              </a:rPr>
              <a:t>‏</a:t>
            </a:r>
            <a:endParaRPr lang="en-GB" altLang="en-US" sz="1600"/>
          </a:p>
        </p:txBody>
      </p:sp>
      <p:sp>
        <p:nvSpPr>
          <p:cNvPr id="201840" name="Text Box 112"/>
          <p:cNvSpPr txBox="1">
            <a:spLocks noChangeArrowheads="1"/>
          </p:cNvSpPr>
          <p:nvPr/>
        </p:nvSpPr>
        <p:spPr bwMode="auto">
          <a:xfrm rot="16200000">
            <a:off x="100013" y="4927600"/>
            <a:ext cx="1271588"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1000"/>
              </a:spcBef>
            </a:pPr>
            <a:r>
              <a:rPr lang="en-GB" altLang="en-US" sz="1600">
                <a:solidFill>
                  <a:srgbClr val="000000"/>
                </a:solidFill>
              </a:rPr>
              <a:t>Excitation</a:t>
            </a:r>
          </a:p>
        </p:txBody>
      </p:sp>
      <p:sp>
        <p:nvSpPr>
          <p:cNvPr id="201841" name="Text Box 113"/>
          <p:cNvSpPr txBox="1">
            <a:spLocks noChangeArrowheads="1"/>
          </p:cNvSpPr>
          <p:nvPr/>
        </p:nvSpPr>
        <p:spPr bwMode="auto">
          <a:xfrm>
            <a:off x="1927225" y="6845300"/>
            <a:ext cx="1271588"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spcBef>
                <a:spcPts val="1000"/>
              </a:spcBef>
            </a:pPr>
            <a:r>
              <a:rPr lang="en-GB" altLang="en-US" sz="1600"/>
              <a:t>Excitation</a:t>
            </a:r>
          </a:p>
        </p:txBody>
      </p:sp>
      <p:sp>
        <p:nvSpPr>
          <p:cNvPr id="201842" name="Text Box 114"/>
          <p:cNvSpPr txBox="1">
            <a:spLocks noChangeArrowheads="1"/>
          </p:cNvSpPr>
          <p:nvPr/>
        </p:nvSpPr>
        <p:spPr bwMode="auto">
          <a:xfrm>
            <a:off x="3594100" y="6845300"/>
            <a:ext cx="12700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spcBef>
                <a:spcPts val="1000"/>
              </a:spcBef>
            </a:pPr>
            <a:r>
              <a:rPr lang="en-GB" altLang="en-US" sz="1600"/>
              <a:t>Inhibition</a:t>
            </a:r>
          </a:p>
        </p:txBody>
      </p:sp>
      <p:sp>
        <p:nvSpPr>
          <p:cNvPr id="201843" name="Text Box 115"/>
          <p:cNvSpPr txBox="1">
            <a:spLocks noChangeArrowheads="1"/>
          </p:cNvSpPr>
          <p:nvPr/>
        </p:nvSpPr>
        <p:spPr bwMode="auto">
          <a:xfrm rot="16200000">
            <a:off x="118269" y="3272631"/>
            <a:ext cx="12700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1000"/>
              </a:spcBef>
            </a:pPr>
            <a:r>
              <a:rPr lang="en-GB" altLang="en-US" sz="1600">
                <a:solidFill>
                  <a:srgbClr val="000000"/>
                </a:solidFill>
              </a:rPr>
              <a:t>Inhibition</a:t>
            </a:r>
          </a:p>
        </p:txBody>
      </p:sp>
      <p:sp>
        <p:nvSpPr>
          <p:cNvPr id="201844" name="Rectangle 116"/>
          <p:cNvSpPr>
            <a:spLocks noChangeArrowheads="1"/>
          </p:cNvSpPr>
          <p:nvPr/>
        </p:nvSpPr>
        <p:spPr bwMode="auto">
          <a:xfrm>
            <a:off x="1450975" y="3987800"/>
            <a:ext cx="2339975" cy="2366963"/>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45" name="Rectangle 117"/>
          <p:cNvSpPr>
            <a:spLocks noChangeArrowheads="1"/>
          </p:cNvSpPr>
          <p:nvPr/>
        </p:nvSpPr>
        <p:spPr bwMode="auto">
          <a:xfrm>
            <a:off x="3802063" y="3987800"/>
            <a:ext cx="571500" cy="2366963"/>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46" name="Rectangle 118"/>
          <p:cNvSpPr>
            <a:spLocks noChangeArrowheads="1"/>
          </p:cNvSpPr>
          <p:nvPr/>
        </p:nvSpPr>
        <p:spPr bwMode="auto">
          <a:xfrm>
            <a:off x="1436688" y="3457575"/>
            <a:ext cx="2339975" cy="517525"/>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47" name="Rectangle 119"/>
          <p:cNvSpPr>
            <a:spLocks noChangeArrowheads="1"/>
          </p:cNvSpPr>
          <p:nvPr/>
        </p:nvSpPr>
        <p:spPr bwMode="auto">
          <a:xfrm>
            <a:off x="3787775" y="3457575"/>
            <a:ext cx="571500" cy="517525"/>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848" name="Text Box 120"/>
          <p:cNvSpPr txBox="1">
            <a:spLocks noChangeArrowheads="1"/>
          </p:cNvSpPr>
          <p:nvPr/>
        </p:nvSpPr>
        <p:spPr bwMode="auto">
          <a:xfrm>
            <a:off x="5400675" y="755650"/>
            <a:ext cx="4445000" cy="441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Lst>
              <a:defRPr>
                <a:solidFill>
                  <a:srgbClr val="000000"/>
                </a:solidFill>
                <a:latin typeface="Arial" pitchFamily="34" charset="0"/>
              </a:defRPr>
            </a:lvl1pPr>
            <a:lvl2pPr>
              <a:tabLst>
                <a:tab pos="723900" algn="l"/>
                <a:tab pos="1447800" algn="l"/>
                <a:tab pos="2171700" algn="l"/>
                <a:tab pos="2895600" algn="l"/>
                <a:tab pos="3619500" algn="l"/>
                <a:tab pos="4343400" algn="l"/>
              </a:tabLst>
              <a:defRPr>
                <a:solidFill>
                  <a:srgbClr val="000000"/>
                </a:solidFill>
                <a:latin typeface="Arial" pitchFamily="34" charset="0"/>
              </a:defRPr>
            </a:lvl2pPr>
            <a:lvl3pPr>
              <a:tabLst>
                <a:tab pos="723900" algn="l"/>
                <a:tab pos="1447800" algn="l"/>
                <a:tab pos="2171700" algn="l"/>
                <a:tab pos="2895600" algn="l"/>
                <a:tab pos="3619500" algn="l"/>
                <a:tab pos="4343400" algn="l"/>
              </a:tabLst>
              <a:defRPr>
                <a:solidFill>
                  <a:srgbClr val="000000"/>
                </a:solidFill>
                <a:latin typeface="Arial" pitchFamily="34" charset="0"/>
              </a:defRPr>
            </a:lvl3pPr>
            <a:lvl4pPr>
              <a:tabLst>
                <a:tab pos="723900" algn="l"/>
                <a:tab pos="1447800" algn="l"/>
                <a:tab pos="2171700" algn="l"/>
                <a:tab pos="2895600" algn="l"/>
                <a:tab pos="3619500" algn="l"/>
                <a:tab pos="4343400" algn="l"/>
              </a:tabLst>
              <a:defRPr>
                <a:solidFill>
                  <a:srgbClr val="000000"/>
                </a:solidFill>
                <a:latin typeface="Arial" pitchFamily="34" charset="0"/>
              </a:defRPr>
            </a:lvl4pPr>
            <a:lvl5pPr>
              <a:tabLst>
                <a:tab pos="723900" algn="l"/>
                <a:tab pos="1447800" algn="l"/>
                <a:tab pos="2171700" algn="l"/>
                <a:tab pos="2895600" algn="l"/>
                <a:tab pos="3619500" algn="l"/>
                <a:tab pos="43434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9pPr>
          </a:lstStyle>
          <a:p>
            <a:pPr>
              <a:spcBef>
                <a:spcPts val="1000"/>
              </a:spcBef>
            </a:pPr>
            <a:r>
              <a:rPr lang="en-GB" altLang="en-US" sz="1600" b="1"/>
              <a:t>The model is...</a:t>
            </a:r>
          </a:p>
          <a:p>
            <a:pPr>
              <a:spcBef>
                <a:spcPts val="1000"/>
              </a:spcBef>
            </a:pPr>
            <a:r>
              <a:rPr lang="en-GB" altLang="en-US" sz="1600"/>
              <a:t>a recurrent neural network</a:t>
            </a:r>
          </a:p>
          <a:p>
            <a:pPr>
              <a:spcBef>
                <a:spcPts val="1000"/>
              </a:spcBef>
            </a:pPr>
            <a:r>
              <a:rPr lang="en-GB" altLang="en-US" sz="1600"/>
              <a:t>with simple spiking neurons </a:t>
            </a:r>
          </a:p>
          <a:p>
            <a:pPr>
              <a:spcBef>
                <a:spcPts val="1000"/>
              </a:spcBef>
            </a:pPr>
            <a:r>
              <a:rPr lang="en-GB" altLang="en-US" sz="1600"/>
              <a:t>each synapse consists of a presynaptic and a postsynaptic element.</a:t>
            </a:r>
          </a:p>
          <a:p>
            <a:pPr>
              <a:spcBef>
                <a:spcPts val="1000"/>
              </a:spcBef>
            </a:pPr>
            <a:endParaRPr lang="en-GB" altLang="en-US" sz="1600" b="1"/>
          </a:p>
          <a:p>
            <a:pPr>
              <a:spcBef>
                <a:spcPts val="1000"/>
              </a:spcBef>
            </a:pPr>
            <a:r>
              <a:rPr lang="en-GB" altLang="en-US" sz="1600" b="1"/>
              <a:t>We assume that...</a:t>
            </a:r>
          </a:p>
          <a:p>
            <a:pPr>
              <a:spcBef>
                <a:spcPts val="1000"/>
              </a:spcBef>
            </a:pPr>
            <a:r>
              <a:rPr lang="en-GB" altLang="en-US" sz="1600"/>
              <a:t>Neighbouring neurons have a higher chance to form synapses than distant neurons</a:t>
            </a:r>
          </a:p>
          <a:p>
            <a:pPr>
              <a:spcBef>
                <a:spcPts val="1000"/>
              </a:spcBef>
            </a:pPr>
            <a:r>
              <a:rPr lang="en-GB" altLang="en-US" sz="1600"/>
              <a:t>Neurons change the number of their synaptic elements in an activity-dependent manner </a:t>
            </a:r>
          </a:p>
          <a:p>
            <a:pPr>
              <a:spcBef>
                <a:spcPts val="1000"/>
              </a:spcBef>
            </a:pPr>
            <a:r>
              <a:rPr lang="en-GB" altLang="en-US" sz="1600"/>
              <a:t>Synapses are formed in a recombination step</a:t>
            </a:r>
          </a:p>
          <a:p>
            <a:pPr>
              <a:spcBef>
                <a:spcPts val="1000"/>
              </a:spcBef>
            </a:pPr>
            <a:r>
              <a:rPr lang="en-GB" altLang="en-US" sz="1600"/>
              <a:t>The network yields towards homeostasis by changing its connectivity</a:t>
            </a:r>
          </a:p>
        </p:txBody>
      </p:sp>
      <p:grpSp>
        <p:nvGrpSpPr>
          <p:cNvPr id="201849" name="Group 121"/>
          <p:cNvGrpSpPr>
            <a:grpSpLocks/>
          </p:cNvGrpSpPr>
          <p:nvPr/>
        </p:nvGrpSpPr>
        <p:grpSpPr bwMode="auto">
          <a:xfrm>
            <a:off x="0" y="7134225"/>
            <a:ext cx="1911350" cy="425450"/>
            <a:chOff x="0" y="4431"/>
            <a:chExt cx="1204" cy="268"/>
          </a:xfrm>
        </p:grpSpPr>
        <p:graphicFrame>
          <p:nvGraphicFramePr>
            <p:cNvPr id="201850" name="Object 122"/>
            <p:cNvGraphicFramePr>
              <a:graphicFrameLocks noChangeAspect="1"/>
            </p:cNvGraphicFramePr>
            <p:nvPr/>
          </p:nvGraphicFramePr>
          <p:xfrm>
            <a:off x="204" y="4431"/>
            <a:ext cx="737" cy="106"/>
          </p:xfrm>
          <a:graphic>
            <a:graphicData uri="http://schemas.openxmlformats.org/presentationml/2006/ole">
              <mc:AlternateContent xmlns:mc="http://schemas.openxmlformats.org/markup-compatibility/2006">
                <mc:Choice xmlns:v="urn:schemas-microsoft-com:vml" Requires="v">
                  <p:oleObj spid="_x0000_s201864" r:id="rId4" imgW="1834560" imgH="263880" progId="">
                    <p:embed/>
                  </p:oleObj>
                </mc:Choice>
                <mc:Fallback>
                  <p:oleObj r:id="rId4" imgW="1834560" imgH="263880" progId="">
                    <p:embed/>
                    <p:pic>
                      <p:nvPicPr>
                        <p:cNvPr id="0" name="Object 1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 y="4431"/>
                          <a:ext cx="737" cy="10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1851" name="Text Box 123"/>
            <p:cNvSpPr txBox="1">
              <a:spLocks noChangeArrowheads="1"/>
            </p:cNvSpPr>
            <p:nvPr/>
          </p:nvSpPr>
          <p:spPr bwMode="auto">
            <a:xfrm>
              <a:off x="0" y="4534"/>
              <a:ext cx="1204"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Lst>
                <a:defRPr>
                  <a:solidFill>
                    <a:srgbClr val="000000"/>
                  </a:solidFill>
                  <a:latin typeface="Arial" pitchFamily="34" charset="0"/>
                </a:defRPr>
              </a:lvl1pPr>
              <a:lvl2pPr>
                <a:tabLst>
                  <a:tab pos="723900" algn="l"/>
                  <a:tab pos="1447800" algn="l"/>
                </a:tabLst>
                <a:defRPr>
                  <a:solidFill>
                    <a:srgbClr val="000000"/>
                  </a:solidFill>
                  <a:latin typeface="Arial" pitchFamily="34" charset="0"/>
                </a:defRPr>
              </a:lvl2pPr>
              <a:lvl3pPr>
                <a:tabLst>
                  <a:tab pos="723900" algn="l"/>
                  <a:tab pos="1447800" algn="l"/>
                </a:tabLst>
                <a:defRPr>
                  <a:solidFill>
                    <a:srgbClr val="000000"/>
                  </a:solidFill>
                  <a:latin typeface="Arial" pitchFamily="34" charset="0"/>
                </a:defRPr>
              </a:lvl3pPr>
              <a:lvl4pPr>
                <a:tabLst>
                  <a:tab pos="723900" algn="l"/>
                  <a:tab pos="1447800" algn="l"/>
                </a:tabLst>
                <a:defRPr>
                  <a:solidFill>
                    <a:srgbClr val="000000"/>
                  </a:solidFill>
                  <a:latin typeface="Arial" pitchFamily="34" charset="0"/>
                </a:defRPr>
              </a:lvl4pPr>
              <a:lvl5pPr>
                <a:tabLst>
                  <a:tab pos="723900" algn="l"/>
                  <a:tab pos="1447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9pPr>
            </a:lstStyle>
            <a:p>
              <a:pPr>
                <a:spcBef>
                  <a:spcPts val="750"/>
                </a:spcBef>
              </a:pPr>
              <a:r>
                <a:rPr lang="en-GB" altLang="en-US" sz="1200"/>
                <a:t> -10                         10</a:t>
              </a:r>
            </a:p>
          </p:txBody>
        </p:sp>
      </p:grpSp>
      <p:sp>
        <p:nvSpPr>
          <p:cNvPr id="201852" name="Text Box 124"/>
          <p:cNvSpPr txBox="1">
            <a:spLocks noChangeArrowheads="1"/>
          </p:cNvSpPr>
          <p:nvPr/>
        </p:nvSpPr>
        <p:spPr bwMode="auto">
          <a:xfrm>
            <a:off x="2447925" y="179388"/>
            <a:ext cx="547846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rgbClr val="000000"/>
                </a:solidFill>
                <a:latin typeface="Arial" pitchFamily="34" charset="0"/>
              </a:defRPr>
            </a:lvl9pPr>
          </a:lstStyle>
          <a:p>
            <a:pPr algn="ctr">
              <a:spcBef>
                <a:spcPts val="1500"/>
              </a:spcBef>
            </a:pPr>
            <a:r>
              <a:rPr lang="en-GB" altLang="en-US" sz="2400" b="1">
                <a:solidFill>
                  <a:srgbClr val="333399"/>
                </a:solidFill>
              </a:rPr>
              <a:t>Models for structural plasticity</a:t>
            </a:r>
          </a:p>
        </p:txBody>
      </p:sp>
      <p:sp>
        <p:nvSpPr>
          <p:cNvPr id="201853" name="Text Box 125"/>
          <p:cNvSpPr txBox="1">
            <a:spLocks noChangeArrowheads="1"/>
          </p:cNvSpPr>
          <p:nvPr/>
        </p:nvSpPr>
        <p:spPr bwMode="auto">
          <a:xfrm>
            <a:off x="1347788" y="6335713"/>
            <a:ext cx="3308350" cy="34766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en-US"/>
              <a:t>1 2 3 ………………80 81…100</a:t>
            </a:r>
          </a:p>
        </p:txBody>
      </p:sp>
      <p:sp>
        <p:nvSpPr>
          <p:cNvPr id="201854" name="Text Box 126"/>
          <p:cNvSpPr txBox="1">
            <a:spLocks noChangeArrowheads="1"/>
          </p:cNvSpPr>
          <p:nvPr/>
        </p:nvSpPr>
        <p:spPr bwMode="auto">
          <a:xfrm rot="16200000">
            <a:off x="-459581" y="4683919"/>
            <a:ext cx="3308350" cy="34766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en-US"/>
              <a:t>1 2 3 ………………80 81…100</a:t>
            </a:r>
          </a:p>
        </p:txBody>
      </p:sp>
      <p:sp>
        <p:nvSpPr>
          <p:cNvPr id="201855" name="Text Box 127"/>
          <p:cNvSpPr txBox="1">
            <a:spLocks noChangeArrowheads="1"/>
          </p:cNvSpPr>
          <p:nvPr/>
        </p:nvSpPr>
        <p:spPr bwMode="auto">
          <a:xfrm>
            <a:off x="4679950" y="6156325"/>
            <a:ext cx="12700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spcBef>
                <a:spcPts val="1000"/>
              </a:spcBef>
            </a:pPr>
            <a:r>
              <a:rPr lang="en-GB" altLang="en-US" sz="1600"/>
              <a:t>Neuron number</a:t>
            </a:r>
          </a:p>
        </p:txBody>
      </p:sp>
      <p:pic>
        <p:nvPicPr>
          <p:cNvPr id="201862" name="Picture 1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7904" y="3419797"/>
            <a:ext cx="3057525" cy="299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ext Box 2"/>
          <p:cNvSpPr txBox="1">
            <a:spLocks noChangeArrowheads="1"/>
          </p:cNvSpPr>
          <p:nvPr/>
        </p:nvSpPr>
        <p:spPr bwMode="auto">
          <a:xfrm>
            <a:off x="2817813" y="254000"/>
            <a:ext cx="4683125" cy="909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Lst>
              <a:defRPr>
                <a:solidFill>
                  <a:srgbClr val="000000"/>
                </a:solidFill>
                <a:latin typeface="Arial" pitchFamily="34" charset="0"/>
              </a:defRPr>
            </a:lvl1pPr>
            <a:lvl2pPr>
              <a:tabLst>
                <a:tab pos="723900" algn="l"/>
                <a:tab pos="1447800" algn="l"/>
                <a:tab pos="2171700" algn="l"/>
                <a:tab pos="2895600" algn="l"/>
                <a:tab pos="3619500" algn="l"/>
                <a:tab pos="4343400" algn="l"/>
              </a:tabLst>
              <a:defRPr>
                <a:solidFill>
                  <a:srgbClr val="000000"/>
                </a:solidFill>
                <a:latin typeface="Arial" pitchFamily="34" charset="0"/>
              </a:defRPr>
            </a:lvl2pPr>
            <a:lvl3pPr>
              <a:tabLst>
                <a:tab pos="723900" algn="l"/>
                <a:tab pos="1447800" algn="l"/>
                <a:tab pos="2171700" algn="l"/>
                <a:tab pos="2895600" algn="l"/>
                <a:tab pos="3619500" algn="l"/>
                <a:tab pos="4343400" algn="l"/>
              </a:tabLst>
              <a:defRPr>
                <a:solidFill>
                  <a:srgbClr val="000000"/>
                </a:solidFill>
                <a:latin typeface="Arial" pitchFamily="34" charset="0"/>
              </a:defRPr>
            </a:lvl3pPr>
            <a:lvl4pPr>
              <a:tabLst>
                <a:tab pos="723900" algn="l"/>
                <a:tab pos="1447800" algn="l"/>
                <a:tab pos="2171700" algn="l"/>
                <a:tab pos="2895600" algn="l"/>
                <a:tab pos="3619500" algn="l"/>
                <a:tab pos="4343400" algn="l"/>
              </a:tabLst>
              <a:defRPr>
                <a:solidFill>
                  <a:srgbClr val="000000"/>
                </a:solidFill>
                <a:latin typeface="Arial" pitchFamily="34" charset="0"/>
              </a:defRPr>
            </a:lvl4pPr>
            <a:lvl5pPr>
              <a:tabLst>
                <a:tab pos="723900" algn="l"/>
                <a:tab pos="1447800" algn="l"/>
                <a:tab pos="2171700" algn="l"/>
                <a:tab pos="2895600" algn="l"/>
                <a:tab pos="3619500" algn="l"/>
                <a:tab pos="43434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9pPr>
          </a:lstStyle>
          <a:p>
            <a:pPr algn="ctr">
              <a:spcBef>
                <a:spcPts val="1500"/>
              </a:spcBef>
            </a:pPr>
            <a:r>
              <a:rPr lang="en-GB" altLang="en-US" sz="2400" b="1">
                <a:solidFill>
                  <a:srgbClr val="333399"/>
                </a:solidFill>
              </a:rPr>
              <a:t>Synapse representation and synaptic rewiring</a:t>
            </a:r>
          </a:p>
        </p:txBody>
      </p:sp>
      <p:sp>
        <p:nvSpPr>
          <p:cNvPr id="203779" name="Text Box 3"/>
          <p:cNvSpPr txBox="1">
            <a:spLocks noChangeArrowheads="1"/>
          </p:cNvSpPr>
          <p:nvPr/>
        </p:nvSpPr>
        <p:spPr bwMode="auto">
          <a:xfrm>
            <a:off x="7183438" y="5207000"/>
            <a:ext cx="26876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Lst>
              <a:defRPr>
                <a:solidFill>
                  <a:srgbClr val="000000"/>
                </a:solidFill>
                <a:latin typeface="Arial" pitchFamily="34" charset="0"/>
              </a:defRPr>
            </a:lvl1pPr>
            <a:lvl2pPr>
              <a:tabLst>
                <a:tab pos="723900" algn="l"/>
                <a:tab pos="1447800" algn="l"/>
                <a:tab pos="2171700" algn="l"/>
              </a:tabLst>
              <a:defRPr>
                <a:solidFill>
                  <a:srgbClr val="000000"/>
                </a:solidFill>
                <a:latin typeface="Arial" pitchFamily="34" charset="0"/>
              </a:defRPr>
            </a:lvl2pPr>
            <a:lvl3pPr>
              <a:tabLst>
                <a:tab pos="723900" algn="l"/>
                <a:tab pos="1447800" algn="l"/>
                <a:tab pos="2171700" algn="l"/>
              </a:tabLst>
              <a:defRPr>
                <a:solidFill>
                  <a:srgbClr val="000000"/>
                </a:solidFill>
                <a:latin typeface="Arial" pitchFamily="34" charset="0"/>
              </a:defRPr>
            </a:lvl3pPr>
            <a:lvl4pPr>
              <a:tabLst>
                <a:tab pos="723900" algn="l"/>
                <a:tab pos="1447800" algn="l"/>
                <a:tab pos="2171700" algn="l"/>
              </a:tabLst>
              <a:defRPr>
                <a:solidFill>
                  <a:srgbClr val="000000"/>
                </a:solidFill>
                <a:latin typeface="Arial" pitchFamily="34" charset="0"/>
              </a:defRPr>
            </a:lvl4pPr>
            <a:lvl5pPr>
              <a:tabLst>
                <a:tab pos="723900" algn="l"/>
                <a:tab pos="1447800" algn="l"/>
                <a:tab pos="21717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9pPr>
          </a:lstStyle>
          <a:p>
            <a:pPr algn="r">
              <a:spcBef>
                <a:spcPts val="750"/>
              </a:spcBef>
            </a:pPr>
            <a:r>
              <a:rPr lang="en-GB" altLang="en-US" sz="1200"/>
              <a:t>Butz et al. (2008) </a:t>
            </a:r>
            <a:r>
              <a:rPr lang="en-GB" altLang="en-US" sz="1200" i="1"/>
              <a:t>Hippocampus</a:t>
            </a:r>
          </a:p>
        </p:txBody>
      </p:sp>
      <p:grpSp>
        <p:nvGrpSpPr>
          <p:cNvPr id="203780" name="Group 4"/>
          <p:cNvGrpSpPr>
            <a:grpSpLocks/>
          </p:cNvGrpSpPr>
          <p:nvPr/>
        </p:nvGrpSpPr>
        <p:grpSpPr bwMode="auto">
          <a:xfrm>
            <a:off x="611188" y="1716088"/>
            <a:ext cx="2998787" cy="3490912"/>
            <a:chOff x="385" y="1081"/>
            <a:chExt cx="1889" cy="2199"/>
          </a:xfrm>
        </p:grpSpPr>
        <p:sp>
          <p:nvSpPr>
            <p:cNvPr id="203781" name="Rectangle 5"/>
            <p:cNvSpPr>
              <a:spLocks noChangeArrowheads="1"/>
            </p:cNvSpPr>
            <p:nvPr/>
          </p:nvSpPr>
          <p:spPr bwMode="auto">
            <a:xfrm>
              <a:off x="385" y="1081"/>
              <a:ext cx="1890" cy="22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782" name="AutoShape 6"/>
            <p:cNvSpPr>
              <a:spLocks noChangeArrowheads="1"/>
            </p:cNvSpPr>
            <p:nvPr/>
          </p:nvSpPr>
          <p:spPr bwMode="auto">
            <a:xfrm>
              <a:off x="684" y="1582"/>
              <a:ext cx="1246" cy="1256"/>
            </a:xfrm>
            <a:prstGeom prst="roundRect">
              <a:avLst>
                <a:gd name="adj" fmla="val 79"/>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783" name="Oval 7"/>
            <p:cNvSpPr>
              <a:spLocks noChangeArrowheads="1"/>
            </p:cNvSpPr>
            <p:nvPr/>
          </p:nvSpPr>
          <p:spPr bwMode="auto">
            <a:xfrm>
              <a:off x="1644" y="1615"/>
              <a:ext cx="278" cy="271"/>
            </a:xfrm>
            <a:prstGeom prst="ellipse">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784" name="Freeform 8"/>
            <p:cNvSpPr>
              <a:spLocks noChangeArrowheads="1"/>
            </p:cNvSpPr>
            <p:nvPr/>
          </p:nvSpPr>
          <p:spPr bwMode="auto">
            <a:xfrm>
              <a:off x="1584" y="1807"/>
              <a:ext cx="86" cy="66"/>
            </a:xfrm>
            <a:custGeom>
              <a:avLst/>
              <a:gdLst>
                <a:gd name="T0" fmla="*/ 0 w 13"/>
                <a:gd name="T1" fmla="*/ 6 h 10"/>
                <a:gd name="T2" fmla="*/ 10 w 13"/>
                <a:gd name="T3" fmla="*/ 0 h 10"/>
                <a:gd name="T4" fmla="*/ 13 w 13"/>
                <a:gd name="T5" fmla="*/ 4 h 10"/>
                <a:gd name="T6" fmla="*/ 7 w 13"/>
                <a:gd name="T7" fmla="*/ 7 h 10"/>
                <a:gd name="T8" fmla="*/ 2 w 13"/>
                <a:gd name="T9" fmla="*/ 10 h 10"/>
                <a:gd name="T10" fmla="*/ 5 w 13"/>
                <a:gd name="T11" fmla="*/ 6 h 10"/>
                <a:gd name="T12" fmla="*/ 0 w 1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0" y="6"/>
                  </a:moveTo>
                  <a:lnTo>
                    <a:pt x="10" y="0"/>
                  </a:lnTo>
                  <a:lnTo>
                    <a:pt x="13" y="4"/>
                  </a:lnTo>
                  <a:lnTo>
                    <a:pt x="7" y="7"/>
                  </a:lnTo>
                  <a:lnTo>
                    <a:pt x="2" y="10"/>
                  </a:lnTo>
                  <a:lnTo>
                    <a:pt x="5" y="6"/>
                  </a:lnTo>
                  <a:lnTo>
                    <a:pt x="0" y="6"/>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785" name="Freeform 9"/>
            <p:cNvSpPr>
              <a:spLocks noChangeArrowheads="1"/>
            </p:cNvSpPr>
            <p:nvPr/>
          </p:nvSpPr>
          <p:spPr bwMode="auto">
            <a:xfrm>
              <a:off x="1584" y="1628"/>
              <a:ext cx="79" cy="66"/>
            </a:xfrm>
            <a:custGeom>
              <a:avLst/>
              <a:gdLst>
                <a:gd name="T0" fmla="*/ 2 w 12"/>
                <a:gd name="T1" fmla="*/ 0 h 10"/>
                <a:gd name="T2" fmla="*/ 12 w 12"/>
                <a:gd name="T3" fmla="*/ 6 h 10"/>
                <a:gd name="T4" fmla="*/ 10 w 12"/>
                <a:gd name="T5" fmla="*/ 10 h 10"/>
                <a:gd name="T6" fmla="*/ 5 w 12"/>
                <a:gd name="T7" fmla="*/ 7 h 10"/>
                <a:gd name="T8" fmla="*/ 0 w 12"/>
                <a:gd name="T9" fmla="*/ 4 h 10"/>
                <a:gd name="T10" fmla="*/ 5 w 12"/>
                <a:gd name="T11" fmla="*/ 4 h 10"/>
                <a:gd name="T12" fmla="*/ 2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2" y="0"/>
                  </a:moveTo>
                  <a:lnTo>
                    <a:pt x="12" y="6"/>
                  </a:lnTo>
                  <a:lnTo>
                    <a:pt x="10" y="10"/>
                  </a:lnTo>
                  <a:lnTo>
                    <a:pt x="5" y="7"/>
                  </a:lnTo>
                  <a:lnTo>
                    <a:pt x="0" y="4"/>
                  </a:lnTo>
                  <a:lnTo>
                    <a:pt x="5" y="4"/>
                  </a:lnTo>
                  <a:lnTo>
                    <a:pt x="2" y="0"/>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786" name="Freeform 10"/>
            <p:cNvSpPr>
              <a:spLocks noChangeArrowheads="1"/>
            </p:cNvSpPr>
            <p:nvPr/>
          </p:nvSpPr>
          <p:spPr bwMode="auto">
            <a:xfrm>
              <a:off x="1558" y="1734"/>
              <a:ext cx="86" cy="33"/>
            </a:xfrm>
            <a:custGeom>
              <a:avLst/>
              <a:gdLst>
                <a:gd name="T0" fmla="*/ 0 w 13"/>
                <a:gd name="T1" fmla="*/ 0 h 5"/>
                <a:gd name="T2" fmla="*/ 13 w 13"/>
                <a:gd name="T3" fmla="*/ 0 h 5"/>
                <a:gd name="T4" fmla="*/ 13 w 13"/>
                <a:gd name="T5" fmla="*/ 5 h 5"/>
                <a:gd name="T6" fmla="*/ 6 w 13"/>
                <a:gd name="T7" fmla="*/ 5 h 5"/>
                <a:gd name="T8" fmla="*/ 0 w 13"/>
                <a:gd name="T9" fmla="*/ 5 h 5"/>
                <a:gd name="T10" fmla="*/ 5 w 13"/>
                <a:gd name="T11" fmla="*/ 2 h 5"/>
                <a:gd name="T12" fmla="*/ 0 w 1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3" h="5">
                  <a:moveTo>
                    <a:pt x="0" y="0"/>
                  </a:moveTo>
                  <a:lnTo>
                    <a:pt x="13" y="0"/>
                  </a:lnTo>
                  <a:lnTo>
                    <a:pt x="13" y="5"/>
                  </a:lnTo>
                  <a:lnTo>
                    <a:pt x="6" y="5"/>
                  </a:lnTo>
                  <a:lnTo>
                    <a:pt x="0" y="5"/>
                  </a:lnTo>
                  <a:lnTo>
                    <a:pt x="5" y="2"/>
                  </a:lnTo>
                  <a:lnTo>
                    <a:pt x="0" y="0"/>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787" name="Oval 11"/>
            <p:cNvSpPr>
              <a:spLocks noChangeArrowheads="1"/>
            </p:cNvSpPr>
            <p:nvPr/>
          </p:nvSpPr>
          <p:spPr bwMode="auto">
            <a:xfrm>
              <a:off x="1644" y="2091"/>
              <a:ext cx="278" cy="271"/>
            </a:xfrm>
            <a:prstGeom prst="ellipse">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788" name="Freeform 12"/>
            <p:cNvSpPr>
              <a:spLocks noChangeArrowheads="1"/>
            </p:cNvSpPr>
            <p:nvPr/>
          </p:nvSpPr>
          <p:spPr bwMode="auto">
            <a:xfrm>
              <a:off x="1584" y="2289"/>
              <a:ext cx="86" cy="60"/>
            </a:xfrm>
            <a:custGeom>
              <a:avLst/>
              <a:gdLst>
                <a:gd name="T0" fmla="*/ 0 w 13"/>
                <a:gd name="T1" fmla="*/ 6 h 9"/>
                <a:gd name="T2" fmla="*/ 10 w 13"/>
                <a:gd name="T3" fmla="*/ 0 h 9"/>
                <a:gd name="T4" fmla="*/ 13 w 13"/>
                <a:gd name="T5" fmla="*/ 3 h 9"/>
                <a:gd name="T6" fmla="*/ 7 w 13"/>
                <a:gd name="T7" fmla="*/ 6 h 9"/>
                <a:gd name="T8" fmla="*/ 2 w 13"/>
                <a:gd name="T9" fmla="*/ 9 h 9"/>
                <a:gd name="T10" fmla="*/ 5 w 13"/>
                <a:gd name="T11" fmla="*/ 5 h 9"/>
                <a:gd name="T12" fmla="*/ 0 w 13"/>
                <a:gd name="T13" fmla="*/ 6 h 9"/>
              </a:gdLst>
              <a:ahLst/>
              <a:cxnLst>
                <a:cxn ang="0">
                  <a:pos x="T0" y="T1"/>
                </a:cxn>
                <a:cxn ang="0">
                  <a:pos x="T2" y="T3"/>
                </a:cxn>
                <a:cxn ang="0">
                  <a:pos x="T4" y="T5"/>
                </a:cxn>
                <a:cxn ang="0">
                  <a:pos x="T6" y="T7"/>
                </a:cxn>
                <a:cxn ang="0">
                  <a:pos x="T8" y="T9"/>
                </a:cxn>
                <a:cxn ang="0">
                  <a:pos x="T10" y="T11"/>
                </a:cxn>
                <a:cxn ang="0">
                  <a:pos x="T12" y="T13"/>
                </a:cxn>
              </a:cxnLst>
              <a:rect l="0" t="0" r="r" b="b"/>
              <a:pathLst>
                <a:path w="13" h="9">
                  <a:moveTo>
                    <a:pt x="0" y="6"/>
                  </a:moveTo>
                  <a:lnTo>
                    <a:pt x="10" y="0"/>
                  </a:lnTo>
                  <a:lnTo>
                    <a:pt x="13" y="3"/>
                  </a:lnTo>
                  <a:lnTo>
                    <a:pt x="7" y="6"/>
                  </a:lnTo>
                  <a:lnTo>
                    <a:pt x="2" y="9"/>
                  </a:lnTo>
                  <a:lnTo>
                    <a:pt x="5" y="5"/>
                  </a:lnTo>
                  <a:lnTo>
                    <a:pt x="0" y="6"/>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789" name="Freeform 13"/>
            <p:cNvSpPr>
              <a:spLocks noChangeArrowheads="1"/>
            </p:cNvSpPr>
            <p:nvPr/>
          </p:nvSpPr>
          <p:spPr bwMode="auto">
            <a:xfrm>
              <a:off x="1584" y="2104"/>
              <a:ext cx="79" cy="66"/>
            </a:xfrm>
            <a:custGeom>
              <a:avLst/>
              <a:gdLst>
                <a:gd name="T0" fmla="*/ 2 w 12"/>
                <a:gd name="T1" fmla="*/ 0 h 10"/>
                <a:gd name="T2" fmla="*/ 12 w 12"/>
                <a:gd name="T3" fmla="*/ 6 h 10"/>
                <a:gd name="T4" fmla="*/ 10 w 12"/>
                <a:gd name="T5" fmla="*/ 10 h 10"/>
                <a:gd name="T6" fmla="*/ 5 w 12"/>
                <a:gd name="T7" fmla="*/ 7 h 10"/>
                <a:gd name="T8" fmla="*/ 0 w 12"/>
                <a:gd name="T9" fmla="*/ 4 h 10"/>
                <a:gd name="T10" fmla="*/ 5 w 12"/>
                <a:gd name="T11" fmla="*/ 4 h 10"/>
                <a:gd name="T12" fmla="*/ 2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2" y="0"/>
                  </a:moveTo>
                  <a:lnTo>
                    <a:pt x="12" y="6"/>
                  </a:lnTo>
                  <a:lnTo>
                    <a:pt x="10" y="10"/>
                  </a:lnTo>
                  <a:lnTo>
                    <a:pt x="5" y="7"/>
                  </a:lnTo>
                  <a:lnTo>
                    <a:pt x="0" y="4"/>
                  </a:lnTo>
                  <a:lnTo>
                    <a:pt x="5" y="4"/>
                  </a:lnTo>
                  <a:lnTo>
                    <a:pt x="2" y="0"/>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790" name="Freeform 14"/>
            <p:cNvSpPr>
              <a:spLocks noChangeArrowheads="1"/>
            </p:cNvSpPr>
            <p:nvPr/>
          </p:nvSpPr>
          <p:spPr bwMode="auto">
            <a:xfrm>
              <a:off x="1558" y="2217"/>
              <a:ext cx="86" cy="27"/>
            </a:xfrm>
            <a:custGeom>
              <a:avLst/>
              <a:gdLst>
                <a:gd name="T0" fmla="*/ 0 w 13"/>
                <a:gd name="T1" fmla="*/ 0 h 4"/>
                <a:gd name="T2" fmla="*/ 13 w 13"/>
                <a:gd name="T3" fmla="*/ 0 h 4"/>
                <a:gd name="T4" fmla="*/ 13 w 13"/>
                <a:gd name="T5" fmla="*/ 4 h 4"/>
                <a:gd name="T6" fmla="*/ 6 w 13"/>
                <a:gd name="T7" fmla="*/ 4 h 4"/>
                <a:gd name="T8" fmla="*/ 0 w 13"/>
                <a:gd name="T9" fmla="*/ 4 h 4"/>
                <a:gd name="T10" fmla="*/ 5 w 13"/>
                <a:gd name="T11" fmla="*/ 2 h 4"/>
                <a:gd name="T12" fmla="*/ 0 w 1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0" y="0"/>
                  </a:moveTo>
                  <a:lnTo>
                    <a:pt x="13" y="0"/>
                  </a:lnTo>
                  <a:lnTo>
                    <a:pt x="13" y="4"/>
                  </a:lnTo>
                  <a:lnTo>
                    <a:pt x="6" y="4"/>
                  </a:lnTo>
                  <a:lnTo>
                    <a:pt x="0" y="4"/>
                  </a:lnTo>
                  <a:lnTo>
                    <a:pt x="5" y="2"/>
                  </a:lnTo>
                  <a:lnTo>
                    <a:pt x="0" y="0"/>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791" name="Oval 15"/>
            <p:cNvSpPr>
              <a:spLocks noChangeArrowheads="1"/>
            </p:cNvSpPr>
            <p:nvPr/>
          </p:nvSpPr>
          <p:spPr bwMode="auto">
            <a:xfrm>
              <a:off x="1644" y="2548"/>
              <a:ext cx="278" cy="278"/>
            </a:xfrm>
            <a:prstGeom prst="ellipse">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792" name="Freeform 16"/>
            <p:cNvSpPr>
              <a:spLocks noChangeArrowheads="1"/>
            </p:cNvSpPr>
            <p:nvPr/>
          </p:nvSpPr>
          <p:spPr bwMode="auto">
            <a:xfrm>
              <a:off x="1558" y="2673"/>
              <a:ext cx="86" cy="27"/>
            </a:xfrm>
            <a:custGeom>
              <a:avLst/>
              <a:gdLst>
                <a:gd name="T0" fmla="*/ 0 w 13"/>
                <a:gd name="T1" fmla="*/ 0 h 4"/>
                <a:gd name="T2" fmla="*/ 13 w 13"/>
                <a:gd name="T3" fmla="*/ 0 h 4"/>
                <a:gd name="T4" fmla="*/ 13 w 13"/>
                <a:gd name="T5" fmla="*/ 4 h 4"/>
                <a:gd name="T6" fmla="*/ 6 w 13"/>
                <a:gd name="T7" fmla="*/ 4 h 4"/>
                <a:gd name="T8" fmla="*/ 0 w 13"/>
                <a:gd name="T9" fmla="*/ 4 h 4"/>
                <a:gd name="T10" fmla="*/ 5 w 13"/>
                <a:gd name="T11" fmla="*/ 2 h 4"/>
                <a:gd name="T12" fmla="*/ 0 w 1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0" y="0"/>
                  </a:moveTo>
                  <a:lnTo>
                    <a:pt x="13" y="0"/>
                  </a:lnTo>
                  <a:lnTo>
                    <a:pt x="13" y="4"/>
                  </a:lnTo>
                  <a:lnTo>
                    <a:pt x="6" y="4"/>
                  </a:lnTo>
                  <a:lnTo>
                    <a:pt x="0" y="4"/>
                  </a:lnTo>
                  <a:lnTo>
                    <a:pt x="5" y="2"/>
                  </a:lnTo>
                  <a:lnTo>
                    <a:pt x="0" y="0"/>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793" name="Freeform 17"/>
            <p:cNvSpPr>
              <a:spLocks noChangeArrowheads="1"/>
            </p:cNvSpPr>
            <p:nvPr/>
          </p:nvSpPr>
          <p:spPr bwMode="auto">
            <a:xfrm>
              <a:off x="1657" y="2032"/>
              <a:ext cx="66" cy="79"/>
            </a:xfrm>
            <a:custGeom>
              <a:avLst/>
              <a:gdLst>
                <a:gd name="T0" fmla="*/ 4 w 10"/>
                <a:gd name="T1" fmla="*/ 0 h 12"/>
                <a:gd name="T2" fmla="*/ 10 w 10"/>
                <a:gd name="T3" fmla="*/ 10 h 12"/>
                <a:gd name="T4" fmla="*/ 6 w 10"/>
                <a:gd name="T5" fmla="*/ 12 h 12"/>
                <a:gd name="T6" fmla="*/ 3 w 10"/>
                <a:gd name="T7" fmla="*/ 7 h 12"/>
                <a:gd name="T8" fmla="*/ 0 w 10"/>
                <a:gd name="T9" fmla="*/ 2 h 12"/>
                <a:gd name="T10" fmla="*/ 4 w 10"/>
                <a:gd name="T11" fmla="*/ 5 h 12"/>
                <a:gd name="T12" fmla="*/ 4 w 1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0" h="12">
                  <a:moveTo>
                    <a:pt x="4" y="0"/>
                  </a:moveTo>
                  <a:lnTo>
                    <a:pt x="10" y="10"/>
                  </a:lnTo>
                  <a:lnTo>
                    <a:pt x="6" y="12"/>
                  </a:lnTo>
                  <a:lnTo>
                    <a:pt x="3" y="7"/>
                  </a:lnTo>
                  <a:lnTo>
                    <a:pt x="0" y="2"/>
                  </a:lnTo>
                  <a:lnTo>
                    <a:pt x="4" y="5"/>
                  </a:lnTo>
                  <a:lnTo>
                    <a:pt x="4" y="0"/>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794" name="Freeform 18"/>
            <p:cNvSpPr>
              <a:spLocks noChangeArrowheads="1"/>
            </p:cNvSpPr>
            <p:nvPr/>
          </p:nvSpPr>
          <p:spPr bwMode="auto">
            <a:xfrm>
              <a:off x="1657" y="2343"/>
              <a:ext cx="66" cy="86"/>
            </a:xfrm>
            <a:custGeom>
              <a:avLst/>
              <a:gdLst>
                <a:gd name="T0" fmla="*/ 0 w 10"/>
                <a:gd name="T1" fmla="*/ 11 h 13"/>
                <a:gd name="T2" fmla="*/ 6 w 10"/>
                <a:gd name="T3" fmla="*/ 0 h 13"/>
                <a:gd name="T4" fmla="*/ 10 w 10"/>
                <a:gd name="T5" fmla="*/ 2 h 13"/>
                <a:gd name="T6" fmla="*/ 7 w 10"/>
                <a:gd name="T7" fmla="*/ 7 h 13"/>
                <a:gd name="T8" fmla="*/ 4 w 10"/>
                <a:gd name="T9" fmla="*/ 13 h 13"/>
                <a:gd name="T10" fmla="*/ 5 w 10"/>
                <a:gd name="T11" fmla="*/ 8 h 13"/>
                <a:gd name="T12" fmla="*/ 0 w 10"/>
                <a:gd name="T13" fmla="*/ 11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0" y="11"/>
                  </a:moveTo>
                  <a:lnTo>
                    <a:pt x="6" y="0"/>
                  </a:lnTo>
                  <a:lnTo>
                    <a:pt x="10" y="2"/>
                  </a:lnTo>
                  <a:lnTo>
                    <a:pt x="7" y="7"/>
                  </a:lnTo>
                  <a:lnTo>
                    <a:pt x="4" y="13"/>
                  </a:lnTo>
                  <a:lnTo>
                    <a:pt x="5" y="8"/>
                  </a:lnTo>
                  <a:lnTo>
                    <a:pt x="0" y="11"/>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795" name="Freeform 19"/>
            <p:cNvSpPr>
              <a:spLocks noChangeArrowheads="1"/>
            </p:cNvSpPr>
            <p:nvPr/>
          </p:nvSpPr>
          <p:spPr bwMode="auto">
            <a:xfrm>
              <a:off x="1571" y="2561"/>
              <a:ext cx="86" cy="66"/>
            </a:xfrm>
            <a:custGeom>
              <a:avLst/>
              <a:gdLst>
                <a:gd name="T0" fmla="*/ 2 w 13"/>
                <a:gd name="T1" fmla="*/ 0 h 10"/>
                <a:gd name="T2" fmla="*/ 13 w 13"/>
                <a:gd name="T3" fmla="*/ 7 h 10"/>
                <a:gd name="T4" fmla="*/ 11 w 13"/>
                <a:gd name="T5" fmla="*/ 10 h 10"/>
                <a:gd name="T6" fmla="*/ 5 w 13"/>
                <a:gd name="T7" fmla="*/ 7 h 10"/>
                <a:gd name="T8" fmla="*/ 0 w 13"/>
                <a:gd name="T9" fmla="*/ 4 h 10"/>
                <a:gd name="T10" fmla="*/ 5 w 13"/>
                <a:gd name="T11" fmla="*/ 5 h 10"/>
                <a:gd name="T12" fmla="*/ 2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2" y="0"/>
                  </a:moveTo>
                  <a:lnTo>
                    <a:pt x="13" y="7"/>
                  </a:lnTo>
                  <a:lnTo>
                    <a:pt x="11" y="10"/>
                  </a:lnTo>
                  <a:lnTo>
                    <a:pt x="5" y="7"/>
                  </a:lnTo>
                  <a:lnTo>
                    <a:pt x="0" y="4"/>
                  </a:lnTo>
                  <a:lnTo>
                    <a:pt x="5" y="5"/>
                  </a:lnTo>
                  <a:lnTo>
                    <a:pt x="2" y="0"/>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796" name="Line 20"/>
            <p:cNvSpPr>
              <a:spLocks noChangeShapeType="1"/>
            </p:cNvSpPr>
            <p:nvPr/>
          </p:nvSpPr>
          <p:spPr bwMode="auto">
            <a:xfrm flipV="1">
              <a:off x="830" y="1885"/>
              <a:ext cx="66" cy="240"/>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797" name="Freeform 21"/>
            <p:cNvSpPr>
              <a:spLocks noChangeArrowheads="1"/>
            </p:cNvSpPr>
            <p:nvPr/>
          </p:nvSpPr>
          <p:spPr bwMode="auto">
            <a:xfrm>
              <a:off x="863" y="1886"/>
              <a:ext cx="39" cy="53"/>
            </a:xfrm>
            <a:custGeom>
              <a:avLst/>
              <a:gdLst>
                <a:gd name="T0" fmla="*/ 30 w 36"/>
                <a:gd name="T1" fmla="*/ 0 h 48"/>
                <a:gd name="T2" fmla="*/ 0 w 36"/>
                <a:gd name="T3" fmla="*/ 36 h 48"/>
                <a:gd name="T4" fmla="*/ 36 w 36"/>
                <a:gd name="T5" fmla="*/ 48 h 48"/>
                <a:gd name="T6" fmla="*/ 30 w 36"/>
                <a:gd name="T7" fmla="*/ 0 h 48"/>
                <a:gd name="T8" fmla="*/ 30 w 36"/>
                <a:gd name="T9" fmla="*/ 0 h 48"/>
              </a:gdLst>
              <a:ahLst/>
              <a:cxnLst>
                <a:cxn ang="0">
                  <a:pos x="T0" y="T1"/>
                </a:cxn>
                <a:cxn ang="0">
                  <a:pos x="T2" y="T3"/>
                </a:cxn>
                <a:cxn ang="0">
                  <a:pos x="T4" y="T5"/>
                </a:cxn>
                <a:cxn ang="0">
                  <a:pos x="T6" y="T7"/>
                </a:cxn>
                <a:cxn ang="0">
                  <a:pos x="T8" y="T9"/>
                </a:cxn>
              </a:cxnLst>
              <a:rect l="0" t="0" r="r" b="b"/>
              <a:pathLst>
                <a:path w="36" h="48">
                  <a:moveTo>
                    <a:pt x="30" y="0"/>
                  </a:moveTo>
                  <a:lnTo>
                    <a:pt x="0" y="36"/>
                  </a:lnTo>
                  <a:lnTo>
                    <a:pt x="36" y="48"/>
                  </a:lnTo>
                  <a:lnTo>
                    <a:pt x="30"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798" name="Line 22"/>
            <p:cNvSpPr>
              <a:spLocks noChangeShapeType="1"/>
            </p:cNvSpPr>
            <p:nvPr/>
          </p:nvSpPr>
          <p:spPr bwMode="auto">
            <a:xfrm flipV="1">
              <a:off x="830" y="1964"/>
              <a:ext cx="185" cy="16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799" name="Freeform 23"/>
            <p:cNvSpPr>
              <a:spLocks noChangeArrowheads="1"/>
            </p:cNvSpPr>
            <p:nvPr/>
          </p:nvSpPr>
          <p:spPr bwMode="auto">
            <a:xfrm>
              <a:off x="969" y="1965"/>
              <a:ext cx="46" cy="46"/>
            </a:xfrm>
            <a:custGeom>
              <a:avLst/>
              <a:gdLst>
                <a:gd name="T0" fmla="*/ 42 w 42"/>
                <a:gd name="T1" fmla="*/ 0 h 42"/>
                <a:gd name="T2" fmla="*/ 0 w 42"/>
                <a:gd name="T3" fmla="*/ 12 h 42"/>
                <a:gd name="T4" fmla="*/ 24 w 42"/>
                <a:gd name="T5" fmla="*/ 42 h 42"/>
                <a:gd name="T6" fmla="*/ 42 w 42"/>
                <a:gd name="T7" fmla="*/ 0 h 42"/>
                <a:gd name="T8" fmla="*/ 42 w 42"/>
                <a:gd name="T9" fmla="*/ 0 h 42"/>
              </a:gdLst>
              <a:ahLst/>
              <a:cxnLst>
                <a:cxn ang="0">
                  <a:pos x="T0" y="T1"/>
                </a:cxn>
                <a:cxn ang="0">
                  <a:pos x="T2" y="T3"/>
                </a:cxn>
                <a:cxn ang="0">
                  <a:pos x="T4" y="T5"/>
                </a:cxn>
                <a:cxn ang="0">
                  <a:pos x="T6" y="T7"/>
                </a:cxn>
                <a:cxn ang="0">
                  <a:pos x="T8" y="T9"/>
                </a:cxn>
              </a:cxnLst>
              <a:rect l="0" t="0" r="r" b="b"/>
              <a:pathLst>
                <a:path w="42" h="42">
                  <a:moveTo>
                    <a:pt x="42" y="0"/>
                  </a:moveTo>
                  <a:lnTo>
                    <a:pt x="0" y="12"/>
                  </a:lnTo>
                  <a:lnTo>
                    <a:pt x="24" y="42"/>
                  </a:lnTo>
                  <a:lnTo>
                    <a:pt x="42"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00" name="Line 24"/>
            <p:cNvSpPr>
              <a:spLocks noChangeShapeType="1"/>
            </p:cNvSpPr>
            <p:nvPr/>
          </p:nvSpPr>
          <p:spPr bwMode="auto">
            <a:xfrm flipV="1">
              <a:off x="830" y="2077"/>
              <a:ext cx="245" cy="48"/>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801" name="Freeform 25"/>
            <p:cNvSpPr>
              <a:spLocks noChangeArrowheads="1"/>
            </p:cNvSpPr>
            <p:nvPr/>
          </p:nvSpPr>
          <p:spPr bwMode="auto">
            <a:xfrm>
              <a:off x="1022" y="2065"/>
              <a:ext cx="53" cy="46"/>
            </a:xfrm>
            <a:custGeom>
              <a:avLst/>
              <a:gdLst>
                <a:gd name="T0" fmla="*/ 48 w 48"/>
                <a:gd name="T1" fmla="*/ 12 h 42"/>
                <a:gd name="T2" fmla="*/ 0 w 48"/>
                <a:gd name="T3" fmla="*/ 0 h 42"/>
                <a:gd name="T4" fmla="*/ 12 w 48"/>
                <a:gd name="T5" fmla="*/ 42 h 42"/>
                <a:gd name="T6" fmla="*/ 48 w 48"/>
                <a:gd name="T7" fmla="*/ 12 h 42"/>
                <a:gd name="T8" fmla="*/ 48 w 48"/>
                <a:gd name="T9" fmla="*/ 12 h 42"/>
              </a:gdLst>
              <a:ahLst/>
              <a:cxnLst>
                <a:cxn ang="0">
                  <a:pos x="T0" y="T1"/>
                </a:cxn>
                <a:cxn ang="0">
                  <a:pos x="T2" y="T3"/>
                </a:cxn>
                <a:cxn ang="0">
                  <a:pos x="T4" y="T5"/>
                </a:cxn>
                <a:cxn ang="0">
                  <a:pos x="T6" y="T7"/>
                </a:cxn>
                <a:cxn ang="0">
                  <a:pos x="T8" y="T9"/>
                </a:cxn>
              </a:cxnLst>
              <a:rect l="0" t="0" r="r" b="b"/>
              <a:pathLst>
                <a:path w="48" h="42">
                  <a:moveTo>
                    <a:pt x="48" y="12"/>
                  </a:moveTo>
                  <a:lnTo>
                    <a:pt x="0" y="0"/>
                  </a:lnTo>
                  <a:lnTo>
                    <a:pt x="12" y="42"/>
                  </a:lnTo>
                  <a:lnTo>
                    <a:pt x="48" y="1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02" name="Line 26"/>
            <p:cNvSpPr>
              <a:spLocks noChangeShapeType="1"/>
            </p:cNvSpPr>
            <p:nvPr/>
          </p:nvSpPr>
          <p:spPr bwMode="auto">
            <a:xfrm>
              <a:off x="830" y="2124"/>
              <a:ext cx="245" cy="4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803" name="Freeform 27"/>
            <p:cNvSpPr>
              <a:spLocks noChangeArrowheads="1"/>
            </p:cNvSpPr>
            <p:nvPr/>
          </p:nvSpPr>
          <p:spPr bwMode="auto">
            <a:xfrm>
              <a:off x="1022" y="2138"/>
              <a:ext cx="53" cy="46"/>
            </a:xfrm>
            <a:custGeom>
              <a:avLst/>
              <a:gdLst>
                <a:gd name="T0" fmla="*/ 48 w 48"/>
                <a:gd name="T1" fmla="*/ 30 h 42"/>
                <a:gd name="T2" fmla="*/ 12 w 48"/>
                <a:gd name="T3" fmla="*/ 0 h 42"/>
                <a:gd name="T4" fmla="*/ 0 w 48"/>
                <a:gd name="T5" fmla="*/ 42 h 42"/>
                <a:gd name="T6" fmla="*/ 48 w 48"/>
                <a:gd name="T7" fmla="*/ 30 h 42"/>
                <a:gd name="T8" fmla="*/ 48 w 48"/>
                <a:gd name="T9" fmla="*/ 30 h 42"/>
              </a:gdLst>
              <a:ahLst/>
              <a:cxnLst>
                <a:cxn ang="0">
                  <a:pos x="T0" y="T1"/>
                </a:cxn>
                <a:cxn ang="0">
                  <a:pos x="T2" y="T3"/>
                </a:cxn>
                <a:cxn ang="0">
                  <a:pos x="T4" y="T5"/>
                </a:cxn>
                <a:cxn ang="0">
                  <a:pos x="T6" y="T7"/>
                </a:cxn>
                <a:cxn ang="0">
                  <a:pos x="T8" y="T9"/>
                </a:cxn>
              </a:cxnLst>
              <a:rect l="0" t="0" r="r" b="b"/>
              <a:pathLst>
                <a:path w="48" h="42">
                  <a:moveTo>
                    <a:pt x="48" y="30"/>
                  </a:moveTo>
                  <a:lnTo>
                    <a:pt x="12" y="0"/>
                  </a:lnTo>
                  <a:lnTo>
                    <a:pt x="0" y="42"/>
                  </a:lnTo>
                  <a:lnTo>
                    <a:pt x="48"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04" name="Line 28"/>
            <p:cNvSpPr>
              <a:spLocks noChangeShapeType="1"/>
            </p:cNvSpPr>
            <p:nvPr/>
          </p:nvSpPr>
          <p:spPr bwMode="auto">
            <a:xfrm>
              <a:off x="830" y="2124"/>
              <a:ext cx="198" cy="14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805" name="Freeform 29"/>
            <p:cNvSpPr>
              <a:spLocks noChangeArrowheads="1"/>
            </p:cNvSpPr>
            <p:nvPr/>
          </p:nvSpPr>
          <p:spPr bwMode="auto">
            <a:xfrm>
              <a:off x="982" y="2223"/>
              <a:ext cx="46" cy="46"/>
            </a:xfrm>
            <a:custGeom>
              <a:avLst/>
              <a:gdLst>
                <a:gd name="T0" fmla="*/ 42 w 42"/>
                <a:gd name="T1" fmla="*/ 42 h 42"/>
                <a:gd name="T2" fmla="*/ 24 w 42"/>
                <a:gd name="T3" fmla="*/ 0 h 42"/>
                <a:gd name="T4" fmla="*/ 0 w 42"/>
                <a:gd name="T5" fmla="*/ 36 h 42"/>
                <a:gd name="T6" fmla="*/ 42 w 42"/>
                <a:gd name="T7" fmla="*/ 42 h 42"/>
                <a:gd name="T8" fmla="*/ 42 w 42"/>
                <a:gd name="T9" fmla="*/ 42 h 42"/>
              </a:gdLst>
              <a:ahLst/>
              <a:cxnLst>
                <a:cxn ang="0">
                  <a:pos x="T0" y="T1"/>
                </a:cxn>
                <a:cxn ang="0">
                  <a:pos x="T2" y="T3"/>
                </a:cxn>
                <a:cxn ang="0">
                  <a:pos x="T4" y="T5"/>
                </a:cxn>
                <a:cxn ang="0">
                  <a:pos x="T6" y="T7"/>
                </a:cxn>
                <a:cxn ang="0">
                  <a:pos x="T8" y="T9"/>
                </a:cxn>
              </a:cxnLst>
              <a:rect l="0" t="0" r="r" b="b"/>
              <a:pathLst>
                <a:path w="42" h="42">
                  <a:moveTo>
                    <a:pt x="42" y="42"/>
                  </a:moveTo>
                  <a:lnTo>
                    <a:pt x="24" y="0"/>
                  </a:lnTo>
                  <a:lnTo>
                    <a:pt x="0" y="36"/>
                  </a:lnTo>
                  <a:lnTo>
                    <a:pt x="42" y="4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06" name="Line 30"/>
            <p:cNvSpPr>
              <a:spLocks noChangeShapeType="1"/>
            </p:cNvSpPr>
            <p:nvPr/>
          </p:nvSpPr>
          <p:spPr bwMode="auto">
            <a:xfrm>
              <a:off x="830" y="2124"/>
              <a:ext cx="126" cy="212"/>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807" name="Freeform 31"/>
            <p:cNvSpPr>
              <a:spLocks noChangeArrowheads="1"/>
            </p:cNvSpPr>
            <p:nvPr/>
          </p:nvSpPr>
          <p:spPr bwMode="auto">
            <a:xfrm>
              <a:off x="909" y="2289"/>
              <a:ext cx="46" cy="46"/>
            </a:xfrm>
            <a:custGeom>
              <a:avLst/>
              <a:gdLst>
                <a:gd name="T0" fmla="*/ 42 w 42"/>
                <a:gd name="T1" fmla="*/ 42 h 42"/>
                <a:gd name="T2" fmla="*/ 36 w 42"/>
                <a:gd name="T3" fmla="*/ 0 h 42"/>
                <a:gd name="T4" fmla="*/ 0 w 42"/>
                <a:gd name="T5" fmla="*/ 18 h 42"/>
                <a:gd name="T6" fmla="*/ 42 w 42"/>
                <a:gd name="T7" fmla="*/ 42 h 42"/>
                <a:gd name="T8" fmla="*/ 42 w 42"/>
                <a:gd name="T9" fmla="*/ 42 h 42"/>
              </a:gdLst>
              <a:ahLst/>
              <a:cxnLst>
                <a:cxn ang="0">
                  <a:pos x="T0" y="T1"/>
                </a:cxn>
                <a:cxn ang="0">
                  <a:pos x="T2" y="T3"/>
                </a:cxn>
                <a:cxn ang="0">
                  <a:pos x="T4" y="T5"/>
                </a:cxn>
                <a:cxn ang="0">
                  <a:pos x="T6" y="T7"/>
                </a:cxn>
                <a:cxn ang="0">
                  <a:pos x="T8" y="T9"/>
                </a:cxn>
              </a:cxnLst>
              <a:rect l="0" t="0" r="r" b="b"/>
              <a:pathLst>
                <a:path w="42" h="42">
                  <a:moveTo>
                    <a:pt x="42" y="42"/>
                  </a:moveTo>
                  <a:lnTo>
                    <a:pt x="36" y="0"/>
                  </a:lnTo>
                  <a:lnTo>
                    <a:pt x="0" y="18"/>
                  </a:lnTo>
                  <a:lnTo>
                    <a:pt x="42" y="4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08" name="Rectangle 32"/>
            <p:cNvSpPr>
              <a:spLocks noChangeArrowheads="1"/>
            </p:cNvSpPr>
            <p:nvPr/>
          </p:nvSpPr>
          <p:spPr bwMode="auto">
            <a:xfrm>
              <a:off x="830" y="1831"/>
              <a:ext cx="49"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000">
                  <a:solidFill>
                    <a:srgbClr val="000000"/>
                  </a:solidFill>
                </a:rPr>
                <a:t>1</a:t>
              </a:r>
            </a:p>
          </p:txBody>
        </p:sp>
        <p:sp>
          <p:nvSpPr>
            <p:cNvPr id="203809" name="Rectangle 33"/>
            <p:cNvSpPr>
              <a:spLocks noChangeArrowheads="1"/>
            </p:cNvSpPr>
            <p:nvPr/>
          </p:nvSpPr>
          <p:spPr bwMode="auto">
            <a:xfrm>
              <a:off x="956" y="1883"/>
              <a:ext cx="49"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000">
                  <a:solidFill>
                    <a:srgbClr val="000000"/>
                  </a:solidFill>
                </a:rPr>
                <a:t>2</a:t>
              </a:r>
            </a:p>
          </p:txBody>
        </p:sp>
        <p:sp>
          <p:nvSpPr>
            <p:cNvPr id="203810" name="Rectangle 34"/>
            <p:cNvSpPr>
              <a:spLocks noChangeArrowheads="1"/>
            </p:cNvSpPr>
            <p:nvPr/>
          </p:nvSpPr>
          <p:spPr bwMode="auto">
            <a:xfrm>
              <a:off x="1038" y="1980"/>
              <a:ext cx="49"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000">
                  <a:solidFill>
                    <a:srgbClr val="000000"/>
                  </a:solidFill>
                </a:rPr>
                <a:t>3</a:t>
              </a:r>
            </a:p>
          </p:txBody>
        </p:sp>
        <p:sp>
          <p:nvSpPr>
            <p:cNvPr id="203811" name="Rectangle 35"/>
            <p:cNvSpPr>
              <a:spLocks noChangeArrowheads="1"/>
            </p:cNvSpPr>
            <p:nvPr/>
          </p:nvSpPr>
          <p:spPr bwMode="auto">
            <a:xfrm>
              <a:off x="1057" y="2080"/>
              <a:ext cx="49"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000">
                  <a:solidFill>
                    <a:srgbClr val="000000"/>
                  </a:solidFill>
                </a:rPr>
                <a:t>4</a:t>
              </a:r>
            </a:p>
          </p:txBody>
        </p:sp>
        <p:sp>
          <p:nvSpPr>
            <p:cNvPr id="203812" name="Rectangle 36"/>
            <p:cNvSpPr>
              <a:spLocks noChangeArrowheads="1"/>
            </p:cNvSpPr>
            <p:nvPr/>
          </p:nvSpPr>
          <p:spPr bwMode="auto">
            <a:xfrm>
              <a:off x="1019" y="2188"/>
              <a:ext cx="49"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000">
                  <a:solidFill>
                    <a:srgbClr val="000000"/>
                  </a:solidFill>
                </a:rPr>
                <a:t>5</a:t>
              </a:r>
            </a:p>
          </p:txBody>
        </p:sp>
        <p:sp>
          <p:nvSpPr>
            <p:cNvPr id="203813" name="Rectangle 37"/>
            <p:cNvSpPr>
              <a:spLocks noChangeArrowheads="1"/>
            </p:cNvSpPr>
            <p:nvPr/>
          </p:nvSpPr>
          <p:spPr bwMode="auto">
            <a:xfrm>
              <a:off x="962" y="2287"/>
              <a:ext cx="49"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000">
                  <a:solidFill>
                    <a:srgbClr val="000000"/>
                  </a:solidFill>
                </a:rPr>
                <a:t>6</a:t>
              </a:r>
            </a:p>
          </p:txBody>
        </p:sp>
        <p:sp>
          <p:nvSpPr>
            <p:cNvPr id="203814" name="Rectangle 38"/>
            <p:cNvSpPr>
              <a:spLocks noChangeArrowheads="1"/>
            </p:cNvSpPr>
            <p:nvPr/>
          </p:nvSpPr>
          <p:spPr bwMode="auto">
            <a:xfrm>
              <a:off x="1542" y="1575"/>
              <a:ext cx="49"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000">
                  <a:solidFill>
                    <a:srgbClr val="000000"/>
                  </a:solidFill>
                </a:rPr>
                <a:t>1</a:t>
              </a:r>
            </a:p>
          </p:txBody>
        </p:sp>
        <p:sp>
          <p:nvSpPr>
            <p:cNvPr id="203815" name="Rectangle 39"/>
            <p:cNvSpPr>
              <a:spLocks noChangeArrowheads="1"/>
            </p:cNvSpPr>
            <p:nvPr/>
          </p:nvSpPr>
          <p:spPr bwMode="auto">
            <a:xfrm>
              <a:off x="1501" y="1660"/>
              <a:ext cx="49"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000">
                  <a:solidFill>
                    <a:srgbClr val="000000"/>
                  </a:solidFill>
                </a:rPr>
                <a:t>2</a:t>
              </a:r>
            </a:p>
          </p:txBody>
        </p:sp>
        <p:sp>
          <p:nvSpPr>
            <p:cNvPr id="203816" name="Rectangle 40"/>
            <p:cNvSpPr>
              <a:spLocks noChangeArrowheads="1"/>
            </p:cNvSpPr>
            <p:nvPr/>
          </p:nvSpPr>
          <p:spPr bwMode="auto">
            <a:xfrm>
              <a:off x="1523" y="1798"/>
              <a:ext cx="49"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000">
                  <a:solidFill>
                    <a:srgbClr val="000000"/>
                  </a:solidFill>
                </a:rPr>
                <a:t>3</a:t>
              </a:r>
            </a:p>
          </p:txBody>
        </p:sp>
        <p:sp>
          <p:nvSpPr>
            <p:cNvPr id="203817" name="Rectangle 41"/>
            <p:cNvSpPr>
              <a:spLocks noChangeArrowheads="1"/>
            </p:cNvSpPr>
            <p:nvPr/>
          </p:nvSpPr>
          <p:spPr bwMode="auto">
            <a:xfrm>
              <a:off x="1634" y="1947"/>
              <a:ext cx="49"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000">
                  <a:solidFill>
                    <a:srgbClr val="000000"/>
                  </a:solidFill>
                </a:rPr>
                <a:t>4</a:t>
              </a:r>
            </a:p>
          </p:txBody>
        </p:sp>
        <p:sp>
          <p:nvSpPr>
            <p:cNvPr id="203818" name="Rectangle 42"/>
            <p:cNvSpPr>
              <a:spLocks noChangeArrowheads="1"/>
            </p:cNvSpPr>
            <p:nvPr/>
          </p:nvSpPr>
          <p:spPr bwMode="auto">
            <a:xfrm>
              <a:off x="1542" y="2028"/>
              <a:ext cx="49"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000">
                  <a:solidFill>
                    <a:srgbClr val="000000"/>
                  </a:solidFill>
                </a:rPr>
                <a:t>5</a:t>
              </a:r>
            </a:p>
          </p:txBody>
        </p:sp>
        <p:sp>
          <p:nvSpPr>
            <p:cNvPr id="203819" name="Rectangle 43"/>
            <p:cNvSpPr>
              <a:spLocks noChangeArrowheads="1"/>
            </p:cNvSpPr>
            <p:nvPr/>
          </p:nvSpPr>
          <p:spPr bwMode="auto">
            <a:xfrm>
              <a:off x="1499" y="2150"/>
              <a:ext cx="49"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000">
                  <a:solidFill>
                    <a:srgbClr val="000000"/>
                  </a:solidFill>
                </a:rPr>
                <a:t>6</a:t>
              </a:r>
            </a:p>
          </p:txBody>
        </p:sp>
        <p:sp>
          <p:nvSpPr>
            <p:cNvPr id="203820" name="Rectangle 44"/>
            <p:cNvSpPr>
              <a:spLocks noChangeArrowheads="1"/>
            </p:cNvSpPr>
            <p:nvPr/>
          </p:nvSpPr>
          <p:spPr bwMode="auto">
            <a:xfrm>
              <a:off x="1518" y="2269"/>
              <a:ext cx="49"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000">
                  <a:solidFill>
                    <a:srgbClr val="000000"/>
                  </a:solidFill>
                </a:rPr>
                <a:t>7</a:t>
              </a:r>
            </a:p>
          </p:txBody>
        </p:sp>
        <p:sp>
          <p:nvSpPr>
            <p:cNvPr id="203821" name="Rectangle 45"/>
            <p:cNvSpPr>
              <a:spLocks noChangeArrowheads="1"/>
            </p:cNvSpPr>
            <p:nvPr/>
          </p:nvSpPr>
          <p:spPr bwMode="auto">
            <a:xfrm>
              <a:off x="1585" y="2366"/>
              <a:ext cx="49"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000">
                  <a:solidFill>
                    <a:srgbClr val="000000"/>
                  </a:solidFill>
                </a:rPr>
                <a:t>8</a:t>
              </a:r>
            </a:p>
          </p:txBody>
        </p:sp>
        <p:sp>
          <p:nvSpPr>
            <p:cNvPr id="203822" name="Rectangle 46"/>
            <p:cNvSpPr>
              <a:spLocks noChangeArrowheads="1"/>
            </p:cNvSpPr>
            <p:nvPr/>
          </p:nvSpPr>
          <p:spPr bwMode="auto">
            <a:xfrm>
              <a:off x="1518" y="2510"/>
              <a:ext cx="49"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000">
                  <a:solidFill>
                    <a:srgbClr val="000000"/>
                  </a:solidFill>
                </a:rPr>
                <a:t>9</a:t>
              </a:r>
            </a:p>
          </p:txBody>
        </p:sp>
        <p:sp>
          <p:nvSpPr>
            <p:cNvPr id="203823" name="Rectangle 47"/>
            <p:cNvSpPr>
              <a:spLocks noChangeArrowheads="1"/>
            </p:cNvSpPr>
            <p:nvPr/>
          </p:nvSpPr>
          <p:spPr bwMode="auto">
            <a:xfrm>
              <a:off x="1437" y="2644"/>
              <a:ext cx="98"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000">
                  <a:solidFill>
                    <a:srgbClr val="000000"/>
                  </a:solidFill>
                </a:rPr>
                <a:t>10</a:t>
              </a:r>
            </a:p>
          </p:txBody>
        </p:sp>
        <p:sp>
          <p:nvSpPr>
            <p:cNvPr id="203824" name="Freeform 48"/>
            <p:cNvSpPr>
              <a:spLocks noChangeArrowheads="1"/>
            </p:cNvSpPr>
            <p:nvPr/>
          </p:nvSpPr>
          <p:spPr bwMode="auto">
            <a:xfrm>
              <a:off x="678" y="1972"/>
              <a:ext cx="304" cy="305"/>
            </a:xfrm>
            <a:custGeom>
              <a:avLst/>
              <a:gdLst>
                <a:gd name="T0" fmla="*/ 29 w 46"/>
                <a:gd name="T1" fmla="*/ 3 h 46"/>
                <a:gd name="T2" fmla="*/ 43 w 46"/>
                <a:gd name="T3" fmla="*/ 28 h 46"/>
                <a:gd name="T4" fmla="*/ 18 w 46"/>
                <a:gd name="T5" fmla="*/ 43 h 46"/>
                <a:gd name="T6" fmla="*/ 3 w 46"/>
                <a:gd name="T7" fmla="*/ 18 h 46"/>
                <a:gd name="T8" fmla="*/ 29 w 46"/>
                <a:gd name="T9" fmla="*/ 3 h 46"/>
              </a:gdLst>
              <a:ahLst/>
              <a:cxnLst>
                <a:cxn ang="0">
                  <a:pos x="T0" y="T1"/>
                </a:cxn>
                <a:cxn ang="0">
                  <a:pos x="T2" y="T3"/>
                </a:cxn>
                <a:cxn ang="0">
                  <a:pos x="T4" y="T5"/>
                </a:cxn>
                <a:cxn ang="0">
                  <a:pos x="T6" y="T7"/>
                </a:cxn>
                <a:cxn ang="0">
                  <a:pos x="T8" y="T9"/>
                </a:cxn>
              </a:cxnLst>
              <a:rect l="0" t="0" r="r" b="b"/>
              <a:pathLst>
                <a:path w="46" h="46">
                  <a:moveTo>
                    <a:pt x="29" y="3"/>
                  </a:moveTo>
                  <a:cubicBezTo>
                    <a:pt x="40" y="6"/>
                    <a:pt x="46" y="17"/>
                    <a:pt x="43" y="28"/>
                  </a:cubicBezTo>
                  <a:cubicBezTo>
                    <a:pt x="40" y="39"/>
                    <a:pt x="29" y="46"/>
                    <a:pt x="18" y="43"/>
                  </a:cubicBezTo>
                  <a:cubicBezTo>
                    <a:pt x="7" y="40"/>
                    <a:pt x="0" y="29"/>
                    <a:pt x="3" y="18"/>
                  </a:cubicBezTo>
                  <a:cubicBezTo>
                    <a:pt x="6" y="7"/>
                    <a:pt x="17" y="0"/>
                    <a:pt x="29" y="3"/>
                  </a:cubicBezTo>
                  <a:close/>
                </a:path>
              </a:pathLst>
            </a:cu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aphicFrame>
          <p:nvGraphicFramePr>
            <p:cNvPr id="203825" name="Object 49"/>
            <p:cNvGraphicFramePr>
              <a:graphicFrameLocks noChangeAspect="1"/>
            </p:cNvGraphicFramePr>
            <p:nvPr/>
          </p:nvGraphicFramePr>
          <p:xfrm>
            <a:off x="759" y="2032"/>
            <a:ext cx="120" cy="182"/>
          </p:xfrm>
          <a:graphic>
            <a:graphicData uri="http://schemas.openxmlformats.org/presentationml/2006/ole">
              <mc:AlternateContent xmlns:mc="http://schemas.openxmlformats.org/markup-compatibility/2006">
                <mc:Choice xmlns:v="urn:schemas-microsoft-com:vml" Requires="v">
                  <p:oleObj spid="_x0000_s204229" r:id="rId4" imgW="126720" imgH="190440" progId="">
                    <p:embed/>
                  </p:oleObj>
                </mc:Choice>
                <mc:Fallback>
                  <p:oleObj r:id="rId4" imgW="126720" imgH="190440" progId="">
                    <p:embed/>
                    <p:pic>
                      <p:nvPicPr>
                        <p:cNvPr id="0" name="Object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 y="2032"/>
                          <a:ext cx="120" cy="18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826" name="Object 50"/>
            <p:cNvGraphicFramePr>
              <a:graphicFrameLocks noChangeAspect="1"/>
            </p:cNvGraphicFramePr>
            <p:nvPr/>
          </p:nvGraphicFramePr>
          <p:xfrm>
            <a:off x="1725" y="1646"/>
            <a:ext cx="109" cy="206"/>
          </p:xfrm>
          <a:graphic>
            <a:graphicData uri="http://schemas.openxmlformats.org/presentationml/2006/ole">
              <mc:AlternateContent xmlns:mc="http://schemas.openxmlformats.org/markup-compatibility/2006">
                <mc:Choice xmlns:v="urn:schemas-microsoft-com:vml" Requires="v">
                  <p:oleObj spid="_x0000_s204230" r:id="rId6" imgW="114120" imgH="215640" progId="">
                    <p:embed/>
                  </p:oleObj>
                </mc:Choice>
                <mc:Fallback>
                  <p:oleObj r:id="rId6" imgW="114120" imgH="215640" progId="">
                    <p:embed/>
                    <p:pic>
                      <p:nvPicPr>
                        <p:cNvPr id="0" name="Object 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5" y="1646"/>
                          <a:ext cx="109" cy="20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827" name="Object 51"/>
            <p:cNvGraphicFramePr>
              <a:graphicFrameLocks noChangeAspect="1"/>
            </p:cNvGraphicFramePr>
            <p:nvPr/>
          </p:nvGraphicFramePr>
          <p:xfrm>
            <a:off x="1723" y="2118"/>
            <a:ext cx="121" cy="206"/>
          </p:xfrm>
          <a:graphic>
            <a:graphicData uri="http://schemas.openxmlformats.org/presentationml/2006/ole">
              <mc:AlternateContent xmlns:mc="http://schemas.openxmlformats.org/markup-compatibility/2006">
                <mc:Choice xmlns:v="urn:schemas-microsoft-com:vml" Requires="v">
                  <p:oleObj spid="_x0000_s204231" r:id="rId8" imgW="126720" imgH="215640" progId="">
                    <p:embed/>
                  </p:oleObj>
                </mc:Choice>
                <mc:Fallback>
                  <p:oleObj r:id="rId8" imgW="126720" imgH="215640" progId="">
                    <p:embed/>
                    <p:pic>
                      <p:nvPicPr>
                        <p:cNvPr id="0" name="Object 5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3" y="2118"/>
                          <a:ext cx="121" cy="20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828" name="Object 52"/>
            <p:cNvGraphicFramePr>
              <a:graphicFrameLocks noChangeAspect="1"/>
            </p:cNvGraphicFramePr>
            <p:nvPr/>
          </p:nvGraphicFramePr>
          <p:xfrm>
            <a:off x="1714" y="2594"/>
            <a:ext cx="121" cy="218"/>
          </p:xfrm>
          <a:graphic>
            <a:graphicData uri="http://schemas.openxmlformats.org/presentationml/2006/ole">
              <mc:AlternateContent xmlns:mc="http://schemas.openxmlformats.org/markup-compatibility/2006">
                <mc:Choice xmlns:v="urn:schemas-microsoft-com:vml" Requires="v">
                  <p:oleObj spid="_x0000_s204232" r:id="rId10" imgW="126720" imgH="228600" progId="">
                    <p:embed/>
                  </p:oleObj>
                </mc:Choice>
                <mc:Fallback>
                  <p:oleObj r:id="rId10" imgW="126720" imgH="228600" progId="">
                    <p:embed/>
                    <p:pic>
                      <p:nvPicPr>
                        <p:cNvPr id="0" name="Object 5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14" y="2594"/>
                          <a:ext cx="121" cy="218"/>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3829" name="Group 53"/>
          <p:cNvGrpSpPr>
            <a:grpSpLocks/>
          </p:cNvGrpSpPr>
          <p:nvPr/>
        </p:nvGrpSpPr>
        <p:grpSpPr bwMode="auto">
          <a:xfrm>
            <a:off x="595313" y="1716088"/>
            <a:ext cx="3016250" cy="3490912"/>
            <a:chOff x="375" y="1081"/>
            <a:chExt cx="1900" cy="2199"/>
          </a:xfrm>
        </p:grpSpPr>
        <p:grpSp>
          <p:nvGrpSpPr>
            <p:cNvPr id="203830" name="Group 54"/>
            <p:cNvGrpSpPr>
              <a:grpSpLocks/>
            </p:cNvGrpSpPr>
            <p:nvPr/>
          </p:nvGrpSpPr>
          <p:grpSpPr bwMode="auto">
            <a:xfrm>
              <a:off x="375" y="1081"/>
              <a:ext cx="1900" cy="2199"/>
              <a:chOff x="375" y="1081"/>
              <a:chExt cx="1900" cy="2199"/>
            </a:xfrm>
          </p:grpSpPr>
          <p:sp>
            <p:nvSpPr>
              <p:cNvPr id="203831" name="Rectangle 55"/>
              <p:cNvSpPr>
                <a:spLocks noChangeArrowheads="1"/>
              </p:cNvSpPr>
              <p:nvPr/>
            </p:nvSpPr>
            <p:spPr bwMode="auto">
              <a:xfrm>
                <a:off x="375" y="1081"/>
                <a:ext cx="1901" cy="22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32" name="AutoShape 56"/>
              <p:cNvSpPr>
                <a:spLocks noChangeArrowheads="1"/>
              </p:cNvSpPr>
              <p:nvPr/>
            </p:nvSpPr>
            <p:spPr bwMode="auto">
              <a:xfrm>
                <a:off x="670" y="1599"/>
                <a:ext cx="1267" cy="1234"/>
              </a:xfrm>
              <a:prstGeom prst="roundRect">
                <a:avLst>
                  <a:gd name="adj" fmla="val 79"/>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33" name="Oval 57"/>
              <p:cNvSpPr>
                <a:spLocks noChangeArrowheads="1"/>
              </p:cNvSpPr>
              <p:nvPr/>
            </p:nvSpPr>
            <p:spPr bwMode="auto">
              <a:xfrm>
                <a:off x="1649" y="1606"/>
                <a:ext cx="278" cy="278"/>
              </a:xfrm>
              <a:prstGeom prst="ellipse">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34" name="Freeform 58"/>
              <p:cNvSpPr>
                <a:spLocks noChangeArrowheads="1"/>
              </p:cNvSpPr>
              <p:nvPr/>
            </p:nvSpPr>
            <p:spPr bwMode="auto">
              <a:xfrm>
                <a:off x="1590" y="1804"/>
                <a:ext cx="86" cy="66"/>
              </a:xfrm>
              <a:custGeom>
                <a:avLst/>
                <a:gdLst>
                  <a:gd name="T0" fmla="*/ 0 w 13"/>
                  <a:gd name="T1" fmla="*/ 6 h 10"/>
                  <a:gd name="T2" fmla="*/ 10 w 13"/>
                  <a:gd name="T3" fmla="*/ 0 h 10"/>
                  <a:gd name="T4" fmla="*/ 13 w 13"/>
                  <a:gd name="T5" fmla="*/ 4 h 10"/>
                  <a:gd name="T6" fmla="*/ 7 w 13"/>
                  <a:gd name="T7" fmla="*/ 7 h 10"/>
                  <a:gd name="T8" fmla="*/ 2 w 13"/>
                  <a:gd name="T9" fmla="*/ 10 h 10"/>
                  <a:gd name="T10" fmla="*/ 5 w 13"/>
                  <a:gd name="T11" fmla="*/ 6 h 10"/>
                  <a:gd name="T12" fmla="*/ 0 w 1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0" y="6"/>
                    </a:moveTo>
                    <a:lnTo>
                      <a:pt x="10" y="0"/>
                    </a:lnTo>
                    <a:lnTo>
                      <a:pt x="13" y="4"/>
                    </a:lnTo>
                    <a:lnTo>
                      <a:pt x="7" y="7"/>
                    </a:lnTo>
                    <a:lnTo>
                      <a:pt x="2" y="10"/>
                    </a:lnTo>
                    <a:lnTo>
                      <a:pt x="5" y="6"/>
                    </a:lnTo>
                    <a:lnTo>
                      <a:pt x="0" y="6"/>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35" name="Freeform 59"/>
              <p:cNvSpPr>
                <a:spLocks noChangeArrowheads="1"/>
              </p:cNvSpPr>
              <p:nvPr/>
            </p:nvSpPr>
            <p:spPr bwMode="auto">
              <a:xfrm>
                <a:off x="1590" y="1626"/>
                <a:ext cx="79" cy="66"/>
              </a:xfrm>
              <a:custGeom>
                <a:avLst/>
                <a:gdLst>
                  <a:gd name="T0" fmla="*/ 2 w 12"/>
                  <a:gd name="T1" fmla="*/ 0 h 10"/>
                  <a:gd name="T2" fmla="*/ 12 w 12"/>
                  <a:gd name="T3" fmla="*/ 6 h 10"/>
                  <a:gd name="T4" fmla="*/ 10 w 12"/>
                  <a:gd name="T5" fmla="*/ 10 h 10"/>
                  <a:gd name="T6" fmla="*/ 5 w 12"/>
                  <a:gd name="T7" fmla="*/ 6 h 10"/>
                  <a:gd name="T8" fmla="*/ 0 w 12"/>
                  <a:gd name="T9" fmla="*/ 3 h 10"/>
                  <a:gd name="T10" fmla="*/ 5 w 12"/>
                  <a:gd name="T11" fmla="*/ 4 h 10"/>
                  <a:gd name="T12" fmla="*/ 2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2" y="0"/>
                    </a:moveTo>
                    <a:lnTo>
                      <a:pt x="12" y="6"/>
                    </a:lnTo>
                    <a:lnTo>
                      <a:pt x="10" y="10"/>
                    </a:lnTo>
                    <a:lnTo>
                      <a:pt x="5" y="6"/>
                    </a:lnTo>
                    <a:lnTo>
                      <a:pt x="0" y="3"/>
                    </a:lnTo>
                    <a:lnTo>
                      <a:pt x="5" y="4"/>
                    </a:lnTo>
                    <a:lnTo>
                      <a:pt x="2" y="0"/>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36" name="Freeform 60"/>
              <p:cNvSpPr>
                <a:spLocks noChangeArrowheads="1"/>
              </p:cNvSpPr>
              <p:nvPr/>
            </p:nvSpPr>
            <p:spPr bwMode="auto">
              <a:xfrm>
                <a:off x="1563" y="1732"/>
                <a:ext cx="86" cy="27"/>
              </a:xfrm>
              <a:custGeom>
                <a:avLst/>
                <a:gdLst>
                  <a:gd name="T0" fmla="*/ 0 w 13"/>
                  <a:gd name="T1" fmla="*/ 0 h 4"/>
                  <a:gd name="T2" fmla="*/ 13 w 13"/>
                  <a:gd name="T3" fmla="*/ 0 h 4"/>
                  <a:gd name="T4" fmla="*/ 13 w 13"/>
                  <a:gd name="T5" fmla="*/ 4 h 4"/>
                  <a:gd name="T6" fmla="*/ 6 w 13"/>
                  <a:gd name="T7" fmla="*/ 4 h 4"/>
                  <a:gd name="T8" fmla="*/ 0 w 13"/>
                  <a:gd name="T9" fmla="*/ 4 h 4"/>
                  <a:gd name="T10" fmla="*/ 5 w 13"/>
                  <a:gd name="T11" fmla="*/ 2 h 4"/>
                  <a:gd name="T12" fmla="*/ 0 w 1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0" y="0"/>
                    </a:moveTo>
                    <a:lnTo>
                      <a:pt x="13" y="0"/>
                    </a:lnTo>
                    <a:lnTo>
                      <a:pt x="13" y="4"/>
                    </a:lnTo>
                    <a:lnTo>
                      <a:pt x="6" y="4"/>
                    </a:lnTo>
                    <a:lnTo>
                      <a:pt x="0" y="4"/>
                    </a:lnTo>
                    <a:lnTo>
                      <a:pt x="5" y="2"/>
                    </a:lnTo>
                    <a:lnTo>
                      <a:pt x="0" y="0"/>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37" name="Oval 61"/>
              <p:cNvSpPr>
                <a:spLocks noChangeArrowheads="1"/>
              </p:cNvSpPr>
              <p:nvPr/>
            </p:nvSpPr>
            <p:spPr bwMode="auto">
              <a:xfrm>
                <a:off x="1649" y="2089"/>
                <a:ext cx="278" cy="271"/>
              </a:xfrm>
              <a:prstGeom prst="ellipse">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38" name="Freeform 62"/>
              <p:cNvSpPr>
                <a:spLocks noChangeArrowheads="1"/>
              </p:cNvSpPr>
              <p:nvPr/>
            </p:nvSpPr>
            <p:spPr bwMode="auto">
              <a:xfrm>
                <a:off x="1590" y="2280"/>
                <a:ext cx="86" cy="66"/>
              </a:xfrm>
              <a:custGeom>
                <a:avLst/>
                <a:gdLst>
                  <a:gd name="T0" fmla="*/ 0 w 13"/>
                  <a:gd name="T1" fmla="*/ 7 h 10"/>
                  <a:gd name="T2" fmla="*/ 10 w 13"/>
                  <a:gd name="T3" fmla="*/ 0 h 10"/>
                  <a:gd name="T4" fmla="*/ 13 w 13"/>
                  <a:gd name="T5" fmla="*/ 4 h 10"/>
                  <a:gd name="T6" fmla="*/ 7 w 13"/>
                  <a:gd name="T7" fmla="*/ 7 h 10"/>
                  <a:gd name="T8" fmla="*/ 2 w 13"/>
                  <a:gd name="T9" fmla="*/ 10 h 10"/>
                  <a:gd name="T10" fmla="*/ 5 w 13"/>
                  <a:gd name="T11" fmla="*/ 6 h 10"/>
                  <a:gd name="T12" fmla="*/ 0 w 13"/>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0" y="7"/>
                    </a:moveTo>
                    <a:lnTo>
                      <a:pt x="10" y="0"/>
                    </a:lnTo>
                    <a:lnTo>
                      <a:pt x="13" y="4"/>
                    </a:lnTo>
                    <a:lnTo>
                      <a:pt x="7" y="7"/>
                    </a:lnTo>
                    <a:lnTo>
                      <a:pt x="2" y="10"/>
                    </a:lnTo>
                    <a:lnTo>
                      <a:pt x="5" y="6"/>
                    </a:lnTo>
                    <a:lnTo>
                      <a:pt x="0" y="7"/>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39" name="Freeform 63"/>
              <p:cNvSpPr>
                <a:spLocks noChangeArrowheads="1"/>
              </p:cNvSpPr>
              <p:nvPr/>
            </p:nvSpPr>
            <p:spPr bwMode="auto">
              <a:xfrm>
                <a:off x="1590" y="2102"/>
                <a:ext cx="79" cy="66"/>
              </a:xfrm>
              <a:custGeom>
                <a:avLst/>
                <a:gdLst>
                  <a:gd name="T0" fmla="*/ 2 w 12"/>
                  <a:gd name="T1" fmla="*/ 0 h 10"/>
                  <a:gd name="T2" fmla="*/ 12 w 12"/>
                  <a:gd name="T3" fmla="*/ 6 h 10"/>
                  <a:gd name="T4" fmla="*/ 10 w 12"/>
                  <a:gd name="T5" fmla="*/ 10 h 10"/>
                  <a:gd name="T6" fmla="*/ 5 w 12"/>
                  <a:gd name="T7" fmla="*/ 7 h 10"/>
                  <a:gd name="T8" fmla="*/ 0 w 12"/>
                  <a:gd name="T9" fmla="*/ 4 h 10"/>
                  <a:gd name="T10" fmla="*/ 5 w 12"/>
                  <a:gd name="T11" fmla="*/ 4 h 10"/>
                  <a:gd name="T12" fmla="*/ 2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2" y="0"/>
                    </a:moveTo>
                    <a:lnTo>
                      <a:pt x="12" y="6"/>
                    </a:lnTo>
                    <a:lnTo>
                      <a:pt x="10" y="10"/>
                    </a:lnTo>
                    <a:lnTo>
                      <a:pt x="5" y="7"/>
                    </a:lnTo>
                    <a:lnTo>
                      <a:pt x="0" y="4"/>
                    </a:lnTo>
                    <a:lnTo>
                      <a:pt x="5" y="4"/>
                    </a:lnTo>
                    <a:lnTo>
                      <a:pt x="2" y="0"/>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40" name="Freeform 64"/>
              <p:cNvSpPr>
                <a:spLocks noChangeArrowheads="1"/>
              </p:cNvSpPr>
              <p:nvPr/>
            </p:nvSpPr>
            <p:spPr bwMode="auto">
              <a:xfrm>
                <a:off x="1563" y="2214"/>
                <a:ext cx="86" cy="27"/>
              </a:xfrm>
              <a:custGeom>
                <a:avLst/>
                <a:gdLst>
                  <a:gd name="T0" fmla="*/ 0 w 13"/>
                  <a:gd name="T1" fmla="*/ 0 h 4"/>
                  <a:gd name="T2" fmla="*/ 13 w 13"/>
                  <a:gd name="T3" fmla="*/ 0 h 4"/>
                  <a:gd name="T4" fmla="*/ 13 w 13"/>
                  <a:gd name="T5" fmla="*/ 4 h 4"/>
                  <a:gd name="T6" fmla="*/ 6 w 13"/>
                  <a:gd name="T7" fmla="*/ 4 h 4"/>
                  <a:gd name="T8" fmla="*/ 0 w 13"/>
                  <a:gd name="T9" fmla="*/ 4 h 4"/>
                  <a:gd name="T10" fmla="*/ 5 w 13"/>
                  <a:gd name="T11" fmla="*/ 2 h 4"/>
                  <a:gd name="T12" fmla="*/ 0 w 1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0" y="0"/>
                    </a:moveTo>
                    <a:lnTo>
                      <a:pt x="13" y="0"/>
                    </a:lnTo>
                    <a:lnTo>
                      <a:pt x="13" y="4"/>
                    </a:lnTo>
                    <a:lnTo>
                      <a:pt x="6" y="4"/>
                    </a:lnTo>
                    <a:lnTo>
                      <a:pt x="0" y="4"/>
                    </a:lnTo>
                    <a:lnTo>
                      <a:pt x="5" y="2"/>
                    </a:lnTo>
                    <a:lnTo>
                      <a:pt x="0" y="0"/>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41" name="Oval 65"/>
              <p:cNvSpPr>
                <a:spLocks noChangeArrowheads="1"/>
              </p:cNvSpPr>
              <p:nvPr/>
            </p:nvSpPr>
            <p:spPr bwMode="auto">
              <a:xfrm>
                <a:off x="1649" y="2545"/>
                <a:ext cx="278" cy="278"/>
              </a:xfrm>
              <a:prstGeom prst="ellipse">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42" name="Freeform 66"/>
              <p:cNvSpPr>
                <a:spLocks noChangeArrowheads="1"/>
              </p:cNvSpPr>
              <p:nvPr/>
            </p:nvSpPr>
            <p:spPr bwMode="auto">
              <a:xfrm>
                <a:off x="1563" y="2671"/>
                <a:ext cx="86" cy="27"/>
              </a:xfrm>
              <a:custGeom>
                <a:avLst/>
                <a:gdLst>
                  <a:gd name="T0" fmla="*/ 0 w 13"/>
                  <a:gd name="T1" fmla="*/ 0 h 4"/>
                  <a:gd name="T2" fmla="*/ 13 w 13"/>
                  <a:gd name="T3" fmla="*/ 0 h 4"/>
                  <a:gd name="T4" fmla="*/ 13 w 13"/>
                  <a:gd name="T5" fmla="*/ 4 h 4"/>
                  <a:gd name="T6" fmla="*/ 6 w 13"/>
                  <a:gd name="T7" fmla="*/ 4 h 4"/>
                  <a:gd name="T8" fmla="*/ 0 w 13"/>
                  <a:gd name="T9" fmla="*/ 4 h 4"/>
                  <a:gd name="T10" fmla="*/ 5 w 13"/>
                  <a:gd name="T11" fmla="*/ 2 h 4"/>
                  <a:gd name="T12" fmla="*/ 0 w 1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0" y="0"/>
                    </a:moveTo>
                    <a:lnTo>
                      <a:pt x="13" y="0"/>
                    </a:lnTo>
                    <a:lnTo>
                      <a:pt x="13" y="4"/>
                    </a:lnTo>
                    <a:lnTo>
                      <a:pt x="6" y="4"/>
                    </a:lnTo>
                    <a:lnTo>
                      <a:pt x="0" y="4"/>
                    </a:lnTo>
                    <a:lnTo>
                      <a:pt x="5" y="2"/>
                    </a:lnTo>
                    <a:lnTo>
                      <a:pt x="0" y="0"/>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43" name="Freeform 67"/>
              <p:cNvSpPr>
                <a:spLocks noChangeArrowheads="1"/>
              </p:cNvSpPr>
              <p:nvPr/>
            </p:nvSpPr>
            <p:spPr bwMode="auto">
              <a:xfrm>
                <a:off x="1662" y="2029"/>
                <a:ext cx="66" cy="79"/>
              </a:xfrm>
              <a:custGeom>
                <a:avLst/>
                <a:gdLst>
                  <a:gd name="T0" fmla="*/ 4 w 10"/>
                  <a:gd name="T1" fmla="*/ 0 h 12"/>
                  <a:gd name="T2" fmla="*/ 10 w 10"/>
                  <a:gd name="T3" fmla="*/ 10 h 12"/>
                  <a:gd name="T4" fmla="*/ 6 w 10"/>
                  <a:gd name="T5" fmla="*/ 12 h 12"/>
                  <a:gd name="T6" fmla="*/ 3 w 10"/>
                  <a:gd name="T7" fmla="*/ 7 h 12"/>
                  <a:gd name="T8" fmla="*/ 0 w 10"/>
                  <a:gd name="T9" fmla="*/ 2 h 12"/>
                  <a:gd name="T10" fmla="*/ 4 w 10"/>
                  <a:gd name="T11" fmla="*/ 5 h 12"/>
                  <a:gd name="T12" fmla="*/ 4 w 1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0" h="12">
                    <a:moveTo>
                      <a:pt x="4" y="0"/>
                    </a:moveTo>
                    <a:lnTo>
                      <a:pt x="10" y="10"/>
                    </a:lnTo>
                    <a:lnTo>
                      <a:pt x="6" y="12"/>
                    </a:lnTo>
                    <a:lnTo>
                      <a:pt x="3" y="7"/>
                    </a:lnTo>
                    <a:lnTo>
                      <a:pt x="0" y="2"/>
                    </a:lnTo>
                    <a:lnTo>
                      <a:pt x="4" y="5"/>
                    </a:lnTo>
                    <a:lnTo>
                      <a:pt x="4" y="0"/>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44" name="Freeform 68"/>
              <p:cNvSpPr>
                <a:spLocks noChangeArrowheads="1"/>
              </p:cNvSpPr>
              <p:nvPr/>
            </p:nvSpPr>
            <p:spPr bwMode="auto">
              <a:xfrm>
                <a:off x="1662" y="2340"/>
                <a:ext cx="66" cy="86"/>
              </a:xfrm>
              <a:custGeom>
                <a:avLst/>
                <a:gdLst>
                  <a:gd name="T0" fmla="*/ 0 w 10"/>
                  <a:gd name="T1" fmla="*/ 11 h 13"/>
                  <a:gd name="T2" fmla="*/ 7 w 10"/>
                  <a:gd name="T3" fmla="*/ 0 h 13"/>
                  <a:gd name="T4" fmla="*/ 10 w 10"/>
                  <a:gd name="T5" fmla="*/ 2 h 13"/>
                  <a:gd name="T6" fmla="*/ 7 w 10"/>
                  <a:gd name="T7" fmla="*/ 7 h 13"/>
                  <a:gd name="T8" fmla="*/ 4 w 10"/>
                  <a:gd name="T9" fmla="*/ 13 h 13"/>
                  <a:gd name="T10" fmla="*/ 5 w 10"/>
                  <a:gd name="T11" fmla="*/ 8 h 13"/>
                  <a:gd name="T12" fmla="*/ 0 w 10"/>
                  <a:gd name="T13" fmla="*/ 11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0" y="11"/>
                    </a:moveTo>
                    <a:lnTo>
                      <a:pt x="7" y="0"/>
                    </a:lnTo>
                    <a:lnTo>
                      <a:pt x="10" y="2"/>
                    </a:lnTo>
                    <a:lnTo>
                      <a:pt x="7" y="7"/>
                    </a:lnTo>
                    <a:lnTo>
                      <a:pt x="4" y="13"/>
                    </a:lnTo>
                    <a:lnTo>
                      <a:pt x="5" y="8"/>
                    </a:lnTo>
                    <a:lnTo>
                      <a:pt x="0" y="11"/>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45" name="Freeform 69"/>
              <p:cNvSpPr>
                <a:spLocks noChangeArrowheads="1"/>
              </p:cNvSpPr>
              <p:nvPr/>
            </p:nvSpPr>
            <p:spPr bwMode="auto">
              <a:xfrm>
                <a:off x="1590" y="2558"/>
                <a:ext cx="79" cy="66"/>
              </a:xfrm>
              <a:custGeom>
                <a:avLst/>
                <a:gdLst>
                  <a:gd name="T0" fmla="*/ 2 w 12"/>
                  <a:gd name="T1" fmla="*/ 0 h 10"/>
                  <a:gd name="T2" fmla="*/ 12 w 12"/>
                  <a:gd name="T3" fmla="*/ 7 h 10"/>
                  <a:gd name="T4" fmla="*/ 10 w 12"/>
                  <a:gd name="T5" fmla="*/ 10 h 10"/>
                  <a:gd name="T6" fmla="*/ 5 w 12"/>
                  <a:gd name="T7" fmla="*/ 7 h 10"/>
                  <a:gd name="T8" fmla="*/ 0 w 12"/>
                  <a:gd name="T9" fmla="*/ 4 h 10"/>
                  <a:gd name="T10" fmla="*/ 5 w 12"/>
                  <a:gd name="T11" fmla="*/ 5 h 10"/>
                  <a:gd name="T12" fmla="*/ 2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2" y="0"/>
                    </a:moveTo>
                    <a:lnTo>
                      <a:pt x="12" y="7"/>
                    </a:lnTo>
                    <a:lnTo>
                      <a:pt x="10" y="10"/>
                    </a:lnTo>
                    <a:lnTo>
                      <a:pt x="5" y="7"/>
                    </a:lnTo>
                    <a:lnTo>
                      <a:pt x="0" y="4"/>
                    </a:lnTo>
                    <a:lnTo>
                      <a:pt x="5" y="5"/>
                    </a:lnTo>
                    <a:lnTo>
                      <a:pt x="2" y="0"/>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46" name="Line 70"/>
              <p:cNvSpPr>
                <a:spLocks noChangeShapeType="1"/>
              </p:cNvSpPr>
              <p:nvPr/>
            </p:nvSpPr>
            <p:spPr bwMode="auto">
              <a:xfrm flipV="1">
                <a:off x="816" y="1743"/>
                <a:ext cx="781" cy="38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847" name="Freeform 71"/>
              <p:cNvSpPr>
                <a:spLocks noChangeArrowheads="1"/>
              </p:cNvSpPr>
              <p:nvPr/>
            </p:nvSpPr>
            <p:spPr bwMode="auto">
              <a:xfrm>
                <a:off x="1543" y="1745"/>
                <a:ext cx="53" cy="40"/>
              </a:xfrm>
              <a:custGeom>
                <a:avLst/>
                <a:gdLst>
                  <a:gd name="T0" fmla="*/ 48 w 48"/>
                  <a:gd name="T1" fmla="*/ 0 h 36"/>
                  <a:gd name="T2" fmla="*/ 0 w 48"/>
                  <a:gd name="T3" fmla="*/ 0 h 36"/>
                  <a:gd name="T4" fmla="*/ 18 w 48"/>
                  <a:gd name="T5" fmla="*/ 36 h 36"/>
                  <a:gd name="T6" fmla="*/ 48 w 48"/>
                  <a:gd name="T7" fmla="*/ 0 h 36"/>
                  <a:gd name="T8" fmla="*/ 48 w 48"/>
                  <a:gd name="T9" fmla="*/ 0 h 36"/>
                </a:gdLst>
                <a:ahLst/>
                <a:cxnLst>
                  <a:cxn ang="0">
                    <a:pos x="T0" y="T1"/>
                  </a:cxn>
                  <a:cxn ang="0">
                    <a:pos x="T2" y="T3"/>
                  </a:cxn>
                  <a:cxn ang="0">
                    <a:pos x="T4" y="T5"/>
                  </a:cxn>
                  <a:cxn ang="0">
                    <a:pos x="T6" y="T7"/>
                  </a:cxn>
                  <a:cxn ang="0">
                    <a:pos x="T8" y="T9"/>
                  </a:cxn>
                </a:cxnLst>
                <a:rect l="0" t="0" r="r" b="b"/>
                <a:pathLst>
                  <a:path w="48" h="36">
                    <a:moveTo>
                      <a:pt x="48" y="0"/>
                    </a:moveTo>
                    <a:lnTo>
                      <a:pt x="0" y="0"/>
                    </a:lnTo>
                    <a:lnTo>
                      <a:pt x="18" y="36"/>
                    </a:lnTo>
                    <a:lnTo>
                      <a:pt x="48"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48" name="Line 72"/>
              <p:cNvSpPr>
                <a:spLocks noChangeShapeType="1"/>
              </p:cNvSpPr>
              <p:nvPr/>
            </p:nvSpPr>
            <p:spPr bwMode="auto">
              <a:xfrm flipV="1">
                <a:off x="816" y="1652"/>
                <a:ext cx="807" cy="47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849" name="Freeform 73"/>
              <p:cNvSpPr>
                <a:spLocks noChangeArrowheads="1"/>
              </p:cNvSpPr>
              <p:nvPr/>
            </p:nvSpPr>
            <p:spPr bwMode="auto">
              <a:xfrm>
                <a:off x="1570" y="1652"/>
                <a:ext cx="53" cy="40"/>
              </a:xfrm>
              <a:custGeom>
                <a:avLst/>
                <a:gdLst>
                  <a:gd name="T0" fmla="*/ 48 w 48"/>
                  <a:gd name="T1" fmla="*/ 0 h 36"/>
                  <a:gd name="T2" fmla="*/ 0 w 48"/>
                  <a:gd name="T3" fmla="*/ 0 h 36"/>
                  <a:gd name="T4" fmla="*/ 18 w 48"/>
                  <a:gd name="T5" fmla="*/ 36 h 36"/>
                  <a:gd name="T6" fmla="*/ 48 w 48"/>
                  <a:gd name="T7" fmla="*/ 0 h 36"/>
                  <a:gd name="T8" fmla="*/ 48 w 48"/>
                  <a:gd name="T9" fmla="*/ 0 h 36"/>
                </a:gdLst>
                <a:ahLst/>
                <a:cxnLst>
                  <a:cxn ang="0">
                    <a:pos x="T0" y="T1"/>
                  </a:cxn>
                  <a:cxn ang="0">
                    <a:pos x="T2" y="T3"/>
                  </a:cxn>
                  <a:cxn ang="0">
                    <a:pos x="T4" y="T5"/>
                  </a:cxn>
                  <a:cxn ang="0">
                    <a:pos x="T6" y="T7"/>
                  </a:cxn>
                  <a:cxn ang="0">
                    <a:pos x="T8" y="T9"/>
                  </a:cxn>
                </a:cxnLst>
                <a:rect l="0" t="0" r="r" b="b"/>
                <a:pathLst>
                  <a:path w="48" h="36">
                    <a:moveTo>
                      <a:pt x="48" y="0"/>
                    </a:moveTo>
                    <a:lnTo>
                      <a:pt x="0" y="0"/>
                    </a:lnTo>
                    <a:lnTo>
                      <a:pt x="18" y="36"/>
                    </a:lnTo>
                    <a:lnTo>
                      <a:pt x="48"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50" name="Line 74"/>
              <p:cNvSpPr>
                <a:spLocks noChangeShapeType="1"/>
              </p:cNvSpPr>
              <p:nvPr/>
            </p:nvSpPr>
            <p:spPr bwMode="auto">
              <a:xfrm>
                <a:off x="816" y="2122"/>
                <a:ext cx="807" cy="7"/>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851" name="Freeform 75"/>
              <p:cNvSpPr>
                <a:spLocks noChangeArrowheads="1"/>
              </p:cNvSpPr>
              <p:nvPr/>
            </p:nvSpPr>
            <p:spPr bwMode="auto">
              <a:xfrm>
                <a:off x="1576" y="2109"/>
                <a:ext cx="46" cy="46"/>
              </a:xfrm>
              <a:custGeom>
                <a:avLst/>
                <a:gdLst>
                  <a:gd name="T0" fmla="*/ 42 w 42"/>
                  <a:gd name="T1" fmla="*/ 18 h 42"/>
                  <a:gd name="T2" fmla="*/ 0 w 42"/>
                  <a:gd name="T3" fmla="*/ 0 h 42"/>
                  <a:gd name="T4" fmla="*/ 0 w 42"/>
                  <a:gd name="T5" fmla="*/ 42 h 42"/>
                  <a:gd name="T6" fmla="*/ 42 w 42"/>
                  <a:gd name="T7" fmla="*/ 18 h 42"/>
                  <a:gd name="T8" fmla="*/ 42 w 42"/>
                  <a:gd name="T9" fmla="*/ 18 h 42"/>
                </a:gdLst>
                <a:ahLst/>
                <a:cxnLst>
                  <a:cxn ang="0">
                    <a:pos x="T0" y="T1"/>
                  </a:cxn>
                  <a:cxn ang="0">
                    <a:pos x="T2" y="T3"/>
                  </a:cxn>
                  <a:cxn ang="0">
                    <a:pos x="T4" y="T5"/>
                  </a:cxn>
                  <a:cxn ang="0">
                    <a:pos x="T6" y="T7"/>
                  </a:cxn>
                  <a:cxn ang="0">
                    <a:pos x="T8" y="T9"/>
                  </a:cxn>
                </a:cxnLst>
                <a:rect l="0" t="0" r="r" b="b"/>
                <a:pathLst>
                  <a:path w="42" h="42">
                    <a:moveTo>
                      <a:pt x="42" y="18"/>
                    </a:moveTo>
                    <a:lnTo>
                      <a:pt x="0" y="0"/>
                    </a:lnTo>
                    <a:lnTo>
                      <a:pt x="0" y="42"/>
                    </a:lnTo>
                    <a:lnTo>
                      <a:pt x="42" y="18"/>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52" name="Line 76"/>
              <p:cNvSpPr>
                <a:spLocks noChangeShapeType="1"/>
              </p:cNvSpPr>
              <p:nvPr/>
            </p:nvSpPr>
            <p:spPr bwMode="auto">
              <a:xfrm>
                <a:off x="816" y="2122"/>
                <a:ext cx="781" cy="10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853" name="Freeform 77"/>
              <p:cNvSpPr>
                <a:spLocks noChangeArrowheads="1"/>
              </p:cNvSpPr>
              <p:nvPr/>
            </p:nvSpPr>
            <p:spPr bwMode="auto">
              <a:xfrm>
                <a:off x="1550" y="2194"/>
                <a:ext cx="46" cy="46"/>
              </a:xfrm>
              <a:custGeom>
                <a:avLst/>
                <a:gdLst>
                  <a:gd name="T0" fmla="*/ 42 w 42"/>
                  <a:gd name="T1" fmla="*/ 30 h 42"/>
                  <a:gd name="T2" fmla="*/ 6 w 42"/>
                  <a:gd name="T3" fmla="*/ 0 h 42"/>
                  <a:gd name="T4" fmla="*/ 0 w 42"/>
                  <a:gd name="T5" fmla="*/ 42 h 42"/>
                  <a:gd name="T6" fmla="*/ 42 w 42"/>
                  <a:gd name="T7" fmla="*/ 30 h 42"/>
                  <a:gd name="T8" fmla="*/ 42 w 42"/>
                  <a:gd name="T9" fmla="*/ 30 h 42"/>
                </a:gdLst>
                <a:ahLst/>
                <a:cxnLst>
                  <a:cxn ang="0">
                    <a:pos x="T0" y="T1"/>
                  </a:cxn>
                  <a:cxn ang="0">
                    <a:pos x="T2" y="T3"/>
                  </a:cxn>
                  <a:cxn ang="0">
                    <a:pos x="T4" y="T5"/>
                  </a:cxn>
                  <a:cxn ang="0">
                    <a:pos x="T6" y="T7"/>
                  </a:cxn>
                  <a:cxn ang="0">
                    <a:pos x="T8" y="T9"/>
                  </a:cxn>
                </a:cxnLst>
                <a:rect l="0" t="0" r="r" b="b"/>
                <a:pathLst>
                  <a:path w="42" h="42">
                    <a:moveTo>
                      <a:pt x="42" y="30"/>
                    </a:moveTo>
                    <a:lnTo>
                      <a:pt x="6" y="0"/>
                    </a:lnTo>
                    <a:lnTo>
                      <a:pt x="0" y="42"/>
                    </a:lnTo>
                    <a:lnTo>
                      <a:pt x="42"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54" name="Line 78"/>
              <p:cNvSpPr>
                <a:spLocks noChangeShapeType="1"/>
              </p:cNvSpPr>
              <p:nvPr/>
            </p:nvSpPr>
            <p:spPr bwMode="auto">
              <a:xfrm>
                <a:off x="816" y="2122"/>
                <a:ext cx="807" cy="198"/>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855" name="Freeform 79"/>
              <p:cNvSpPr>
                <a:spLocks noChangeArrowheads="1"/>
              </p:cNvSpPr>
              <p:nvPr/>
            </p:nvSpPr>
            <p:spPr bwMode="auto">
              <a:xfrm>
                <a:off x="1570" y="2287"/>
                <a:ext cx="53" cy="46"/>
              </a:xfrm>
              <a:custGeom>
                <a:avLst/>
                <a:gdLst>
                  <a:gd name="T0" fmla="*/ 48 w 48"/>
                  <a:gd name="T1" fmla="*/ 30 h 42"/>
                  <a:gd name="T2" fmla="*/ 12 w 48"/>
                  <a:gd name="T3" fmla="*/ 0 h 42"/>
                  <a:gd name="T4" fmla="*/ 0 w 48"/>
                  <a:gd name="T5" fmla="*/ 42 h 42"/>
                  <a:gd name="T6" fmla="*/ 48 w 48"/>
                  <a:gd name="T7" fmla="*/ 30 h 42"/>
                  <a:gd name="T8" fmla="*/ 48 w 48"/>
                  <a:gd name="T9" fmla="*/ 30 h 42"/>
                </a:gdLst>
                <a:ahLst/>
                <a:cxnLst>
                  <a:cxn ang="0">
                    <a:pos x="T0" y="T1"/>
                  </a:cxn>
                  <a:cxn ang="0">
                    <a:pos x="T2" y="T3"/>
                  </a:cxn>
                  <a:cxn ang="0">
                    <a:pos x="T4" y="T5"/>
                  </a:cxn>
                  <a:cxn ang="0">
                    <a:pos x="T6" y="T7"/>
                  </a:cxn>
                  <a:cxn ang="0">
                    <a:pos x="T8" y="T9"/>
                  </a:cxn>
                </a:cxnLst>
                <a:rect l="0" t="0" r="r" b="b"/>
                <a:pathLst>
                  <a:path w="48" h="42">
                    <a:moveTo>
                      <a:pt x="48" y="30"/>
                    </a:moveTo>
                    <a:lnTo>
                      <a:pt x="12" y="0"/>
                    </a:lnTo>
                    <a:lnTo>
                      <a:pt x="0" y="42"/>
                    </a:lnTo>
                    <a:lnTo>
                      <a:pt x="48"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56" name="Line 80"/>
              <p:cNvSpPr>
                <a:spLocks noChangeShapeType="1"/>
              </p:cNvSpPr>
              <p:nvPr/>
            </p:nvSpPr>
            <p:spPr bwMode="auto">
              <a:xfrm>
                <a:off x="816" y="2122"/>
                <a:ext cx="814" cy="470"/>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857" name="Freeform 81"/>
              <p:cNvSpPr>
                <a:spLocks noChangeArrowheads="1"/>
              </p:cNvSpPr>
              <p:nvPr/>
            </p:nvSpPr>
            <p:spPr bwMode="auto">
              <a:xfrm>
                <a:off x="1576" y="2552"/>
                <a:ext cx="53" cy="40"/>
              </a:xfrm>
              <a:custGeom>
                <a:avLst/>
                <a:gdLst>
                  <a:gd name="T0" fmla="*/ 48 w 48"/>
                  <a:gd name="T1" fmla="*/ 36 h 36"/>
                  <a:gd name="T2" fmla="*/ 24 w 48"/>
                  <a:gd name="T3" fmla="*/ 0 h 36"/>
                  <a:gd name="T4" fmla="*/ 0 w 48"/>
                  <a:gd name="T5" fmla="*/ 36 h 36"/>
                  <a:gd name="T6" fmla="*/ 48 w 48"/>
                  <a:gd name="T7" fmla="*/ 36 h 36"/>
                  <a:gd name="T8" fmla="*/ 48 w 48"/>
                  <a:gd name="T9" fmla="*/ 36 h 36"/>
                </a:gdLst>
                <a:ahLst/>
                <a:cxnLst>
                  <a:cxn ang="0">
                    <a:pos x="T0" y="T1"/>
                  </a:cxn>
                  <a:cxn ang="0">
                    <a:pos x="T2" y="T3"/>
                  </a:cxn>
                  <a:cxn ang="0">
                    <a:pos x="T4" y="T5"/>
                  </a:cxn>
                  <a:cxn ang="0">
                    <a:pos x="T6" y="T7"/>
                  </a:cxn>
                  <a:cxn ang="0">
                    <a:pos x="T8" y="T9"/>
                  </a:cxn>
                </a:cxnLst>
                <a:rect l="0" t="0" r="r" b="b"/>
                <a:pathLst>
                  <a:path w="48" h="36">
                    <a:moveTo>
                      <a:pt x="48" y="36"/>
                    </a:moveTo>
                    <a:lnTo>
                      <a:pt x="24" y="0"/>
                    </a:lnTo>
                    <a:lnTo>
                      <a:pt x="0" y="36"/>
                    </a:lnTo>
                    <a:lnTo>
                      <a:pt x="48"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58" name="Freeform 82"/>
              <p:cNvSpPr>
                <a:spLocks noChangeArrowheads="1"/>
              </p:cNvSpPr>
              <p:nvPr/>
            </p:nvSpPr>
            <p:spPr bwMode="auto">
              <a:xfrm>
                <a:off x="664" y="1970"/>
                <a:ext cx="304" cy="304"/>
              </a:xfrm>
              <a:custGeom>
                <a:avLst/>
                <a:gdLst>
                  <a:gd name="T0" fmla="*/ 29 w 46"/>
                  <a:gd name="T1" fmla="*/ 3 h 46"/>
                  <a:gd name="T2" fmla="*/ 43 w 46"/>
                  <a:gd name="T3" fmla="*/ 28 h 46"/>
                  <a:gd name="T4" fmla="*/ 18 w 46"/>
                  <a:gd name="T5" fmla="*/ 43 h 46"/>
                  <a:gd name="T6" fmla="*/ 3 w 46"/>
                  <a:gd name="T7" fmla="*/ 18 h 46"/>
                  <a:gd name="T8" fmla="*/ 29 w 46"/>
                  <a:gd name="T9" fmla="*/ 3 h 46"/>
                </a:gdLst>
                <a:ahLst/>
                <a:cxnLst>
                  <a:cxn ang="0">
                    <a:pos x="T0" y="T1"/>
                  </a:cxn>
                  <a:cxn ang="0">
                    <a:pos x="T2" y="T3"/>
                  </a:cxn>
                  <a:cxn ang="0">
                    <a:pos x="T4" y="T5"/>
                  </a:cxn>
                  <a:cxn ang="0">
                    <a:pos x="T6" y="T7"/>
                  </a:cxn>
                  <a:cxn ang="0">
                    <a:pos x="T8" y="T9"/>
                  </a:cxn>
                </a:cxnLst>
                <a:rect l="0" t="0" r="r" b="b"/>
                <a:pathLst>
                  <a:path w="46" h="46">
                    <a:moveTo>
                      <a:pt x="29" y="3"/>
                    </a:moveTo>
                    <a:cubicBezTo>
                      <a:pt x="40" y="6"/>
                      <a:pt x="46" y="17"/>
                      <a:pt x="43" y="28"/>
                    </a:cubicBezTo>
                    <a:cubicBezTo>
                      <a:pt x="40" y="39"/>
                      <a:pt x="29" y="46"/>
                      <a:pt x="18" y="43"/>
                    </a:cubicBezTo>
                    <a:cubicBezTo>
                      <a:pt x="7" y="40"/>
                      <a:pt x="0" y="29"/>
                      <a:pt x="3" y="18"/>
                    </a:cubicBezTo>
                    <a:cubicBezTo>
                      <a:pt x="6" y="6"/>
                      <a:pt x="17" y="0"/>
                      <a:pt x="29" y="3"/>
                    </a:cubicBezTo>
                    <a:close/>
                  </a:path>
                </a:pathLst>
              </a:cu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59" name="Rectangle 83"/>
              <p:cNvSpPr>
                <a:spLocks noChangeArrowheads="1"/>
              </p:cNvSpPr>
              <p:nvPr/>
            </p:nvSpPr>
            <p:spPr bwMode="auto">
              <a:xfrm>
                <a:off x="816" y="3012"/>
                <a:ext cx="1020" cy="1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723900" algn="l"/>
                    <a:tab pos="1447800" algn="l"/>
                  </a:tabLst>
                  <a:defRPr>
                    <a:solidFill>
                      <a:srgbClr val="000000"/>
                    </a:solidFill>
                    <a:latin typeface="Arial" pitchFamily="34" charset="0"/>
                  </a:defRPr>
                </a:lvl1pPr>
                <a:lvl2pPr>
                  <a:tabLst>
                    <a:tab pos="723900" algn="l"/>
                    <a:tab pos="1447800" algn="l"/>
                  </a:tabLst>
                  <a:defRPr>
                    <a:solidFill>
                      <a:srgbClr val="000000"/>
                    </a:solidFill>
                    <a:latin typeface="Arial" pitchFamily="34" charset="0"/>
                  </a:defRPr>
                </a:lvl2pPr>
                <a:lvl3pPr>
                  <a:tabLst>
                    <a:tab pos="723900" algn="l"/>
                    <a:tab pos="1447800" algn="l"/>
                  </a:tabLst>
                  <a:defRPr>
                    <a:solidFill>
                      <a:srgbClr val="000000"/>
                    </a:solidFill>
                    <a:latin typeface="Arial" pitchFamily="34" charset="0"/>
                  </a:defRPr>
                </a:lvl3pPr>
                <a:lvl4pPr>
                  <a:tabLst>
                    <a:tab pos="723900" algn="l"/>
                    <a:tab pos="1447800" algn="l"/>
                  </a:tabLst>
                  <a:defRPr>
                    <a:solidFill>
                      <a:srgbClr val="000000"/>
                    </a:solidFill>
                    <a:latin typeface="Arial" pitchFamily="34" charset="0"/>
                  </a:defRPr>
                </a:lvl4pPr>
                <a:lvl5pPr>
                  <a:tabLst>
                    <a:tab pos="723900" algn="l"/>
                    <a:tab pos="1447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9pPr>
              </a:lstStyle>
              <a:p>
                <a:r>
                  <a:rPr lang="en-GB" altLang="en-US" sz="1100" i="1"/>
                  <a:t>after synapse formation</a:t>
                </a:r>
              </a:p>
            </p:txBody>
          </p:sp>
          <p:graphicFrame>
            <p:nvGraphicFramePr>
              <p:cNvPr id="203860" name="Object 84"/>
              <p:cNvGraphicFramePr>
                <a:graphicFrameLocks noChangeAspect="1"/>
              </p:cNvGraphicFramePr>
              <p:nvPr/>
            </p:nvGraphicFramePr>
            <p:xfrm>
              <a:off x="730" y="2040"/>
              <a:ext cx="120" cy="182"/>
            </p:xfrm>
            <a:graphic>
              <a:graphicData uri="http://schemas.openxmlformats.org/presentationml/2006/ole">
                <mc:AlternateContent xmlns:mc="http://schemas.openxmlformats.org/markup-compatibility/2006">
                  <mc:Choice xmlns:v="urn:schemas-microsoft-com:vml" Requires="v">
                    <p:oleObj spid="_x0000_s204233" r:id="rId12" imgW="126720" imgH="190440" progId="">
                      <p:embed/>
                    </p:oleObj>
                  </mc:Choice>
                  <mc:Fallback>
                    <p:oleObj r:id="rId12" imgW="126720" imgH="190440" progId="">
                      <p:embed/>
                      <p:pic>
                        <p:nvPicPr>
                          <p:cNvPr id="0" name="Object 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 y="2040"/>
                            <a:ext cx="120" cy="18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861" name="Object 85"/>
              <p:cNvGraphicFramePr>
                <a:graphicFrameLocks noChangeAspect="1"/>
              </p:cNvGraphicFramePr>
              <p:nvPr/>
            </p:nvGraphicFramePr>
            <p:xfrm>
              <a:off x="1738" y="1631"/>
              <a:ext cx="109" cy="206"/>
            </p:xfrm>
            <a:graphic>
              <a:graphicData uri="http://schemas.openxmlformats.org/presentationml/2006/ole">
                <mc:AlternateContent xmlns:mc="http://schemas.openxmlformats.org/markup-compatibility/2006">
                  <mc:Choice xmlns:v="urn:schemas-microsoft-com:vml" Requires="v">
                    <p:oleObj spid="_x0000_s204234" r:id="rId13" imgW="114120" imgH="215640" progId="">
                      <p:embed/>
                    </p:oleObj>
                  </mc:Choice>
                  <mc:Fallback>
                    <p:oleObj r:id="rId13" imgW="114120" imgH="215640" progId="">
                      <p:embed/>
                      <p:pic>
                        <p:nvPicPr>
                          <p:cNvPr id="0" name="Object 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8" y="1631"/>
                            <a:ext cx="109" cy="20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862" name="Object 86"/>
              <p:cNvGraphicFramePr>
                <a:graphicFrameLocks noChangeAspect="1"/>
              </p:cNvGraphicFramePr>
              <p:nvPr/>
            </p:nvGraphicFramePr>
            <p:xfrm>
              <a:off x="1738" y="2132"/>
              <a:ext cx="121" cy="206"/>
            </p:xfrm>
            <a:graphic>
              <a:graphicData uri="http://schemas.openxmlformats.org/presentationml/2006/ole">
                <mc:AlternateContent xmlns:mc="http://schemas.openxmlformats.org/markup-compatibility/2006">
                  <mc:Choice xmlns:v="urn:schemas-microsoft-com:vml" Requires="v">
                    <p:oleObj spid="_x0000_s204235" r:id="rId14" imgW="126720" imgH="215640" progId="">
                      <p:embed/>
                    </p:oleObj>
                  </mc:Choice>
                  <mc:Fallback>
                    <p:oleObj r:id="rId14" imgW="126720" imgH="215640" progId="">
                      <p:embed/>
                      <p:pic>
                        <p:nvPicPr>
                          <p:cNvPr id="0" name="Object 8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8" y="2132"/>
                            <a:ext cx="121" cy="20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863" name="Object 87"/>
              <p:cNvGraphicFramePr>
                <a:graphicFrameLocks noChangeAspect="1"/>
              </p:cNvGraphicFramePr>
              <p:nvPr/>
            </p:nvGraphicFramePr>
            <p:xfrm>
              <a:off x="1716" y="2584"/>
              <a:ext cx="121" cy="218"/>
            </p:xfrm>
            <a:graphic>
              <a:graphicData uri="http://schemas.openxmlformats.org/presentationml/2006/ole">
                <mc:AlternateContent xmlns:mc="http://schemas.openxmlformats.org/markup-compatibility/2006">
                  <mc:Choice xmlns:v="urn:schemas-microsoft-com:vml" Requires="v">
                    <p:oleObj spid="_x0000_s204236" r:id="rId15" imgW="126720" imgH="228600" progId="">
                      <p:embed/>
                    </p:oleObj>
                  </mc:Choice>
                  <mc:Fallback>
                    <p:oleObj r:id="rId15" imgW="126720" imgH="228600" progId="">
                      <p:embed/>
                      <p:pic>
                        <p:nvPicPr>
                          <p:cNvPr id="0" name="Object 8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16" y="2584"/>
                            <a:ext cx="121" cy="218"/>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3864" name="Group 88"/>
            <p:cNvGrpSpPr>
              <a:grpSpLocks/>
            </p:cNvGrpSpPr>
            <p:nvPr/>
          </p:nvGrpSpPr>
          <p:grpSpPr bwMode="auto">
            <a:xfrm>
              <a:off x="770" y="1631"/>
              <a:ext cx="1104" cy="1072"/>
              <a:chOff x="770" y="1631"/>
              <a:chExt cx="1104" cy="1072"/>
            </a:xfrm>
          </p:grpSpPr>
          <p:graphicFrame>
            <p:nvGraphicFramePr>
              <p:cNvPr id="203865" name="Object 89"/>
              <p:cNvGraphicFramePr>
                <a:graphicFrameLocks noChangeAspect="1"/>
              </p:cNvGraphicFramePr>
              <p:nvPr/>
            </p:nvGraphicFramePr>
            <p:xfrm>
              <a:off x="1321" y="1855"/>
              <a:ext cx="554" cy="285"/>
            </p:xfrm>
            <a:graphic>
              <a:graphicData uri="http://schemas.openxmlformats.org/presentationml/2006/ole">
                <mc:AlternateContent xmlns:mc="http://schemas.openxmlformats.org/markup-compatibility/2006">
                  <mc:Choice xmlns:v="urn:schemas-microsoft-com:vml" Requires="v">
                    <p:oleObj spid="_x0000_s204237" r:id="rId16" imgW="469800" imgH="241200" progId="">
                      <p:embed/>
                    </p:oleObj>
                  </mc:Choice>
                  <mc:Fallback>
                    <p:oleObj r:id="rId16" imgW="469800" imgH="241200" progId="">
                      <p:embed/>
                      <p:pic>
                        <p:nvPicPr>
                          <p:cNvPr id="0" name="Object 8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21" y="1855"/>
                            <a:ext cx="554" cy="28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866" name="Object 90"/>
              <p:cNvGraphicFramePr>
                <a:graphicFrameLocks noChangeAspect="1"/>
              </p:cNvGraphicFramePr>
              <p:nvPr/>
            </p:nvGraphicFramePr>
            <p:xfrm>
              <a:off x="770" y="1631"/>
              <a:ext cx="554" cy="284"/>
            </p:xfrm>
            <a:graphic>
              <a:graphicData uri="http://schemas.openxmlformats.org/presentationml/2006/ole">
                <mc:AlternateContent xmlns:mc="http://schemas.openxmlformats.org/markup-compatibility/2006">
                  <mc:Choice xmlns:v="urn:schemas-microsoft-com:vml" Requires="v">
                    <p:oleObj spid="_x0000_s204238" r:id="rId18" imgW="469800" imgH="241200" progId="">
                      <p:embed/>
                    </p:oleObj>
                  </mc:Choice>
                  <mc:Fallback>
                    <p:oleObj r:id="rId18" imgW="469800" imgH="241200" progId="">
                      <p:embed/>
                      <p:pic>
                        <p:nvPicPr>
                          <p:cNvPr id="0" name="Object 9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0" y="1631"/>
                            <a:ext cx="554" cy="28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867" name="Object 91"/>
              <p:cNvGraphicFramePr>
                <a:graphicFrameLocks noChangeAspect="1"/>
              </p:cNvGraphicFramePr>
              <p:nvPr/>
            </p:nvGraphicFramePr>
            <p:xfrm>
              <a:off x="920" y="2419"/>
              <a:ext cx="539" cy="285"/>
            </p:xfrm>
            <a:graphic>
              <a:graphicData uri="http://schemas.openxmlformats.org/presentationml/2006/ole">
                <mc:AlternateContent xmlns:mc="http://schemas.openxmlformats.org/markup-compatibility/2006">
                  <mc:Choice xmlns:v="urn:schemas-microsoft-com:vml" Requires="v">
                    <p:oleObj spid="_x0000_s204239" r:id="rId20" imgW="457200" imgH="241200" progId="">
                      <p:embed/>
                    </p:oleObj>
                  </mc:Choice>
                  <mc:Fallback>
                    <p:oleObj r:id="rId20" imgW="457200" imgH="241200" progId="">
                      <p:embed/>
                      <p:pic>
                        <p:nvPicPr>
                          <p:cNvPr id="0" name="Object 9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20" y="2419"/>
                            <a:ext cx="539" cy="28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03868" name="Group 92"/>
          <p:cNvGrpSpPr>
            <a:grpSpLocks/>
          </p:cNvGrpSpPr>
          <p:nvPr/>
        </p:nvGrpSpPr>
        <p:grpSpPr bwMode="auto">
          <a:xfrm>
            <a:off x="3689350" y="1716088"/>
            <a:ext cx="3094038" cy="3490912"/>
            <a:chOff x="2324" y="1081"/>
            <a:chExt cx="1949" cy="2199"/>
          </a:xfrm>
        </p:grpSpPr>
        <p:sp>
          <p:nvSpPr>
            <p:cNvPr id="203869" name="Rectangle 93"/>
            <p:cNvSpPr>
              <a:spLocks noChangeArrowheads="1"/>
            </p:cNvSpPr>
            <p:nvPr/>
          </p:nvSpPr>
          <p:spPr bwMode="auto">
            <a:xfrm>
              <a:off x="2324" y="1081"/>
              <a:ext cx="1950" cy="22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70" name="AutoShape 94"/>
            <p:cNvSpPr>
              <a:spLocks noChangeArrowheads="1"/>
            </p:cNvSpPr>
            <p:nvPr/>
          </p:nvSpPr>
          <p:spPr bwMode="auto">
            <a:xfrm>
              <a:off x="2449" y="1481"/>
              <a:ext cx="1679" cy="1340"/>
            </a:xfrm>
            <a:prstGeom prst="roundRect">
              <a:avLst>
                <a:gd name="adj" fmla="val 74"/>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71" name="Oval 95"/>
            <p:cNvSpPr>
              <a:spLocks noChangeArrowheads="1"/>
            </p:cNvSpPr>
            <p:nvPr/>
          </p:nvSpPr>
          <p:spPr bwMode="auto">
            <a:xfrm>
              <a:off x="3144" y="2282"/>
              <a:ext cx="278" cy="278"/>
            </a:xfrm>
            <a:prstGeom prst="ellipse">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72" name="Freeform 96"/>
            <p:cNvSpPr>
              <a:spLocks noChangeArrowheads="1"/>
            </p:cNvSpPr>
            <p:nvPr/>
          </p:nvSpPr>
          <p:spPr bwMode="auto">
            <a:xfrm>
              <a:off x="3084" y="2480"/>
              <a:ext cx="86" cy="66"/>
            </a:xfrm>
            <a:custGeom>
              <a:avLst/>
              <a:gdLst>
                <a:gd name="T0" fmla="*/ 0 w 13"/>
                <a:gd name="T1" fmla="*/ 6 h 10"/>
                <a:gd name="T2" fmla="*/ 11 w 13"/>
                <a:gd name="T3" fmla="*/ 0 h 10"/>
                <a:gd name="T4" fmla="*/ 13 w 13"/>
                <a:gd name="T5" fmla="*/ 4 h 10"/>
                <a:gd name="T6" fmla="*/ 8 w 13"/>
                <a:gd name="T7" fmla="*/ 7 h 10"/>
                <a:gd name="T8" fmla="*/ 2 w 13"/>
                <a:gd name="T9" fmla="*/ 10 h 10"/>
                <a:gd name="T10" fmla="*/ 5 w 13"/>
                <a:gd name="T11" fmla="*/ 6 h 10"/>
                <a:gd name="T12" fmla="*/ 0 w 1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0" y="6"/>
                  </a:moveTo>
                  <a:lnTo>
                    <a:pt x="11" y="0"/>
                  </a:lnTo>
                  <a:lnTo>
                    <a:pt x="13" y="4"/>
                  </a:lnTo>
                  <a:lnTo>
                    <a:pt x="8" y="7"/>
                  </a:lnTo>
                  <a:lnTo>
                    <a:pt x="2" y="10"/>
                  </a:lnTo>
                  <a:lnTo>
                    <a:pt x="5" y="6"/>
                  </a:lnTo>
                  <a:lnTo>
                    <a:pt x="0" y="6"/>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73" name="Freeform 97"/>
            <p:cNvSpPr>
              <a:spLocks noChangeArrowheads="1"/>
            </p:cNvSpPr>
            <p:nvPr/>
          </p:nvSpPr>
          <p:spPr bwMode="auto">
            <a:xfrm>
              <a:off x="3084" y="2295"/>
              <a:ext cx="86" cy="66"/>
            </a:xfrm>
            <a:custGeom>
              <a:avLst/>
              <a:gdLst>
                <a:gd name="T0" fmla="*/ 2 w 13"/>
                <a:gd name="T1" fmla="*/ 0 h 10"/>
                <a:gd name="T2" fmla="*/ 13 w 13"/>
                <a:gd name="T3" fmla="*/ 7 h 10"/>
                <a:gd name="T4" fmla="*/ 11 w 13"/>
                <a:gd name="T5" fmla="*/ 10 h 10"/>
                <a:gd name="T6" fmla="*/ 5 w 13"/>
                <a:gd name="T7" fmla="*/ 7 h 10"/>
                <a:gd name="T8" fmla="*/ 0 w 13"/>
                <a:gd name="T9" fmla="*/ 4 h 10"/>
                <a:gd name="T10" fmla="*/ 5 w 13"/>
                <a:gd name="T11" fmla="*/ 5 h 10"/>
                <a:gd name="T12" fmla="*/ 2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2" y="0"/>
                  </a:moveTo>
                  <a:lnTo>
                    <a:pt x="13" y="7"/>
                  </a:lnTo>
                  <a:lnTo>
                    <a:pt x="11" y="10"/>
                  </a:lnTo>
                  <a:lnTo>
                    <a:pt x="5" y="7"/>
                  </a:lnTo>
                  <a:lnTo>
                    <a:pt x="0" y="4"/>
                  </a:lnTo>
                  <a:lnTo>
                    <a:pt x="5" y="5"/>
                  </a:lnTo>
                  <a:lnTo>
                    <a:pt x="2" y="0"/>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74" name="Freeform 98"/>
            <p:cNvSpPr>
              <a:spLocks noChangeArrowheads="1"/>
            </p:cNvSpPr>
            <p:nvPr/>
          </p:nvSpPr>
          <p:spPr bwMode="auto">
            <a:xfrm>
              <a:off x="3064" y="2407"/>
              <a:ext cx="79" cy="27"/>
            </a:xfrm>
            <a:custGeom>
              <a:avLst/>
              <a:gdLst>
                <a:gd name="T0" fmla="*/ 0 w 12"/>
                <a:gd name="T1" fmla="*/ 0 h 4"/>
                <a:gd name="T2" fmla="*/ 12 w 12"/>
                <a:gd name="T3" fmla="*/ 0 h 4"/>
                <a:gd name="T4" fmla="*/ 12 w 12"/>
                <a:gd name="T5" fmla="*/ 4 h 4"/>
                <a:gd name="T6" fmla="*/ 6 w 12"/>
                <a:gd name="T7" fmla="*/ 4 h 4"/>
                <a:gd name="T8" fmla="*/ 0 w 12"/>
                <a:gd name="T9" fmla="*/ 4 h 4"/>
                <a:gd name="T10" fmla="*/ 4 w 12"/>
                <a:gd name="T11" fmla="*/ 2 h 4"/>
                <a:gd name="T12" fmla="*/ 0 w 1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0" y="0"/>
                  </a:moveTo>
                  <a:lnTo>
                    <a:pt x="12" y="0"/>
                  </a:lnTo>
                  <a:lnTo>
                    <a:pt x="12" y="4"/>
                  </a:lnTo>
                  <a:lnTo>
                    <a:pt x="6" y="4"/>
                  </a:lnTo>
                  <a:lnTo>
                    <a:pt x="0" y="4"/>
                  </a:lnTo>
                  <a:lnTo>
                    <a:pt x="4" y="2"/>
                  </a:lnTo>
                  <a:lnTo>
                    <a:pt x="0" y="0"/>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75" name="Freeform 99"/>
            <p:cNvSpPr>
              <a:spLocks noChangeArrowheads="1"/>
            </p:cNvSpPr>
            <p:nvPr/>
          </p:nvSpPr>
          <p:spPr bwMode="auto">
            <a:xfrm>
              <a:off x="3157" y="2222"/>
              <a:ext cx="66" cy="86"/>
            </a:xfrm>
            <a:custGeom>
              <a:avLst/>
              <a:gdLst>
                <a:gd name="T0" fmla="*/ 4 w 10"/>
                <a:gd name="T1" fmla="*/ 0 h 13"/>
                <a:gd name="T2" fmla="*/ 10 w 10"/>
                <a:gd name="T3" fmla="*/ 11 h 13"/>
                <a:gd name="T4" fmla="*/ 7 w 10"/>
                <a:gd name="T5" fmla="*/ 13 h 13"/>
                <a:gd name="T6" fmla="*/ 3 w 10"/>
                <a:gd name="T7" fmla="*/ 7 h 13"/>
                <a:gd name="T8" fmla="*/ 0 w 10"/>
                <a:gd name="T9" fmla="*/ 2 h 13"/>
                <a:gd name="T10" fmla="*/ 5 w 10"/>
                <a:gd name="T11" fmla="*/ 5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lnTo>
                    <a:pt x="10" y="11"/>
                  </a:lnTo>
                  <a:lnTo>
                    <a:pt x="7" y="13"/>
                  </a:lnTo>
                  <a:lnTo>
                    <a:pt x="3" y="7"/>
                  </a:lnTo>
                  <a:lnTo>
                    <a:pt x="0" y="2"/>
                  </a:lnTo>
                  <a:lnTo>
                    <a:pt x="5" y="5"/>
                  </a:lnTo>
                  <a:lnTo>
                    <a:pt x="4" y="0"/>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76" name="Freeform 100"/>
            <p:cNvSpPr>
              <a:spLocks noChangeArrowheads="1"/>
            </p:cNvSpPr>
            <p:nvPr/>
          </p:nvSpPr>
          <p:spPr bwMode="auto">
            <a:xfrm>
              <a:off x="3163" y="2533"/>
              <a:ext cx="66" cy="86"/>
            </a:xfrm>
            <a:custGeom>
              <a:avLst/>
              <a:gdLst>
                <a:gd name="T0" fmla="*/ 0 w 10"/>
                <a:gd name="T1" fmla="*/ 11 h 13"/>
                <a:gd name="T2" fmla="*/ 6 w 10"/>
                <a:gd name="T3" fmla="*/ 0 h 13"/>
                <a:gd name="T4" fmla="*/ 10 w 10"/>
                <a:gd name="T5" fmla="*/ 3 h 13"/>
                <a:gd name="T6" fmla="*/ 7 w 10"/>
                <a:gd name="T7" fmla="*/ 8 h 13"/>
                <a:gd name="T8" fmla="*/ 3 w 10"/>
                <a:gd name="T9" fmla="*/ 13 h 13"/>
                <a:gd name="T10" fmla="*/ 4 w 10"/>
                <a:gd name="T11" fmla="*/ 8 h 13"/>
                <a:gd name="T12" fmla="*/ 0 w 10"/>
                <a:gd name="T13" fmla="*/ 11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0" y="11"/>
                  </a:moveTo>
                  <a:lnTo>
                    <a:pt x="6" y="0"/>
                  </a:lnTo>
                  <a:lnTo>
                    <a:pt x="10" y="3"/>
                  </a:lnTo>
                  <a:lnTo>
                    <a:pt x="7" y="8"/>
                  </a:lnTo>
                  <a:lnTo>
                    <a:pt x="3" y="13"/>
                  </a:lnTo>
                  <a:lnTo>
                    <a:pt x="4" y="8"/>
                  </a:lnTo>
                  <a:lnTo>
                    <a:pt x="0" y="11"/>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77" name="Rectangle 101"/>
            <p:cNvSpPr>
              <a:spLocks noChangeArrowheads="1"/>
            </p:cNvSpPr>
            <p:nvPr/>
          </p:nvSpPr>
          <p:spPr bwMode="auto">
            <a:xfrm>
              <a:off x="3107" y="2209"/>
              <a:ext cx="54" cy="1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100">
                  <a:solidFill>
                    <a:srgbClr val="000000"/>
                  </a:solidFill>
                </a:rPr>
                <a:t>4</a:t>
              </a:r>
            </a:p>
          </p:txBody>
        </p:sp>
        <p:sp>
          <p:nvSpPr>
            <p:cNvPr id="203878" name="Rectangle 102"/>
            <p:cNvSpPr>
              <a:spLocks noChangeArrowheads="1"/>
            </p:cNvSpPr>
            <p:nvPr/>
          </p:nvSpPr>
          <p:spPr bwMode="auto">
            <a:xfrm>
              <a:off x="3046" y="2309"/>
              <a:ext cx="55" cy="1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100">
                  <a:solidFill>
                    <a:srgbClr val="000000"/>
                  </a:solidFill>
                </a:rPr>
                <a:t>5</a:t>
              </a:r>
            </a:p>
          </p:txBody>
        </p:sp>
        <p:sp>
          <p:nvSpPr>
            <p:cNvPr id="203879" name="Rectangle 103"/>
            <p:cNvSpPr>
              <a:spLocks noChangeArrowheads="1"/>
            </p:cNvSpPr>
            <p:nvPr/>
          </p:nvSpPr>
          <p:spPr bwMode="auto">
            <a:xfrm>
              <a:off x="3034" y="2421"/>
              <a:ext cx="55"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100">
                  <a:solidFill>
                    <a:srgbClr val="000000"/>
                  </a:solidFill>
                </a:rPr>
                <a:t>6</a:t>
              </a:r>
            </a:p>
          </p:txBody>
        </p:sp>
        <p:sp>
          <p:nvSpPr>
            <p:cNvPr id="203880" name="Rectangle 104"/>
            <p:cNvSpPr>
              <a:spLocks noChangeArrowheads="1"/>
            </p:cNvSpPr>
            <p:nvPr/>
          </p:nvSpPr>
          <p:spPr bwMode="auto">
            <a:xfrm>
              <a:off x="3097" y="2541"/>
              <a:ext cx="49"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000">
                  <a:solidFill>
                    <a:srgbClr val="000000"/>
                  </a:solidFill>
                </a:rPr>
                <a:t>7</a:t>
              </a:r>
            </a:p>
          </p:txBody>
        </p:sp>
        <p:sp>
          <p:nvSpPr>
            <p:cNvPr id="203881" name="Rectangle 105"/>
            <p:cNvSpPr>
              <a:spLocks noChangeArrowheads="1"/>
            </p:cNvSpPr>
            <p:nvPr/>
          </p:nvSpPr>
          <p:spPr bwMode="auto">
            <a:xfrm>
              <a:off x="3213" y="2566"/>
              <a:ext cx="49"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000">
                  <a:solidFill>
                    <a:srgbClr val="000000"/>
                  </a:solidFill>
                </a:rPr>
                <a:t>8</a:t>
              </a:r>
            </a:p>
          </p:txBody>
        </p:sp>
        <p:sp>
          <p:nvSpPr>
            <p:cNvPr id="203882" name="Line 106"/>
            <p:cNvSpPr>
              <a:spLocks noChangeShapeType="1"/>
            </p:cNvSpPr>
            <p:nvPr/>
          </p:nvSpPr>
          <p:spPr bwMode="auto">
            <a:xfrm flipH="1" flipV="1">
              <a:off x="2587" y="1917"/>
              <a:ext cx="9" cy="24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883" name="Freeform 107"/>
            <p:cNvSpPr>
              <a:spLocks noChangeArrowheads="1"/>
            </p:cNvSpPr>
            <p:nvPr/>
          </p:nvSpPr>
          <p:spPr bwMode="auto">
            <a:xfrm>
              <a:off x="2568" y="1918"/>
              <a:ext cx="46" cy="46"/>
            </a:xfrm>
            <a:custGeom>
              <a:avLst/>
              <a:gdLst>
                <a:gd name="T0" fmla="*/ 18 w 42"/>
                <a:gd name="T1" fmla="*/ 0 h 42"/>
                <a:gd name="T2" fmla="*/ 0 w 42"/>
                <a:gd name="T3" fmla="*/ 42 h 42"/>
                <a:gd name="T4" fmla="*/ 42 w 42"/>
                <a:gd name="T5" fmla="*/ 42 h 42"/>
                <a:gd name="T6" fmla="*/ 18 w 42"/>
                <a:gd name="T7" fmla="*/ 0 h 42"/>
                <a:gd name="T8" fmla="*/ 18 w 42"/>
                <a:gd name="T9" fmla="*/ 0 h 42"/>
              </a:gdLst>
              <a:ahLst/>
              <a:cxnLst>
                <a:cxn ang="0">
                  <a:pos x="T0" y="T1"/>
                </a:cxn>
                <a:cxn ang="0">
                  <a:pos x="T2" y="T3"/>
                </a:cxn>
                <a:cxn ang="0">
                  <a:pos x="T4" y="T5"/>
                </a:cxn>
                <a:cxn ang="0">
                  <a:pos x="T6" y="T7"/>
                </a:cxn>
                <a:cxn ang="0">
                  <a:pos x="T8" y="T9"/>
                </a:cxn>
              </a:cxnLst>
              <a:rect l="0" t="0" r="r" b="b"/>
              <a:pathLst>
                <a:path w="42" h="42">
                  <a:moveTo>
                    <a:pt x="18" y="0"/>
                  </a:moveTo>
                  <a:lnTo>
                    <a:pt x="0" y="42"/>
                  </a:lnTo>
                  <a:lnTo>
                    <a:pt x="42" y="42"/>
                  </a:lnTo>
                  <a:lnTo>
                    <a:pt x="18"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84" name="Line 108"/>
            <p:cNvSpPr>
              <a:spLocks noChangeShapeType="1"/>
            </p:cNvSpPr>
            <p:nvPr/>
          </p:nvSpPr>
          <p:spPr bwMode="auto">
            <a:xfrm flipV="1">
              <a:off x="2595" y="1956"/>
              <a:ext cx="132" cy="207"/>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885" name="Freeform 109"/>
            <p:cNvSpPr>
              <a:spLocks noChangeArrowheads="1"/>
            </p:cNvSpPr>
            <p:nvPr/>
          </p:nvSpPr>
          <p:spPr bwMode="auto">
            <a:xfrm>
              <a:off x="2681" y="1957"/>
              <a:ext cx="46" cy="46"/>
            </a:xfrm>
            <a:custGeom>
              <a:avLst/>
              <a:gdLst>
                <a:gd name="T0" fmla="*/ 42 w 42"/>
                <a:gd name="T1" fmla="*/ 0 h 42"/>
                <a:gd name="T2" fmla="*/ 0 w 42"/>
                <a:gd name="T3" fmla="*/ 24 h 42"/>
                <a:gd name="T4" fmla="*/ 36 w 42"/>
                <a:gd name="T5" fmla="*/ 42 h 42"/>
                <a:gd name="T6" fmla="*/ 42 w 42"/>
                <a:gd name="T7" fmla="*/ 0 h 42"/>
                <a:gd name="T8" fmla="*/ 42 w 42"/>
                <a:gd name="T9" fmla="*/ 0 h 42"/>
              </a:gdLst>
              <a:ahLst/>
              <a:cxnLst>
                <a:cxn ang="0">
                  <a:pos x="T0" y="T1"/>
                </a:cxn>
                <a:cxn ang="0">
                  <a:pos x="T2" y="T3"/>
                </a:cxn>
                <a:cxn ang="0">
                  <a:pos x="T4" y="T5"/>
                </a:cxn>
                <a:cxn ang="0">
                  <a:pos x="T6" y="T7"/>
                </a:cxn>
                <a:cxn ang="0">
                  <a:pos x="T8" y="T9"/>
                </a:cxn>
              </a:cxnLst>
              <a:rect l="0" t="0" r="r" b="b"/>
              <a:pathLst>
                <a:path w="42" h="42">
                  <a:moveTo>
                    <a:pt x="42" y="0"/>
                  </a:moveTo>
                  <a:lnTo>
                    <a:pt x="0" y="24"/>
                  </a:lnTo>
                  <a:lnTo>
                    <a:pt x="36" y="42"/>
                  </a:lnTo>
                  <a:lnTo>
                    <a:pt x="42"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86" name="Line 110"/>
            <p:cNvSpPr>
              <a:spLocks noChangeShapeType="1"/>
            </p:cNvSpPr>
            <p:nvPr/>
          </p:nvSpPr>
          <p:spPr bwMode="auto">
            <a:xfrm flipV="1">
              <a:off x="2595" y="2049"/>
              <a:ext cx="218" cy="11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887" name="Freeform 111"/>
            <p:cNvSpPr>
              <a:spLocks noChangeArrowheads="1"/>
            </p:cNvSpPr>
            <p:nvPr/>
          </p:nvSpPr>
          <p:spPr bwMode="auto">
            <a:xfrm>
              <a:off x="2760" y="2050"/>
              <a:ext cx="53" cy="39"/>
            </a:xfrm>
            <a:custGeom>
              <a:avLst/>
              <a:gdLst>
                <a:gd name="T0" fmla="*/ 48 w 48"/>
                <a:gd name="T1" fmla="*/ 0 h 36"/>
                <a:gd name="T2" fmla="*/ 0 w 48"/>
                <a:gd name="T3" fmla="*/ 0 h 36"/>
                <a:gd name="T4" fmla="*/ 24 w 48"/>
                <a:gd name="T5" fmla="*/ 36 h 36"/>
                <a:gd name="T6" fmla="*/ 48 w 48"/>
                <a:gd name="T7" fmla="*/ 0 h 36"/>
                <a:gd name="T8" fmla="*/ 48 w 48"/>
                <a:gd name="T9" fmla="*/ 0 h 36"/>
              </a:gdLst>
              <a:ahLst/>
              <a:cxnLst>
                <a:cxn ang="0">
                  <a:pos x="T0" y="T1"/>
                </a:cxn>
                <a:cxn ang="0">
                  <a:pos x="T2" y="T3"/>
                </a:cxn>
                <a:cxn ang="0">
                  <a:pos x="T4" y="T5"/>
                </a:cxn>
                <a:cxn ang="0">
                  <a:pos x="T6" y="T7"/>
                </a:cxn>
                <a:cxn ang="0">
                  <a:pos x="T8" y="T9"/>
                </a:cxn>
              </a:cxnLst>
              <a:rect l="0" t="0" r="r" b="b"/>
              <a:pathLst>
                <a:path w="48" h="36">
                  <a:moveTo>
                    <a:pt x="48" y="0"/>
                  </a:moveTo>
                  <a:lnTo>
                    <a:pt x="0" y="0"/>
                  </a:lnTo>
                  <a:lnTo>
                    <a:pt x="24" y="36"/>
                  </a:lnTo>
                  <a:lnTo>
                    <a:pt x="48"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88" name="Line 112"/>
            <p:cNvSpPr>
              <a:spLocks noChangeShapeType="1"/>
            </p:cNvSpPr>
            <p:nvPr/>
          </p:nvSpPr>
          <p:spPr bwMode="auto">
            <a:xfrm flipV="1">
              <a:off x="2595" y="2135"/>
              <a:ext cx="244" cy="28"/>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889" name="Freeform 113"/>
            <p:cNvSpPr>
              <a:spLocks noChangeArrowheads="1"/>
            </p:cNvSpPr>
            <p:nvPr/>
          </p:nvSpPr>
          <p:spPr bwMode="auto">
            <a:xfrm>
              <a:off x="2793" y="2116"/>
              <a:ext cx="46" cy="46"/>
            </a:xfrm>
            <a:custGeom>
              <a:avLst/>
              <a:gdLst>
                <a:gd name="T0" fmla="*/ 42 w 42"/>
                <a:gd name="T1" fmla="*/ 18 h 42"/>
                <a:gd name="T2" fmla="*/ 0 w 42"/>
                <a:gd name="T3" fmla="*/ 0 h 42"/>
                <a:gd name="T4" fmla="*/ 6 w 42"/>
                <a:gd name="T5" fmla="*/ 42 h 42"/>
                <a:gd name="T6" fmla="*/ 42 w 42"/>
                <a:gd name="T7" fmla="*/ 18 h 42"/>
                <a:gd name="T8" fmla="*/ 42 w 42"/>
                <a:gd name="T9" fmla="*/ 18 h 42"/>
              </a:gdLst>
              <a:ahLst/>
              <a:cxnLst>
                <a:cxn ang="0">
                  <a:pos x="T0" y="T1"/>
                </a:cxn>
                <a:cxn ang="0">
                  <a:pos x="T2" y="T3"/>
                </a:cxn>
                <a:cxn ang="0">
                  <a:pos x="T4" y="T5"/>
                </a:cxn>
                <a:cxn ang="0">
                  <a:pos x="T6" y="T7"/>
                </a:cxn>
                <a:cxn ang="0">
                  <a:pos x="T8" y="T9"/>
                </a:cxn>
              </a:cxnLst>
              <a:rect l="0" t="0" r="r" b="b"/>
              <a:pathLst>
                <a:path w="42" h="42">
                  <a:moveTo>
                    <a:pt x="42" y="18"/>
                  </a:moveTo>
                  <a:lnTo>
                    <a:pt x="0" y="0"/>
                  </a:lnTo>
                  <a:lnTo>
                    <a:pt x="6" y="42"/>
                  </a:lnTo>
                  <a:lnTo>
                    <a:pt x="42" y="18"/>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90" name="Line 114"/>
            <p:cNvSpPr>
              <a:spLocks noChangeShapeType="1"/>
            </p:cNvSpPr>
            <p:nvPr/>
          </p:nvSpPr>
          <p:spPr bwMode="auto">
            <a:xfrm>
              <a:off x="2668" y="2189"/>
              <a:ext cx="443" cy="132"/>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891" name="Freeform 115"/>
            <p:cNvSpPr>
              <a:spLocks noChangeArrowheads="1"/>
            </p:cNvSpPr>
            <p:nvPr/>
          </p:nvSpPr>
          <p:spPr bwMode="auto">
            <a:xfrm>
              <a:off x="3058" y="2288"/>
              <a:ext cx="53" cy="46"/>
            </a:xfrm>
            <a:custGeom>
              <a:avLst/>
              <a:gdLst>
                <a:gd name="T0" fmla="*/ 48 w 48"/>
                <a:gd name="T1" fmla="*/ 30 h 42"/>
                <a:gd name="T2" fmla="*/ 12 w 48"/>
                <a:gd name="T3" fmla="*/ 0 h 42"/>
                <a:gd name="T4" fmla="*/ 0 w 48"/>
                <a:gd name="T5" fmla="*/ 42 h 42"/>
                <a:gd name="T6" fmla="*/ 48 w 48"/>
                <a:gd name="T7" fmla="*/ 30 h 42"/>
                <a:gd name="T8" fmla="*/ 48 w 48"/>
                <a:gd name="T9" fmla="*/ 30 h 42"/>
              </a:gdLst>
              <a:ahLst/>
              <a:cxnLst>
                <a:cxn ang="0">
                  <a:pos x="T0" y="T1"/>
                </a:cxn>
                <a:cxn ang="0">
                  <a:pos x="T2" y="T3"/>
                </a:cxn>
                <a:cxn ang="0">
                  <a:pos x="T4" y="T5"/>
                </a:cxn>
                <a:cxn ang="0">
                  <a:pos x="T6" y="T7"/>
                </a:cxn>
                <a:cxn ang="0">
                  <a:pos x="T8" y="T9"/>
                </a:cxn>
              </a:cxnLst>
              <a:rect l="0" t="0" r="r" b="b"/>
              <a:pathLst>
                <a:path w="48" h="42">
                  <a:moveTo>
                    <a:pt x="48" y="30"/>
                  </a:moveTo>
                  <a:lnTo>
                    <a:pt x="12" y="0"/>
                  </a:lnTo>
                  <a:lnTo>
                    <a:pt x="0" y="42"/>
                  </a:lnTo>
                  <a:lnTo>
                    <a:pt x="48"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92" name="Line 116"/>
            <p:cNvSpPr>
              <a:spLocks noChangeShapeType="1"/>
            </p:cNvSpPr>
            <p:nvPr/>
          </p:nvSpPr>
          <p:spPr bwMode="auto">
            <a:xfrm>
              <a:off x="2601" y="2156"/>
              <a:ext cx="489" cy="26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893" name="Freeform 117"/>
            <p:cNvSpPr>
              <a:spLocks noChangeArrowheads="1"/>
            </p:cNvSpPr>
            <p:nvPr/>
          </p:nvSpPr>
          <p:spPr bwMode="auto">
            <a:xfrm>
              <a:off x="3038" y="2374"/>
              <a:ext cx="52" cy="46"/>
            </a:xfrm>
            <a:custGeom>
              <a:avLst/>
              <a:gdLst>
                <a:gd name="T0" fmla="*/ 48 w 48"/>
                <a:gd name="T1" fmla="*/ 42 h 42"/>
                <a:gd name="T2" fmla="*/ 18 w 48"/>
                <a:gd name="T3" fmla="*/ 0 h 42"/>
                <a:gd name="T4" fmla="*/ 0 w 48"/>
                <a:gd name="T5" fmla="*/ 42 h 42"/>
                <a:gd name="T6" fmla="*/ 48 w 48"/>
                <a:gd name="T7" fmla="*/ 42 h 42"/>
                <a:gd name="T8" fmla="*/ 48 w 48"/>
                <a:gd name="T9" fmla="*/ 42 h 42"/>
              </a:gdLst>
              <a:ahLst/>
              <a:cxnLst>
                <a:cxn ang="0">
                  <a:pos x="T0" y="T1"/>
                </a:cxn>
                <a:cxn ang="0">
                  <a:pos x="T2" y="T3"/>
                </a:cxn>
                <a:cxn ang="0">
                  <a:pos x="T4" y="T5"/>
                </a:cxn>
                <a:cxn ang="0">
                  <a:pos x="T6" y="T7"/>
                </a:cxn>
                <a:cxn ang="0">
                  <a:pos x="T8" y="T9"/>
                </a:cxn>
              </a:cxnLst>
              <a:rect l="0" t="0" r="r" b="b"/>
              <a:pathLst>
                <a:path w="48" h="42">
                  <a:moveTo>
                    <a:pt x="48" y="42"/>
                  </a:moveTo>
                  <a:lnTo>
                    <a:pt x="18" y="0"/>
                  </a:lnTo>
                  <a:lnTo>
                    <a:pt x="0" y="42"/>
                  </a:lnTo>
                  <a:lnTo>
                    <a:pt x="48" y="4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94" name="Freeform 118"/>
            <p:cNvSpPr>
              <a:spLocks noChangeArrowheads="1"/>
            </p:cNvSpPr>
            <p:nvPr/>
          </p:nvSpPr>
          <p:spPr bwMode="auto">
            <a:xfrm>
              <a:off x="2443" y="2011"/>
              <a:ext cx="304" cy="304"/>
            </a:xfrm>
            <a:custGeom>
              <a:avLst/>
              <a:gdLst>
                <a:gd name="T0" fmla="*/ 29 w 46"/>
                <a:gd name="T1" fmla="*/ 3 h 46"/>
                <a:gd name="T2" fmla="*/ 43 w 46"/>
                <a:gd name="T3" fmla="*/ 28 h 46"/>
                <a:gd name="T4" fmla="*/ 18 w 46"/>
                <a:gd name="T5" fmla="*/ 43 h 46"/>
                <a:gd name="T6" fmla="*/ 3 w 46"/>
                <a:gd name="T7" fmla="*/ 17 h 46"/>
                <a:gd name="T8" fmla="*/ 29 w 46"/>
                <a:gd name="T9" fmla="*/ 3 h 46"/>
              </a:gdLst>
              <a:ahLst/>
              <a:cxnLst>
                <a:cxn ang="0">
                  <a:pos x="T0" y="T1"/>
                </a:cxn>
                <a:cxn ang="0">
                  <a:pos x="T2" y="T3"/>
                </a:cxn>
                <a:cxn ang="0">
                  <a:pos x="T4" y="T5"/>
                </a:cxn>
                <a:cxn ang="0">
                  <a:pos x="T6" y="T7"/>
                </a:cxn>
                <a:cxn ang="0">
                  <a:pos x="T8" y="T9"/>
                </a:cxn>
              </a:cxnLst>
              <a:rect l="0" t="0" r="r" b="b"/>
              <a:pathLst>
                <a:path w="46" h="46">
                  <a:moveTo>
                    <a:pt x="29" y="3"/>
                  </a:moveTo>
                  <a:cubicBezTo>
                    <a:pt x="40" y="6"/>
                    <a:pt x="46" y="17"/>
                    <a:pt x="43" y="28"/>
                  </a:cubicBezTo>
                  <a:cubicBezTo>
                    <a:pt x="40" y="39"/>
                    <a:pt x="29" y="46"/>
                    <a:pt x="18" y="43"/>
                  </a:cubicBezTo>
                  <a:cubicBezTo>
                    <a:pt x="7" y="40"/>
                    <a:pt x="0" y="28"/>
                    <a:pt x="3" y="17"/>
                  </a:cubicBezTo>
                  <a:cubicBezTo>
                    <a:pt x="6" y="6"/>
                    <a:pt x="18" y="0"/>
                    <a:pt x="29" y="3"/>
                  </a:cubicBezTo>
                  <a:close/>
                </a:path>
              </a:pathLst>
            </a:cu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95" name="Line 119"/>
            <p:cNvSpPr>
              <a:spLocks noChangeShapeType="1"/>
            </p:cNvSpPr>
            <p:nvPr/>
          </p:nvSpPr>
          <p:spPr bwMode="auto">
            <a:xfrm flipV="1">
              <a:off x="3289" y="1487"/>
              <a:ext cx="66" cy="240"/>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896" name="Freeform 120"/>
            <p:cNvSpPr>
              <a:spLocks noChangeArrowheads="1"/>
            </p:cNvSpPr>
            <p:nvPr/>
          </p:nvSpPr>
          <p:spPr bwMode="auto">
            <a:xfrm>
              <a:off x="3322" y="1488"/>
              <a:ext cx="39" cy="53"/>
            </a:xfrm>
            <a:custGeom>
              <a:avLst/>
              <a:gdLst>
                <a:gd name="T0" fmla="*/ 30 w 36"/>
                <a:gd name="T1" fmla="*/ 0 h 48"/>
                <a:gd name="T2" fmla="*/ 0 w 36"/>
                <a:gd name="T3" fmla="*/ 36 h 48"/>
                <a:gd name="T4" fmla="*/ 36 w 36"/>
                <a:gd name="T5" fmla="*/ 48 h 48"/>
                <a:gd name="T6" fmla="*/ 30 w 36"/>
                <a:gd name="T7" fmla="*/ 0 h 48"/>
                <a:gd name="T8" fmla="*/ 30 w 36"/>
                <a:gd name="T9" fmla="*/ 0 h 48"/>
              </a:gdLst>
              <a:ahLst/>
              <a:cxnLst>
                <a:cxn ang="0">
                  <a:pos x="T0" y="T1"/>
                </a:cxn>
                <a:cxn ang="0">
                  <a:pos x="T2" y="T3"/>
                </a:cxn>
                <a:cxn ang="0">
                  <a:pos x="T4" y="T5"/>
                </a:cxn>
                <a:cxn ang="0">
                  <a:pos x="T6" y="T7"/>
                </a:cxn>
                <a:cxn ang="0">
                  <a:pos x="T8" y="T9"/>
                </a:cxn>
              </a:cxnLst>
              <a:rect l="0" t="0" r="r" b="b"/>
              <a:pathLst>
                <a:path w="36" h="48">
                  <a:moveTo>
                    <a:pt x="30" y="0"/>
                  </a:moveTo>
                  <a:lnTo>
                    <a:pt x="0" y="36"/>
                  </a:lnTo>
                  <a:lnTo>
                    <a:pt x="36" y="48"/>
                  </a:lnTo>
                  <a:lnTo>
                    <a:pt x="30"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97" name="Line 121"/>
            <p:cNvSpPr>
              <a:spLocks noChangeShapeType="1"/>
            </p:cNvSpPr>
            <p:nvPr/>
          </p:nvSpPr>
          <p:spPr bwMode="auto">
            <a:xfrm flipV="1">
              <a:off x="3289" y="1566"/>
              <a:ext cx="185" cy="16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898" name="Freeform 122"/>
            <p:cNvSpPr>
              <a:spLocks noChangeArrowheads="1"/>
            </p:cNvSpPr>
            <p:nvPr/>
          </p:nvSpPr>
          <p:spPr bwMode="auto">
            <a:xfrm>
              <a:off x="3428" y="1567"/>
              <a:ext cx="46" cy="46"/>
            </a:xfrm>
            <a:custGeom>
              <a:avLst/>
              <a:gdLst>
                <a:gd name="T0" fmla="*/ 42 w 42"/>
                <a:gd name="T1" fmla="*/ 0 h 42"/>
                <a:gd name="T2" fmla="*/ 0 w 42"/>
                <a:gd name="T3" fmla="*/ 12 h 42"/>
                <a:gd name="T4" fmla="*/ 24 w 42"/>
                <a:gd name="T5" fmla="*/ 42 h 42"/>
                <a:gd name="T6" fmla="*/ 42 w 42"/>
                <a:gd name="T7" fmla="*/ 0 h 42"/>
                <a:gd name="T8" fmla="*/ 42 w 42"/>
                <a:gd name="T9" fmla="*/ 0 h 42"/>
              </a:gdLst>
              <a:ahLst/>
              <a:cxnLst>
                <a:cxn ang="0">
                  <a:pos x="T0" y="T1"/>
                </a:cxn>
                <a:cxn ang="0">
                  <a:pos x="T2" y="T3"/>
                </a:cxn>
                <a:cxn ang="0">
                  <a:pos x="T4" y="T5"/>
                </a:cxn>
                <a:cxn ang="0">
                  <a:pos x="T6" y="T7"/>
                </a:cxn>
                <a:cxn ang="0">
                  <a:pos x="T8" y="T9"/>
                </a:cxn>
              </a:cxnLst>
              <a:rect l="0" t="0" r="r" b="b"/>
              <a:pathLst>
                <a:path w="42" h="42">
                  <a:moveTo>
                    <a:pt x="42" y="0"/>
                  </a:moveTo>
                  <a:lnTo>
                    <a:pt x="0" y="12"/>
                  </a:lnTo>
                  <a:lnTo>
                    <a:pt x="24" y="42"/>
                  </a:lnTo>
                  <a:lnTo>
                    <a:pt x="42"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899" name="Line 123"/>
            <p:cNvSpPr>
              <a:spLocks noChangeShapeType="1"/>
            </p:cNvSpPr>
            <p:nvPr/>
          </p:nvSpPr>
          <p:spPr bwMode="auto">
            <a:xfrm>
              <a:off x="3289" y="1726"/>
              <a:ext cx="205" cy="648"/>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00" name="Freeform 124"/>
            <p:cNvSpPr>
              <a:spLocks noChangeArrowheads="1"/>
            </p:cNvSpPr>
            <p:nvPr/>
          </p:nvSpPr>
          <p:spPr bwMode="auto">
            <a:xfrm>
              <a:off x="3454" y="2321"/>
              <a:ext cx="46" cy="53"/>
            </a:xfrm>
            <a:custGeom>
              <a:avLst/>
              <a:gdLst>
                <a:gd name="T0" fmla="*/ 36 w 42"/>
                <a:gd name="T1" fmla="*/ 48 h 48"/>
                <a:gd name="T2" fmla="*/ 42 w 42"/>
                <a:gd name="T3" fmla="*/ 0 h 48"/>
                <a:gd name="T4" fmla="*/ 0 w 42"/>
                <a:gd name="T5" fmla="*/ 12 h 48"/>
                <a:gd name="T6" fmla="*/ 36 w 42"/>
                <a:gd name="T7" fmla="*/ 48 h 48"/>
                <a:gd name="T8" fmla="*/ 36 w 42"/>
                <a:gd name="T9" fmla="*/ 48 h 48"/>
              </a:gdLst>
              <a:ahLst/>
              <a:cxnLst>
                <a:cxn ang="0">
                  <a:pos x="T0" y="T1"/>
                </a:cxn>
                <a:cxn ang="0">
                  <a:pos x="T2" y="T3"/>
                </a:cxn>
                <a:cxn ang="0">
                  <a:pos x="T4" y="T5"/>
                </a:cxn>
                <a:cxn ang="0">
                  <a:pos x="T6" y="T7"/>
                </a:cxn>
                <a:cxn ang="0">
                  <a:pos x="T8" y="T9"/>
                </a:cxn>
              </a:cxnLst>
              <a:rect l="0" t="0" r="r" b="b"/>
              <a:pathLst>
                <a:path w="42" h="48">
                  <a:moveTo>
                    <a:pt x="36" y="48"/>
                  </a:moveTo>
                  <a:lnTo>
                    <a:pt x="42" y="0"/>
                  </a:lnTo>
                  <a:lnTo>
                    <a:pt x="0" y="12"/>
                  </a:lnTo>
                  <a:lnTo>
                    <a:pt x="36" y="48"/>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01" name="Line 125"/>
            <p:cNvSpPr>
              <a:spLocks noChangeShapeType="1"/>
            </p:cNvSpPr>
            <p:nvPr/>
          </p:nvSpPr>
          <p:spPr bwMode="auto">
            <a:xfrm>
              <a:off x="3289" y="1726"/>
              <a:ext cx="145" cy="549"/>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02" name="Freeform 126"/>
            <p:cNvSpPr>
              <a:spLocks noChangeArrowheads="1"/>
            </p:cNvSpPr>
            <p:nvPr/>
          </p:nvSpPr>
          <p:spPr bwMode="auto">
            <a:xfrm>
              <a:off x="3395" y="2222"/>
              <a:ext cx="46" cy="53"/>
            </a:xfrm>
            <a:custGeom>
              <a:avLst/>
              <a:gdLst>
                <a:gd name="T0" fmla="*/ 36 w 42"/>
                <a:gd name="T1" fmla="*/ 48 h 48"/>
                <a:gd name="T2" fmla="*/ 42 w 42"/>
                <a:gd name="T3" fmla="*/ 0 h 48"/>
                <a:gd name="T4" fmla="*/ 0 w 42"/>
                <a:gd name="T5" fmla="*/ 12 h 48"/>
                <a:gd name="T6" fmla="*/ 36 w 42"/>
                <a:gd name="T7" fmla="*/ 48 h 48"/>
                <a:gd name="T8" fmla="*/ 36 w 42"/>
                <a:gd name="T9" fmla="*/ 48 h 48"/>
              </a:gdLst>
              <a:ahLst/>
              <a:cxnLst>
                <a:cxn ang="0">
                  <a:pos x="T0" y="T1"/>
                </a:cxn>
                <a:cxn ang="0">
                  <a:pos x="T2" y="T3"/>
                </a:cxn>
                <a:cxn ang="0">
                  <a:pos x="T4" y="T5"/>
                </a:cxn>
                <a:cxn ang="0">
                  <a:pos x="T6" y="T7"/>
                </a:cxn>
                <a:cxn ang="0">
                  <a:pos x="T8" y="T9"/>
                </a:cxn>
              </a:cxnLst>
              <a:rect l="0" t="0" r="r" b="b"/>
              <a:pathLst>
                <a:path w="42" h="48">
                  <a:moveTo>
                    <a:pt x="36" y="48"/>
                  </a:moveTo>
                  <a:lnTo>
                    <a:pt x="42" y="0"/>
                  </a:lnTo>
                  <a:lnTo>
                    <a:pt x="0" y="12"/>
                  </a:lnTo>
                  <a:lnTo>
                    <a:pt x="36" y="48"/>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03" name="Line 127"/>
            <p:cNvSpPr>
              <a:spLocks noChangeShapeType="1"/>
            </p:cNvSpPr>
            <p:nvPr/>
          </p:nvSpPr>
          <p:spPr bwMode="auto">
            <a:xfrm>
              <a:off x="3289" y="1726"/>
              <a:ext cx="46" cy="503"/>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04" name="Freeform 128"/>
            <p:cNvSpPr>
              <a:spLocks noChangeArrowheads="1"/>
            </p:cNvSpPr>
            <p:nvPr/>
          </p:nvSpPr>
          <p:spPr bwMode="auto">
            <a:xfrm>
              <a:off x="3309" y="2182"/>
              <a:ext cx="46" cy="46"/>
            </a:xfrm>
            <a:custGeom>
              <a:avLst/>
              <a:gdLst>
                <a:gd name="T0" fmla="*/ 24 w 42"/>
                <a:gd name="T1" fmla="*/ 42 h 42"/>
                <a:gd name="T2" fmla="*/ 42 w 42"/>
                <a:gd name="T3" fmla="*/ 0 h 42"/>
                <a:gd name="T4" fmla="*/ 0 w 42"/>
                <a:gd name="T5" fmla="*/ 6 h 42"/>
                <a:gd name="T6" fmla="*/ 24 w 42"/>
                <a:gd name="T7" fmla="*/ 42 h 42"/>
                <a:gd name="T8" fmla="*/ 24 w 42"/>
                <a:gd name="T9" fmla="*/ 42 h 42"/>
              </a:gdLst>
              <a:ahLst/>
              <a:cxnLst>
                <a:cxn ang="0">
                  <a:pos x="T0" y="T1"/>
                </a:cxn>
                <a:cxn ang="0">
                  <a:pos x="T2" y="T3"/>
                </a:cxn>
                <a:cxn ang="0">
                  <a:pos x="T4" y="T5"/>
                </a:cxn>
                <a:cxn ang="0">
                  <a:pos x="T6" y="T7"/>
                </a:cxn>
                <a:cxn ang="0">
                  <a:pos x="T8" y="T9"/>
                </a:cxn>
              </a:cxnLst>
              <a:rect l="0" t="0" r="r" b="b"/>
              <a:pathLst>
                <a:path w="42" h="42">
                  <a:moveTo>
                    <a:pt x="24" y="42"/>
                  </a:moveTo>
                  <a:lnTo>
                    <a:pt x="42" y="0"/>
                  </a:lnTo>
                  <a:lnTo>
                    <a:pt x="0" y="6"/>
                  </a:lnTo>
                  <a:lnTo>
                    <a:pt x="24" y="4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05" name="Line 129"/>
            <p:cNvSpPr>
              <a:spLocks noChangeShapeType="1"/>
            </p:cNvSpPr>
            <p:nvPr/>
          </p:nvSpPr>
          <p:spPr bwMode="auto">
            <a:xfrm flipH="1">
              <a:off x="3183" y="1726"/>
              <a:ext cx="107" cy="510"/>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06" name="Freeform 130"/>
            <p:cNvSpPr>
              <a:spLocks noChangeArrowheads="1"/>
            </p:cNvSpPr>
            <p:nvPr/>
          </p:nvSpPr>
          <p:spPr bwMode="auto">
            <a:xfrm>
              <a:off x="3170" y="2189"/>
              <a:ext cx="39" cy="46"/>
            </a:xfrm>
            <a:custGeom>
              <a:avLst/>
              <a:gdLst>
                <a:gd name="T0" fmla="*/ 12 w 36"/>
                <a:gd name="T1" fmla="*/ 42 h 42"/>
                <a:gd name="T2" fmla="*/ 36 w 36"/>
                <a:gd name="T3" fmla="*/ 6 h 42"/>
                <a:gd name="T4" fmla="*/ 0 w 36"/>
                <a:gd name="T5" fmla="*/ 0 h 42"/>
                <a:gd name="T6" fmla="*/ 12 w 36"/>
                <a:gd name="T7" fmla="*/ 42 h 42"/>
                <a:gd name="T8" fmla="*/ 12 w 36"/>
                <a:gd name="T9" fmla="*/ 42 h 42"/>
              </a:gdLst>
              <a:ahLst/>
              <a:cxnLst>
                <a:cxn ang="0">
                  <a:pos x="T0" y="T1"/>
                </a:cxn>
                <a:cxn ang="0">
                  <a:pos x="T2" y="T3"/>
                </a:cxn>
                <a:cxn ang="0">
                  <a:pos x="T4" y="T5"/>
                </a:cxn>
                <a:cxn ang="0">
                  <a:pos x="T6" y="T7"/>
                </a:cxn>
                <a:cxn ang="0">
                  <a:pos x="T8" y="T9"/>
                </a:cxn>
              </a:cxnLst>
              <a:rect l="0" t="0" r="r" b="b"/>
              <a:pathLst>
                <a:path w="36" h="42">
                  <a:moveTo>
                    <a:pt x="12" y="42"/>
                  </a:moveTo>
                  <a:lnTo>
                    <a:pt x="36" y="6"/>
                  </a:lnTo>
                  <a:lnTo>
                    <a:pt x="0" y="0"/>
                  </a:lnTo>
                  <a:lnTo>
                    <a:pt x="12" y="4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07" name="Freeform 131"/>
            <p:cNvSpPr>
              <a:spLocks noChangeArrowheads="1"/>
            </p:cNvSpPr>
            <p:nvPr/>
          </p:nvSpPr>
          <p:spPr bwMode="auto">
            <a:xfrm>
              <a:off x="3137" y="1574"/>
              <a:ext cx="304" cy="304"/>
            </a:xfrm>
            <a:custGeom>
              <a:avLst/>
              <a:gdLst>
                <a:gd name="T0" fmla="*/ 29 w 46"/>
                <a:gd name="T1" fmla="*/ 3 h 46"/>
                <a:gd name="T2" fmla="*/ 43 w 46"/>
                <a:gd name="T3" fmla="*/ 29 h 46"/>
                <a:gd name="T4" fmla="*/ 18 w 46"/>
                <a:gd name="T5" fmla="*/ 43 h 46"/>
                <a:gd name="T6" fmla="*/ 3 w 46"/>
                <a:gd name="T7" fmla="*/ 18 h 46"/>
                <a:gd name="T8" fmla="*/ 29 w 46"/>
                <a:gd name="T9" fmla="*/ 3 h 46"/>
              </a:gdLst>
              <a:ahLst/>
              <a:cxnLst>
                <a:cxn ang="0">
                  <a:pos x="T0" y="T1"/>
                </a:cxn>
                <a:cxn ang="0">
                  <a:pos x="T2" y="T3"/>
                </a:cxn>
                <a:cxn ang="0">
                  <a:pos x="T4" y="T5"/>
                </a:cxn>
                <a:cxn ang="0">
                  <a:pos x="T6" y="T7"/>
                </a:cxn>
                <a:cxn ang="0">
                  <a:pos x="T8" y="T9"/>
                </a:cxn>
              </a:cxnLst>
              <a:rect l="0" t="0" r="r" b="b"/>
              <a:pathLst>
                <a:path w="46" h="46">
                  <a:moveTo>
                    <a:pt x="29" y="3"/>
                  </a:moveTo>
                  <a:cubicBezTo>
                    <a:pt x="40" y="6"/>
                    <a:pt x="46" y="17"/>
                    <a:pt x="43" y="29"/>
                  </a:cubicBezTo>
                  <a:cubicBezTo>
                    <a:pt x="40" y="40"/>
                    <a:pt x="29" y="46"/>
                    <a:pt x="18" y="43"/>
                  </a:cubicBezTo>
                  <a:cubicBezTo>
                    <a:pt x="7" y="40"/>
                    <a:pt x="0" y="29"/>
                    <a:pt x="3" y="18"/>
                  </a:cubicBezTo>
                  <a:cubicBezTo>
                    <a:pt x="6" y="7"/>
                    <a:pt x="18" y="0"/>
                    <a:pt x="29" y="3"/>
                  </a:cubicBezTo>
                  <a:close/>
                </a:path>
              </a:pathLst>
            </a:cu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08" name="Line 132"/>
            <p:cNvSpPr>
              <a:spLocks noChangeShapeType="1"/>
            </p:cNvSpPr>
            <p:nvPr/>
          </p:nvSpPr>
          <p:spPr bwMode="auto">
            <a:xfrm flipH="1" flipV="1">
              <a:off x="3711" y="2135"/>
              <a:ext cx="194" cy="15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09" name="Freeform 133"/>
            <p:cNvSpPr>
              <a:spLocks noChangeArrowheads="1"/>
            </p:cNvSpPr>
            <p:nvPr/>
          </p:nvSpPr>
          <p:spPr bwMode="auto">
            <a:xfrm>
              <a:off x="3712" y="2136"/>
              <a:ext cx="46" cy="46"/>
            </a:xfrm>
            <a:custGeom>
              <a:avLst/>
              <a:gdLst>
                <a:gd name="T0" fmla="*/ 0 w 42"/>
                <a:gd name="T1" fmla="*/ 0 h 42"/>
                <a:gd name="T2" fmla="*/ 18 w 42"/>
                <a:gd name="T3" fmla="*/ 42 h 42"/>
                <a:gd name="T4" fmla="*/ 42 w 42"/>
                <a:gd name="T5" fmla="*/ 6 h 42"/>
                <a:gd name="T6" fmla="*/ 0 w 42"/>
                <a:gd name="T7" fmla="*/ 0 h 42"/>
                <a:gd name="T8" fmla="*/ 0 w 42"/>
                <a:gd name="T9" fmla="*/ 0 h 42"/>
              </a:gdLst>
              <a:ahLst/>
              <a:cxnLst>
                <a:cxn ang="0">
                  <a:pos x="T0" y="T1"/>
                </a:cxn>
                <a:cxn ang="0">
                  <a:pos x="T2" y="T3"/>
                </a:cxn>
                <a:cxn ang="0">
                  <a:pos x="T4" y="T5"/>
                </a:cxn>
                <a:cxn ang="0">
                  <a:pos x="T6" y="T7"/>
                </a:cxn>
                <a:cxn ang="0">
                  <a:pos x="T8" y="T9"/>
                </a:cxn>
              </a:cxnLst>
              <a:rect l="0" t="0" r="r" b="b"/>
              <a:pathLst>
                <a:path w="42" h="42">
                  <a:moveTo>
                    <a:pt x="0" y="0"/>
                  </a:moveTo>
                  <a:lnTo>
                    <a:pt x="18" y="42"/>
                  </a:lnTo>
                  <a:lnTo>
                    <a:pt x="42" y="6"/>
                  </a:lnTo>
                  <a:lnTo>
                    <a:pt x="0"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10" name="Line 134"/>
            <p:cNvSpPr>
              <a:spLocks noChangeShapeType="1"/>
            </p:cNvSpPr>
            <p:nvPr/>
          </p:nvSpPr>
          <p:spPr bwMode="auto">
            <a:xfrm flipH="1" flipV="1">
              <a:off x="3824" y="2049"/>
              <a:ext cx="81" cy="240"/>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11" name="Freeform 135"/>
            <p:cNvSpPr>
              <a:spLocks noChangeArrowheads="1"/>
            </p:cNvSpPr>
            <p:nvPr/>
          </p:nvSpPr>
          <p:spPr bwMode="auto">
            <a:xfrm>
              <a:off x="3818" y="2050"/>
              <a:ext cx="46" cy="53"/>
            </a:xfrm>
            <a:custGeom>
              <a:avLst/>
              <a:gdLst>
                <a:gd name="T0" fmla="*/ 6 w 42"/>
                <a:gd name="T1" fmla="*/ 0 h 48"/>
                <a:gd name="T2" fmla="*/ 0 w 42"/>
                <a:gd name="T3" fmla="*/ 48 h 48"/>
                <a:gd name="T4" fmla="*/ 42 w 42"/>
                <a:gd name="T5" fmla="*/ 36 h 48"/>
                <a:gd name="T6" fmla="*/ 6 w 42"/>
                <a:gd name="T7" fmla="*/ 0 h 48"/>
                <a:gd name="T8" fmla="*/ 6 w 42"/>
                <a:gd name="T9" fmla="*/ 0 h 48"/>
              </a:gdLst>
              <a:ahLst/>
              <a:cxnLst>
                <a:cxn ang="0">
                  <a:pos x="T0" y="T1"/>
                </a:cxn>
                <a:cxn ang="0">
                  <a:pos x="T2" y="T3"/>
                </a:cxn>
                <a:cxn ang="0">
                  <a:pos x="T4" y="T5"/>
                </a:cxn>
                <a:cxn ang="0">
                  <a:pos x="T6" y="T7"/>
                </a:cxn>
                <a:cxn ang="0">
                  <a:pos x="T8" y="T9"/>
                </a:cxn>
              </a:cxnLst>
              <a:rect l="0" t="0" r="r" b="b"/>
              <a:pathLst>
                <a:path w="42" h="48">
                  <a:moveTo>
                    <a:pt x="6" y="0"/>
                  </a:moveTo>
                  <a:lnTo>
                    <a:pt x="0" y="48"/>
                  </a:lnTo>
                  <a:lnTo>
                    <a:pt x="42" y="36"/>
                  </a:lnTo>
                  <a:lnTo>
                    <a:pt x="6"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12" name="Line 136"/>
            <p:cNvSpPr>
              <a:spLocks noChangeShapeType="1"/>
            </p:cNvSpPr>
            <p:nvPr/>
          </p:nvSpPr>
          <p:spPr bwMode="auto">
            <a:xfrm flipV="1">
              <a:off x="3905" y="2042"/>
              <a:ext cx="46" cy="247"/>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13" name="Freeform 137"/>
            <p:cNvSpPr>
              <a:spLocks noChangeArrowheads="1"/>
            </p:cNvSpPr>
            <p:nvPr/>
          </p:nvSpPr>
          <p:spPr bwMode="auto">
            <a:xfrm>
              <a:off x="3924" y="2043"/>
              <a:ext cx="39" cy="53"/>
            </a:xfrm>
            <a:custGeom>
              <a:avLst/>
              <a:gdLst>
                <a:gd name="T0" fmla="*/ 24 w 36"/>
                <a:gd name="T1" fmla="*/ 0 h 48"/>
                <a:gd name="T2" fmla="*/ 0 w 36"/>
                <a:gd name="T3" fmla="*/ 36 h 48"/>
                <a:gd name="T4" fmla="*/ 36 w 36"/>
                <a:gd name="T5" fmla="*/ 48 h 48"/>
                <a:gd name="T6" fmla="*/ 24 w 36"/>
                <a:gd name="T7" fmla="*/ 0 h 48"/>
                <a:gd name="T8" fmla="*/ 24 w 36"/>
                <a:gd name="T9" fmla="*/ 0 h 48"/>
              </a:gdLst>
              <a:ahLst/>
              <a:cxnLst>
                <a:cxn ang="0">
                  <a:pos x="T0" y="T1"/>
                </a:cxn>
                <a:cxn ang="0">
                  <a:pos x="T2" y="T3"/>
                </a:cxn>
                <a:cxn ang="0">
                  <a:pos x="T4" y="T5"/>
                </a:cxn>
                <a:cxn ang="0">
                  <a:pos x="T6" y="T7"/>
                </a:cxn>
                <a:cxn ang="0">
                  <a:pos x="T8" y="T9"/>
                </a:cxn>
              </a:cxnLst>
              <a:rect l="0" t="0" r="r" b="b"/>
              <a:pathLst>
                <a:path w="36" h="48">
                  <a:moveTo>
                    <a:pt x="24" y="0"/>
                  </a:moveTo>
                  <a:lnTo>
                    <a:pt x="0" y="36"/>
                  </a:lnTo>
                  <a:lnTo>
                    <a:pt x="36" y="48"/>
                  </a:lnTo>
                  <a:lnTo>
                    <a:pt x="24"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14" name="Line 138"/>
            <p:cNvSpPr>
              <a:spLocks noChangeShapeType="1"/>
            </p:cNvSpPr>
            <p:nvPr/>
          </p:nvSpPr>
          <p:spPr bwMode="auto">
            <a:xfrm flipV="1">
              <a:off x="3905" y="2075"/>
              <a:ext cx="132" cy="21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15" name="Freeform 139"/>
            <p:cNvSpPr>
              <a:spLocks noChangeArrowheads="1"/>
            </p:cNvSpPr>
            <p:nvPr/>
          </p:nvSpPr>
          <p:spPr bwMode="auto">
            <a:xfrm>
              <a:off x="3991" y="2077"/>
              <a:ext cx="46" cy="53"/>
            </a:xfrm>
            <a:custGeom>
              <a:avLst/>
              <a:gdLst>
                <a:gd name="T0" fmla="*/ 42 w 42"/>
                <a:gd name="T1" fmla="*/ 0 h 48"/>
                <a:gd name="T2" fmla="*/ 0 w 42"/>
                <a:gd name="T3" fmla="*/ 24 h 48"/>
                <a:gd name="T4" fmla="*/ 36 w 42"/>
                <a:gd name="T5" fmla="*/ 48 h 48"/>
                <a:gd name="T6" fmla="*/ 42 w 42"/>
                <a:gd name="T7" fmla="*/ 0 h 48"/>
                <a:gd name="T8" fmla="*/ 42 w 42"/>
                <a:gd name="T9" fmla="*/ 0 h 48"/>
              </a:gdLst>
              <a:ahLst/>
              <a:cxnLst>
                <a:cxn ang="0">
                  <a:pos x="T0" y="T1"/>
                </a:cxn>
                <a:cxn ang="0">
                  <a:pos x="T2" y="T3"/>
                </a:cxn>
                <a:cxn ang="0">
                  <a:pos x="T4" y="T5"/>
                </a:cxn>
                <a:cxn ang="0">
                  <a:pos x="T6" y="T7"/>
                </a:cxn>
                <a:cxn ang="0">
                  <a:pos x="T8" y="T9"/>
                </a:cxn>
              </a:cxnLst>
              <a:rect l="0" t="0" r="r" b="b"/>
              <a:pathLst>
                <a:path w="42" h="48">
                  <a:moveTo>
                    <a:pt x="42" y="0"/>
                  </a:moveTo>
                  <a:lnTo>
                    <a:pt x="0" y="24"/>
                  </a:lnTo>
                  <a:lnTo>
                    <a:pt x="36" y="48"/>
                  </a:lnTo>
                  <a:lnTo>
                    <a:pt x="42"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16" name="Line 140"/>
            <p:cNvSpPr>
              <a:spLocks noChangeShapeType="1"/>
            </p:cNvSpPr>
            <p:nvPr/>
          </p:nvSpPr>
          <p:spPr bwMode="auto">
            <a:xfrm flipV="1">
              <a:off x="3905" y="2155"/>
              <a:ext cx="211" cy="13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17" name="Freeform 141"/>
            <p:cNvSpPr>
              <a:spLocks noChangeArrowheads="1"/>
            </p:cNvSpPr>
            <p:nvPr/>
          </p:nvSpPr>
          <p:spPr bwMode="auto">
            <a:xfrm>
              <a:off x="4063" y="2156"/>
              <a:ext cx="52" cy="46"/>
            </a:xfrm>
            <a:custGeom>
              <a:avLst/>
              <a:gdLst>
                <a:gd name="T0" fmla="*/ 48 w 48"/>
                <a:gd name="T1" fmla="*/ 0 h 42"/>
                <a:gd name="T2" fmla="*/ 0 w 48"/>
                <a:gd name="T3" fmla="*/ 6 h 42"/>
                <a:gd name="T4" fmla="*/ 24 w 48"/>
                <a:gd name="T5" fmla="*/ 42 h 42"/>
                <a:gd name="T6" fmla="*/ 48 w 48"/>
                <a:gd name="T7" fmla="*/ 0 h 42"/>
                <a:gd name="T8" fmla="*/ 48 w 48"/>
                <a:gd name="T9" fmla="*/ 0 h 42"/>
              </a:gdLst>
              <a:ahLst/>
              <a:cxnLst>
                <a:cxn ang="0">
                  <a:pos x="T0" y="T1"/>
                </a:cxn>
                <a:cxn ang="0">
                  <a:pos x="T2" y="T3"/>
                </a:cxn>
                <a:cxn ang="0">
                  <a:pos x="T4" y="T5"/>
                </a:cxn>
                <a:cxn ang="0">
                  <a:pos x="T6" y="T7"/>
                </a:cxn>
                <a:cxn ang="0">
                  <a:pos x="T8" y="T9"/>
                </a:cxn>
              </a:cxnLst>
              <a:rect l="0" t="0" r="r" b="b"/>
              <a:pathLst>
                <a:path w="48" h="42">
                  <a:moveTo>
                    <a:pt x="48" y="0"/>
                  </a:moveTo>
                  <a:lnTo>
                    <a:pt x="0" y="6"/>
                  </a:lnTo>
                  <a:lnTo>
                    <a:pt x="24" y="42"/>
                  </a:lnTo>
                  <a:lnTo>
                    <a:pt x="48"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18" name="Line 142"/>
            <p:cNvSpPr>
              <a:spLocks noChangeShapeType="1"/>
            </p:cNvSpPr>
            <p:nvPr/>
          </p:nvSpPr>
          <p:spPr bwMode="auto">
            <a:xfrm flipH="1">
              <a:off x="3474" y="2295"/>
              <a:ext cx="425" cy="205"/>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19" name="Freeform 143"/>
            <p:cNvSpPr>
              <a:spLocks noChangeArrowheads="1"/>
            </p:cNvSpPr>
            <p:nvPr/>
          </p:nvSpPr>
          <p:spPr bwMode="auto">
            <a:xfrm>
              <a:off x="3475" y="2460"/>
              <a:ext cx="52" cy="40"/>
            </a:xfrm>
            <a:custGeom>
              <a:avLst/>
              <a:gdLst>
                <a:gd name="T0" fmla="*/ 0 w 48"/>
                <a:gd name="T1" fmla="*/ 36 h 36"/>
                <a:gd name="T2" fmla="*/ 48 w 48"/>
                <a:gd name="T3" fmla="*/ 36 h 36"/>
                <a:gd name="T4" fmla="*/ 30 w 48"/>
                <a:gd name="T5" fmla="*/ 0 h 36"/>
                <a:gd name="T6" fmla="*/ 0 w 48"/>
                <a:gd name="T7" fmla="*/ 36 h 36"/>
                <a:gd name="T8" fmla="*/ 0 w 48"/>
                <a:gd name="T9" fmla="*/ 36 h 36"/>
              </a:gdLst>
              <a:ahLst/>
              <a:cxnLst>
                <a:cxn ang="0">
                  <a:pos x="T0" y="T1"/>
                </a:cxn>
                <a:cxn ang="0">
                  <a:pos x="T2" y="T3"/>
                </a:cxn>
                <a:cxn ang="0">
                  <a:pos x="T4" y="T5"/>
                </a:cxn>
                <a:cxn ang="0">
                  <a:pos x="T6" y="T7"/>
                </a:cxn>
                <a:cxn ang="0">
                  <a:pos x="T8" y="T9"/>
                </a:cxn>
              </a:cxnLst>
              <a:rect l="0" t="0" r="r" b="b"/>
              <a:pathLst>
                <a:path w="48" h="36">
                  <a:moveTo>
                    <a:pt x="0" y="36"/>
                  </a:moveTo>
                  <a:lnTo>
                    <a:pt x="48" y="36"/>
                  </a:lnTo>
                  <a:lnTo>
                    <a:pt x="30" y="0"/>
                  </a:lnTo>
                  <a:lnTo>
                    <a:pt x="0"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20" name="Freeform 144"/>
            <p:cNvSpPr>
              <a:spLocks noChangeArrowheads="1"/>
            </p:cNvSpPr>
            <p:nvPr/>
          </p:nvSpPr>
          <p:spPr bwMode="auto">
            <a:xfrm>
              <a:off x="3752" y="2130"/>
              <a:ext cx="304" cy="311"/>
            </a:xfrm>
            <a:custGeom>
              <a:avLst/>
              <a:gdLst>
                <a:gd name="T0" fmla="*/ 29 w 46"/>
                <a:gd name="T1" fmla="*/ 3 h 47"/>
                <a:gd name="T2" fmla="*/ 43 w 46"/>
                <a:gd name="T3" fmla="*/ 29 h 47"/>
                <a:gd name="T4" fmla="*/ 18 w 46"/>
                <a:gd name="T5" fmla="*/ 44 h 47"/>
                <a:gd name="T6" fmla="*/ 3 w 46"/>
                <a:gd name="T7" fmla="*/ 18 h 47"/>
                <a:gd name="T8" fmla="*/ 29 w 46"/>
                <a:gd name="T9" fmla="*/ 3 h 47"/>
              </a:gdLst>
              <a:ahLst/>
              <a:cxnLst>
                <a:cxn ang="0">
                  <a:pos x="T0" y="T1"/>
                </a:cxn>
                <a:cxn ang="0">
                  <a:pos x="T2" y="T3"/>
                </a:cxn>
                <a:cxn ang="0">
                  <a:pos x="T4" y="T5"/>
                </a:cxn>
                <a:cxn ang="0">
                  <a:pos x="T6" y="T7"/>
                </a:cxn>
                <a:cxn ang="0">
                  <a:pos x="T8" y="T9"/>
                </a:cxn>
              </a:cxnLst>
              <a:rect l="0" t="0" r="r" b="b"/>
              <a:pathLst>
                <a:path w="46" h="47">
                  <a:moveTo>
                    <a:pt x="29" y="3"/>
                  </a:moveTo>
                  <a:cubicBezTo>
                    <a:pt x="40" y="6"/>
                    <a:pt x="46" y="18"/>
                    <a:pt x="43" y="29"/>
                  </a:cubicBezTo>
                  <a:cubicBezTo>
                    <a:pt x="40" y="40"/>
                    <a:pt x="29" y="47"/>
                    <a:pt x="18" y="44"/>
                  </a:cubicBezTo>
                  <a:cubicBezTo>
                    <a:pt x="7" y="41"/>
                    <a:pt x="0" y="29"/>
                    <a:pt x="3" y="18"/>
                  </a:cubicBezTo>
                  <a:cubicBezTo>
                    <a:pt x="6" y="7"/>
                    <a:pt x="18" y="0"/>
                    <a:pt x="29" y="3"/>
                  </a:cubicBezTo>
                  <a:close/>
                </a:path>
              </a:pathLst>
            </a:cu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21" name="Freeform 145"/>
            <p:cNvSpPr>
              <a:spLocks noChangeArrowheads="1"/>
            </p:cNvSpPr>
            <p:nvPr/>
          </p:nvSpPr>
          <p:spPr bwMode="auto">
            <a:xfrm>
              <a:off x="3302" y="2202"/>
              <a:ext cx="53" cy="86"/>
            </a:xfrm>
            <a:custGeom>
              <a:avLst/>
              <a:gdLst>
                <a:gd name="T0" fmla="*/ 8 w 8"/>
                <a:gd name="T1" fmla="*/ 1 h 13"/>
                <a:gd name="T2" fmla="*/ 4 w 8"/>
                <a:gd name="T3" fmla="*/ 13 h 13"/>
                <a:gd name="T4" fmla="*/ 0 w 8"/>
                <a:gd name="T5" fmla="*/ 12 h 13"/>
                <a:gd name="T6" fmla="*/ 2 w 8"/>
                <a:gd name="T7" fmla="*/ 6 h 13"/>
                <a:gd name="T8" fmla="*/ 3 w 8"/>
                <a:gd name="T9" fmla="*/ 0 h 13"/>
                <a:gd name="T10" fmla="*/ 4 w 8"/>
                <a:gd name="T11" fmla="*/ 5 h 13"/>
                <a:gd name="T12" fmla="*/ 8 w 8"/>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8" h="13">
                  <a:moveTo>
                    <a:pt x="8" y="1"/>
                  </a:moveTo>
                  <a:lnTo>
                    <a:pt x="4" y="13"/>
                  </a:lnTo>
                  <a:lnTo>
                    <a:pt x="0" y="12"/>
                  </a:lnTo>
                  <a:lnTo>
                    <a:pt x="2" y="6"/>
                  </a:lnTo>
                  <a:lnTo>
                    <a:pt x="3" y="0"/>
                  </a:lnTo>
                  <a:lnTo>
                    <a:pt x="4" y="5"/>
                  </a:lnTo>
                  <a:lnTo>
                    <a:pt x="8" y="1"/>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22" name="Freeform 146"/>
            <p:cNvSpPr>
              <a:spLocks noChangeArrowheads="1"/>
            </p:cNvSpPr>
            <p:nvPr/>
          </p:nvSpPr>
          <p:spPr bwMode="auto">
            <a:xfrm>
              <a:off x="3408" y="2460"/>
              <a:ext cx="86" cy="59"/>
            </a:xfrm>
            <a:custGeom>
              <a:avLst/>
              <a:gdLst>
                <a:gd name="T0" fmla="*/ 11 w 13"/>
                <a:gd name="T1" fmla="*/ 9 h 9"/>
                <a:gd name="T2" fmla="*/ 0 w 13"/>
                <a:gd name="T3" fmla="*/ 4 h 9"/>
                <a:gd name="T4" fmla="*/ 2 w 13"/>
                <a:gd name="T5" fmla="*/ 0 h 9"/>
                <a:gd name="T6" fmla="*/ 7 w 13"/>
                <a:gd name="T7" fmla="*/ 2 h 9"/>
                <a:gd name="T8" fmla="*/ 13 w 13"/>
                <a:gd name="T9" fmla="*/ 5 h 9"/>
                <a:gd name="T10" fmla="*/ 8 w 13"/>
                <a:gd name="T11" fmla="*/ 5 h 9"/>
                <a:gd name="T12" fmla="*/ 11 w 1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3" h="9">
                  <a:moveTo>
                    <a:pt x="11" y="9"/>
                  </a:moveTo>
                  <a:lnTo>
                    <a:pt x="0" y="4"/>
                  </a:lnTo>
                  <a:lnTo>
                    <a:pt x="2" y="0"/>
                  </a:lnTo>
                  <a:lnTo>
                    <a:pt x="7" y="2"/>
                  </a:lnTo>
                  <a:lnTo>
                    <a:pt x="13" y="5"/>
                  </a:lnTo>
                  <a:lnTo>
                    <a:pt x="8" y="5"/>
                  </a:lnTo>
                  <a:lnTo>
                    <a:pt x="11" y="9"/>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23" name="Freeform 147"/>
            <p:cNvSpPr>
              <a:spLocks noChangeArrowheads="1"/>
            </p:cNvSpPr>
            <p:nvPr/>
          </p:nvSpPr>
          <p:spPr bwMode="auto">
            <a:xfrm>
              <a:off x="3342" y="2533"/>
              <a:ext cx="66" cy="86"/>
            </a:xfrm>
            <a:custGeom>
              <a:avLst/>
              <a:gdLst>
                <a:gd name="T0" fmla="*/ 6 w 10"/>
                <a:gd name="T1" fmla="*/ 13 h 13"/>
                <a:gd name="T2" fmla="*/ 0 w 10"/>
                <a:gd name="T3" fmla="*/ 2 h 13"/>
                <a:gd name="T4" fmla="*/ 4 w 10"/>
                <a:gd name="T5" fmla="*/ 0 h 13"/>
                <a:gd name="T6" fmla="*/ 7 w 10"/>
                <a:gd name="T7" fmla="*/ 6 h 13"/>
                <a:gd name="T8" fmla="*/ 10 w 10"/>
                <a:gd name="T9" fmla="*/ 11 h 13"/>
                <a:gd name="T10" fmla="*/ 6 w 10"/>
                <a:gd name="T11" fmla="*/ 8 h 13"/>
                <a:gd name="T12" fmla="*/ 6 w 1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6" y="13"/>
                  </a:moveTo>
                  <a:lnTo>
                    <a:pt x="0" y="2"/>
                  </a:lnTo>
                  <a:lnTo>
                    <a:pt x="4" y="0"/>
                  </a:lnTo>
                  <a:lnTo>
                    <a:pt x="7" y="6"/>
                  </a:lnTo>
                  <a:lnTo>
                    <a:pt x="10" y="11"/>
                  </a:lnTo>
                  <a:lnTo>
                    <a:pt x="6" y="8"/>
                  </a:lnTo>
                  <a:lnTo>
                    <a:pt x="6" y="13"/>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24" name="Freeform 148"/>
            <p:cNvSpPr>
              <a:spLocks noChangeArrowheads="1"/>
            </p:cNvSpPr>
            <p:nvPr/>
          </p:nvSpPr>
          <p:spPr bwMode="auto">
            <a:xfrm>
              <a:off x="3415" y="2355"/>
              <a:ext cx="86" cy="46"/>
            </a:xfrm>
            <a:custGeom>
              <a:avLst/>
              <a:gdLst>
                <a:gd name="T0" fmla="*/ 13 w 13"/>
                <a:gd name="T1" fmla="*/ 4 h 7"/>
                <a:gd name="T2" fmla="*/ 1 w 13"/>
                <a:gd name="T3" fmla="*/ 7 h 7"/>
                <a:gd name="T4" fmla="*/ 0 w 13"/>
                <a:gd name="T5" fmla="*/ 3 h 7"/>
                <a:gd name="T6" fmla="*/ 6 w 13"/>
                <a:gd name="T7" fmla="*/ 1 h 7"/>
                <a:gd name="T8" fmla="*/ 12 w 13"/>
                <a:gd name="T9" fmla="*/ 0 h 7"/>
                <a:gd name="T10" fmla="*/ 8 w 13"/>
                <a:gd name="T11" fmla="*/ 3 h 7"/>
                <a:gd name="T12" fmla="*/ 13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3" y="4"/>
                  </a:moveTo>
                  <a:lnTo>
                    <a:pt x="1" y="7"/>
                  </a:lnTo>
                  <a:lnTo>
                    <a:pt x="0" y="3"/>
                  </a:lnTo>
                  <a:lnTo>
                    <a:pt x="6" y="1"/>
                  </a:lnTo>
                  <a:lnTo>
                    <a:pt x="12" y="0"/>
                  </a:lnTo>
                  <a:lnTo>
                    <a:pt x="8" y="3"/>
                  </a:lnTo>
                  <a:lnTo>
                    <a:pt x="13" y="4"/>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25" name="Freeform 149"/>
            <p:cNvSpPr>
              <a:spLocks noChangeArrowheads="1"/>
            </p:cNvSpPr>
            <p:nvPr/>
          </p:nvSpPr>
          <p:spPr bwMode="auto">
            <a:xfrm>
              <a:off x="3368" y="2248"/>
              <a:ext cx="79" cy="80"/>
            </a:xfrm>
            <a:custGeom>
              <a:avLst/>
              <a:gdLst>
                <a:gd name="T0" fmla="*/ 12 w 12"/>
                <a:gd name="T1" fmla="*/ 3 h 12"/>
                <a:gd name="T2" fmla="*/ 3 w 12"/>
                <a:gd name="T3" fmla="*/ 12 h 12"/>
                <a:gd name="T4" fmla="*/ 0 w 12"/>
                <a:gd name="T5" fmla="*/ 9 h 12"/>
                <a:gd name="T6" fmla="*/ 5 w 12"/>
                <a:gd name="T7" fmla="*/ 5 h 12"/>
                <a:gd name="T8" fmla="*/ 9 w 12"/>
                <a:gd name="T9" fmla="*/ 0 h 12"/>
                <a:gd name="T10" fmla="*/ 7 w 12"/>
                <a:gd name="T11" fmla="*/ 5 h 12"/>
                <a:gd name="T12" fmla="*/ 12 w 12"/>
                <a:gd name="T13" fmla="*/ 3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2" y="3"/>
                  </a:moveTo>
                  <a:lnTo>
                    <a:pt x="3" y="12"/>
                  </a:lnTo>
                  <a:lnTo>
                    <a:pt x="0" y="9"/>
                  </a:lnTo>
                  <a:lnTo>
                    <a:pt x="5" y="5"/>
                  </a:lnTo>
                  <a:lnTo>
                    <a:pt x="9" y="0"/>
                  </a:lnTo>
                  <a:lnTo>
                    <a:pt x="7" y="5"/>
                  </a:lnTo>
                  <a:lnTo>
                    <a:pt x="12" y="3"/>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26" name="Rectangle 150"/>
            <p:cNvSpPr>
              <a:spLocks noChangeArrowheads="1"/>
            </p:cNvSpPr>
            <p:nvPr/>
          </p:nvSpPr>
          <p:spPr bwMode="auto">
            <a:xfrm>
              <a:off x="3257" y="2152"/>
              <a:ext cx="55"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100">
                  <a:solidFill>
                    <a:srgbClr val="000000"/>
                  </a:solidFill>
                </a:rPr>
                <a:t>3</a:t>
              </a:r>
            </a:p>
          </p:txBody>
        </p:sp>
        <p:sp>
          <p:nvSpPr>
            <p:cNvPr id="203927" name="Rectangle 151"/>
            <p:cNvSpPr>
              <a:spLocks noChangeArrowheads="1"/>
            </p:cNvSpPr>
            <p:nvPr/>
          </p:nvSpPr>
          <p:spPr bwMode="auto">
            <a:xfrm>
              <a:off x="3361" y="2179"/>
              <a:ext cx="54" cy="1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100">
                  <a:solidFill>
                    <a:srgbClr val="000000"/>
                  </a:solidFill>
                </a:rPr>
                <a:t>2</a:t>
              </a:r>
            </a:p>
          </p:txBody>
        </p:sp>
        <p:sp>
          <p:nvSpPr>
            <p:cNvPr id="203928" name="Rectangle 152"/>
            <p:cNvSpPr>
              <a:spLocks noChangeArrowheads="1"/>
            </p:cNvSpPr>
            <p:nvPr/>
          </p:nvSpPr>
          <p:spPr bwMode="auto">
            <a:xfrm>
              <a:off x="3426" y="2278"/>
              <a:ext cx="54"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100">
                  <a:solidFill>
                    <a:srgbClr val="000000"/>
                  </a:solidFill>
                </a:rPr>
                <a:t>1</a:t>
              </a:r>
            </a:p>
          </p:txBody>
        </p:sp>
        <p:sp>
          <p:nvSpPr>
            <p:cNvPr id="203929" name="Rectangle 153"/>
            <p:cNvSpPr>
              <a:spLocks noChangeArrowheads="1"/>
            </p:cNvSpPr>
            <p:nvPr/>
          </p:nvSpPr>
          <p:spPr bwMode="auto">
            <a:xfrm>
              <a:off x="3451" y="2391"/>
              <a:ext cx="108"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100">
                  <a:solidFill>
                    <a:srgbClr val="000000"/>
                  </a:solidFill>
                </a:rPr>
                <a:t>10</a:t>
              </a:r>
            </a:p>
          </p:txBody>
        </p:sp>
        <p:sp>
          <p:nvSpPr>
            <p:cNvPr id="203930" name="Rectangle 154"/>
            <p:cNvSpPr>
              <a:spLocks noChangeArrowheads="1"/>
            </p:cNvSpPr>
            <p:nvPr/>
          </p:nvSpPr>
          <p:spPr bwMode="auto">
            <a:xfrm>
              <a:off x="3395" y="2499"/>
              <a:ext cx="54" cy="1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100">
                  <a:solidFill>
                    <a:srgbClr val="000000"/>
                  </a:solidFill>
                </a:rPr>
                <a:t>9</a:t>
              </a:r>
            </a:p>
          </p:txBody>
        </p:sp>
        <p:graphicFrame>
          <p:nvGraphicFramePr>
            <p:cNvPr id="203931" name="Object 155"/>
            <p:cNvGraphicFramePr>
              <a:graphicFrameLocks noChangeAspect="1"/>
            </p:cNvGraphicFramePr>
            <p:nvPr/>
          </p:nvGraphicFramePr>
          <p:xfrm>
            <a:off x="3374" y="1781"/>
            <a:ext cx="569" cy="284"/>
          </p:xfrm>
          <a:graphic>
            <a:graphicData uri="http://schemas.openxmlformats.org/presentationml/2006/ole">
              <mc:AlternateContent xmlns:mc="http://schemas.openxmlformats.org/markup-compatibility/2006">
                <mc:Choice xmlns:v="urn:schemas-microsoft-com:vml" Requires="v">
                  <p:oleObj spid="_x0000_s204240" r:id="rId22" imgW="482400" imgH="241200" progId="">
                    <p:embed/>
                  </p:oleObj>
                </mc:Choice>
                <mc:Fallback>
                  <p:oleObj r:id="rId22" imgW="482400" imgH="241200" progId="">
                    <p:embed/>
                    <p:pic>
                      <p:nvPicPr>
                        <p:cNvPr id="0" name="Object 15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74" y="1781"/>
                          <a:ext cx="569" cy="28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932" name="Object 156"/>
            <p:cNvGraphicFramePr>
              <a:graphicFrameLocks noChangeAspect="1"/>
            </p:cNvGraphicFramePr>
            <p:nvPr/>
          </p:nvGraphicFramePr>
          <p:xfrm>
            <a:off x="2373" y="2331"/>
            <a:ext cx="553" cy="285"/>
          </p:xfrm>
          <a:graphic>
            <a:graphicData uri="http://schemas.openxmlformats.org/presentationml/2006/ole">
              <mc:AlternateContent xmlns:mc="http://schemas.openxmlformats.org/markup-compatibility/2006">
                <mc:Choice xmlns:v="urn:schemas-microsoft-com:vml" Requires="v">
                  <p:oleObj spid="_x0000_s204241" r:id="rId24" imgW="469800" imgH="241200" progId="">
                    <p:embed/>
                  </p:oleObj>
                </mc:Choice>
                <mc:Fallback>
                  <p:oleObj r:id="rId24" imgW="469800" imgH="241200" progId="">
                    <p:embed/>
                    <p:pic>
                      <p:nvPicPr>
                        <p:cNvPr id="0" name="Object 15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73" y="2331"/>
                          <a:ext cx="553" cy="28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933" name="Object 157"/>
            <p:cNvGraphicFramePr>
              <a:graphicFrameLocks noChangeAspect="1"/>
            </p:cNvGraphicFramePr>
            <p:nvPr/>
          </p:nvGraphicFramePr>
          <p:xfrm>
            <a:off x="3574" y="2382"/>
            <a:ext cx="539" cy="285"/>
          </p:xfrm>
          <a:graphic>
            <a:graphicData uri="http://schemas.openxmlformats.org/presentationml/2006/ole">
              <mc:AlternateContent xmlns:mc="http://schemas.openxmlformats.org/markup-compatibility/2006">
                <mc:Choice xmlns:v="urn:schemas-microsoft-com:vml" Requires="v">
                  <p:oleObj spid="_x0000_s204242" r:id="rId25" imgW="457200" imgH="241200" progId="">
                    <p:embed/>
                  </p:oleObj>
                </mc:Choice>
                <mc:Fallback>
                  <p:oleObj r:id="rId25" imgW="457200" imgH="241200" progId="">
                    <p:embed/>
                    <p:pic>
                      <p:nvPicPr>
                        <p:cNvPr id="0" name="Object 15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74" y="2382"/>
                          <a:ext cx="539" cy="28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934" name="Object 158"/>
            <p:cNvGraphicFramePr>
              <a:graphicFrameLocks noChangeAspect="1"/>
            </p:cNvGraphicFramePr>
            <p:nvPr/>
          </p:nvGraphicFramePr>
          <p:xfrm>
            <a:off x="3233" y="2357"/>
            <a:ext cx="85" cy="157"/>
          </p:xfrm>
          <a:graphic>
            <a:graphicData uri="http://schemas.openxmlformats.org/presentationml/2006/ole">
              <mc:AlternateContent xmlns:mc="http://schemas.openxmlformats.org/markup-compatibility/2006">
                <mc:Choice xmlns:v="urn:schemas-microsoft-com:vml" Requires="v">
                  <p:oleObj spid="_x0000_s204243" r:id="rId26" imgW="88560" imgH="164880" progId="">
                    <p:embed/>
                  </p:oleObj>
                </mc:Choice>
                <mc:Fallback>
                  <p:oleObj r:id="rId26" imgW="88560" imgH="164880" progId="">
                    <p:embed/>
                    <p:pic>
                      <p:nvPicPr>
                        <p:cNvPr id="0" name="Object 15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233" y="2357"/>
                          <a:ext cx="85" cy="157"/>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935" name="Object 159"/>
            <p:cNvGraphicFramePr>
              <a:graphicFrameLocks noChangeAspect="1"/>
            </p:cNvGraphicFramePr>
            <p:nvPr/>
          </p:nvGraphicFramePr>
          <p:xfrm>
            <a:off x="2510" y="2057"/>
            <a:ext cx="145" cy="206"/>
          </p:xfrm>
          <a:graphic>
            <a:graphicData uri="http://schemas.openxmlformats.org/presentationml/2006/ole">
              <mc:AlternateContent xmlns:mc="http://schemas.openxmlformats.org/markup-compatibility/2006">
                <mc:Choice xmlns:v="urn:schemas-microsoft-com:vml" Requires="v">
                  <p:oleObj spid="_x0000_s204244" r:id="rId28" imgW="152280" imgH="215640" progId="">
                    <p:embed/>
                  </p:oleObj>
                </mc:Choice>
                <mc:Fallback>
                  <p:oleObj r:id="rId28" imgW="152280" imgH="215640" progId="">
                    <p:embed/>
                    <p:pic>
                      <p:nvPicPr>
                        <p:cNvPr id="0" name="Object 15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510" y="2057"/>
                          <a:ext cx="145" cy="20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936" name="Object 160"/>
            <p:cNvGraphicFramePr>
              <a:graphicFrameLocks noChangeAspect="1"/>
            </p:cNvGraphicFramePr>
            <p:nvPr/>
          </p:nvGraphicFramePr>
          <p:xfrm>
            <a:off x="3204" y="1629"/>
            <a:ext cx="157" cy="206"/>
          </p:xfrm>
          <a:graphic>
            <a:graphicData uri="http://schemas.openxmlformats.org/presentationml/2006/ole">
              <mc:AlternateContent xmlns:mc="http://schemas.openxmlformats.org/markup-compatibility/2006">
                <mc:Choice xmlns:v="urn:schemas-microsoft-com:vml" Requires="v">
                  <p:oleObj spid="_x0000_s204245" r:id="rId30" imgW="164880" imgH="215640" progId="">
                    <p:embed/>
                  </p:oleObj>
                </mc:Choice>
                <mc:Fallback>
                  <p:oleObj r:id="rId30" imgW="164880" imgH="215640" progId="">
                    <p:embed/>
                    <p:pic>
                      <p:nvPicPr>
                        <p:cNvPr id="0" name="Object 16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204" y="1629"/>
                          <a:ext cx="157" cy="20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937" name="Object 161"/>
            <p:cNvGraphicFramePr>
              <a:graphicFrameLocks noChangeAspect="1"/>
            </p:cNvGraphicFramePr>
            <p:nvPr/>
          </p:nvGraphicFramePr>
          <p:xfrm>
            <a:off x="3830" y="2176"/>
            <a:ext cx="158" cy="218"/>
          </p:xfrm>
          <a:graphic>
            <a:graphicData uri="http://schemas.openxmlformats.org/presentationml/2006/ole">
              <mc:AlternateContent xmlns:mc="http://schemas.openxmlformats.org/markup-compatibility/2006">
                <mc:Choice xmlns:v="urn:schemas-microsoft-com:vml" Requires="v">
                  <p:oleObj spid="_x0000_s204246" r:id="rId32" imgW="164880" imgH="228600" progId="">
                    <p:embed/>
                  </p:oleObj>
                </mc:Choice>
                <mc:Fallback>
                  <p:oleObj r:id="rId32" imgW="164880" imgH="228600" progId="">
                    <p:embed/>
                    <p:pic>
                      <p:nvPicPr>
                        <p:cNvPr id="0" name="Object 16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830" y="2176"/>
                          <a:ext cx="158" cy="218"/>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938" name="Object 162"/>
            <p:cNvGraphicFramePr>
              <a:graphicFrameLocks noChangeAspect="1"/>
            </p:cNvGraphicFramePr>
            <p:nvPr/>
          </p:nvGraphicFramePr>
          <p:xfrm>
            <a:off x="3094" y="2767"/>
            <a:ext cx="379" cy="115"/>
          </p:xfrm>
          <a:graphic>
            <a:graphicData uri="http://schemas.openxmlformats.org/presentationml/2006/ole">
              <mc:AlternateContent xmlns:mc="http://schemas.openxmlformats.org/markup-compatibility/2006">
                <mc:Choice xmlns:v="urn:schemas-microsoft-com:vml" Requires="v">
                  <p:oleObj spid="_x0000_s204247" r:id="rId34" imgW="545760" imgH="164880" progId="">
                    <p:embed/>
                  </p:oleObj>
                </mc:Choice>
                <mc:Fallback>
                  <p:oleObj r:id="rId34" imgW="545760" imgH="164880" progId="">
                    <p:embed/>
                    <p:pic>
                      <p:nvPicPr>
                        <p:cNvPr id="0" name="Object 16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094" y="2767"/>
                          <a:ext cx="379" cy="11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3939" name="Group 163"/>
          <p:cNvGrpSpPr>
            <a:grpSpLocks/>
          </p:cNvGrpSpPr>
          <p:nvPr/>
        </p:nvGrpSpPr>
        <p:grpSpPr bwMode="auto">
          <a:xfrm>
            <a:off x="4919663" y="3546475"/>
            <a:ext cx="517525" cy="642938"/>
            <a:chOff x="3099" y="2234"/>
            <a:chExt cx="326" cy="405"/>
          </a:xfrm>
        </p:grpSpPr>
        <p:sp>
          <p:nvSpPr>
            <p:cNvPr id="203940" name="Rectangle 164"/>
            <p:cNvSpPr>
              <a:spLocks noChangeArrowheads="1"/>
            </p:cNvSpPr>
            <p:nvPr/>
          </p:nvSpPr>
          <p:spPr bwMode="auto">
            <a:xfrm>
              <a:off x="3183" y="2234"/>
              <a:ext cx="55"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nSpc>
                  <a:spcPct val="98000"/>
                </a:lnSpc>
              </a:pPr>
              <a:r>
                <a:rPr lang="en-GB" altLang="en-US" sz="1100" b="1">
                  <a:solidFill>
                    <a:srgbClr val="FF0000"/>
                  </a:solidFill>
                  <a:latin typeface="AvantGarde Bk BT" charset="0"/>
                </a:rPr>
                <a:t>x</a:t>
              </a:r>
            </a:p>
          </p:txBody>
        </p:sp>
        <p:sp>
          <p:nvSpPr>
            <p:cNvPr id="203941" name="Rectangle 165"/>
            <p:cNvSpPr>
              <a:spLocks noChangeArrowheads="1"/>
            </p:cNvSpPr>
            <p:nvPr/>
          </p:nvSpPr>
          <p:spPr bwMode="auto">
            <a:xfrm>
              <a:off x="3371" y="2255"/>
              <a:ext cx="55"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nSpc>
                  <a:spcPct val="98000"/>
                </a:lnSpc>
              </a:pPr>
              <a:r>
                <a:rPr lang="en-GB" altLang="en-US" sz="1100" b="1">
                  <a:solidFill>
                    <a:srgbClr val="FF0000"/>
                  </a:solidFill>
                  <a:latin typeface="AvantGarde Bk BT" charset="0"/>
                </a:rPr>
                <a:t>x</a:t>
              </a:r>
            </a:p>
          </p:txBody>
        </p:sp>
        <p:sp>
          <p:nvSpPr>
            <p:cNvPr id="203942" name="Rectangle 166"/>
            <p:cNvSpPr>
              <a:spLocks noChangeArrowheads="1"/>
            </p:cNvSpPr>
            <p:nvPr/>
          </p:nvSpPr>
          <p:spPr bwMode="auto">
            <a:xfrm>
              <a:off x="3099" y="2372"/>
              <a:ext cx="5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nSpc>
                  <a:spcPct val="98000"/>
                </a:lnSpc>
              </a:pPr>
              <a:r>
                <a:rPr lang="en-GB" altLang="en-US" sz="1100" b="1">
                  <a:solidFill>
                    <a:srgbClr val="FF0000"/>
                  </a:solidFill>
                  <a:latin typeface="AvantGarde Bk BT" charset="0"/>
                </a:rPr>
                <a:t>x</a:t>
              </a:r>
            </a:p>
          </p:txBody>
        </p:sp>
        <p:sp>
          <p:nvSpPr>
            <p:cNvPr id="203943" name="Rectangle 167"/>
            <p:cNvSpPr>
              <a:spLocks noChangeArrowheads="1"/>
            </p:cNvSpPr>
            <p:nvPr/>
          </p:nvSpPr>
          <p:spPr bwMode="auto">
            <a:xfrm>
              <a:off x="3182" y="2515"/>
              <a:ext cx="5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nSpc>
                  <a:spcPct val="98000"/>
                </a:lnSpc>
              </a:pPr>
              <a:r>
                <a:rPr lang="en-GB" altLang="en-US" sz="1100" b="1">
                  <a:solidFill>
                    <a:srgbClr val="FF0000"/>
                  </a:solidFill>
                  <a:latin typeface="AvantGarde Bk BT" charset="0"/>
                </a:rPr>
                <a:t>x</a:t>
              </a:r>
            </a:p>
          </p:txBody>
        </p:sp>
      </p:grpSp>
      <p:grpSp>
        <p:nvGrpSpPr>
          <p:cNvPr id="203944" name="Group 168"/>
          <p:cNvGrpSpPr>
            <a:grpSpLocks/>
          </p:cNvGrpSpPr>
          <p:nvPr/>
        </p:nvGrpSpPr>
        <p:grpSpPr bwMode="auto">
          <a:xfrm>
            <a:off x="3689350" y="1716088"/>
            <a:ext cx="3098800" cy="3490912"/>
            <a:chOff x="2324" y="1081"/>
            <a:chExt cx="1952" cy="2199"/>
          </a:xfrm>
        </p:grpSpPr>
        <p:sp>
          <p:nvSpPr>
            <p:cNvPr id="203945" name="Rectangle 169"/>
            <p:cNvSpPr>
              <a:spLocks noChangeArrowheads="1"/>
            </p:cNvSpPr>
            <p:nvPr/>
          </p:nvSpPr>
          <p:spPr bwMode="auto">
            <a:xfrm>
              <a:off x="2324" y="1081"/>
              <a:ext cx="1953" cy="22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46" name="AutoShape 170"/>
            <p:cNvSpPr>
              <a:spLocks noChangeArrowheads="1"/>
            </p:cNvSpPr>
            <p:nvPr/>
          </p:nvSpPr>
          <p:spPr bwMode="auto">
            <a:xfrm>
              <a:off x="2495" y="1478"/>
              <a:ext cx="1679" cy="1336"/>
            </a:xfrm>
            <a:prstGeom prst="roundRect">
              <a:avLst>
                <a:gd name="adj" fmla="val 74"/>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47" name="Oval 171"/>
            <p:cNvSpPr>
              <a:spLocks noChangeArrowheads="1"/>
            </p:cNvSpPr>
            <p:nvPr/>
          </p:nvSpPr>
          <p:spPr bwMode="auto">
            <a:xfrm>
              <a:off x="3152" y="2279"/>
              <a:ext cx="278" cy="278"/>
            </a:xfrm>
            <a:prstGeom prst="ellipse">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48" name="Freeform 172"/>
            <p:cNvSpPr>
              <a:spLocks noChangeArrowheads="1"/>
            </p:cNvSpPr>
            <p:nvPr/>
          </p:nvSpPr>
          <p:spPr bwMode="auto">
            <a:xfrm>
              <a:off x="3092" y="2477"/>
              <a:ext cx="86" cy="66"/>
            </a:xfrm>
            <a:custGeom>
              <a:avLst/>
              <a:gdLst>
                <a:gd name="T0" fmla="*/ 0 w 13"/>
                <a:gd name="T1" fmla="*/ 6 h 10"/>
                <a:gd name="T2" fmla="*/ 11 w 13"/>
                <a:gd name="T3" fmla="*/ 0 h 10"/>
                <a:gd name="T4" fmla="*/ 13 w 13"/>
                <a:gd name="T5" fmla="*/ 4 h 10"/>
                <a:gd name="T6" fmla="*/ 8 w 13"/>
                <a:gd name="T7" fmla="*/ 7 h 10"/>
                <a:gd name="T8" fmla="*/ 2 w 13"/>
                <a:gd name="T9" fmla="*/ 10 h 10"/>
                <a:gd name="T10" fmla="*/ 5 w 13"/>
                <a:gd name="T11" fmla="*/ 6 h 10"/>
                <a:gd name="T12" fmla="*/ 0 w 1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0" y="6"/>
                  </a:moveTo>
                  <a:lnTo>
                    <a:pt x="11" y="0"/>
                  </a:lnTo>
                  <a:lnTo>
                    <a:pt x="13" y="4"/>
                  </a:lnTo>
                  <a:lnTo>
                    <a:pt x="8" y="7"/>
                  </a:lnTo>
                  <a:lnTo>
                    <a:pt x="2" y="10"/>
                  </a:lnTo>
                  <a:lnTo>
                    <a:pt x="5" y="6"/>
                  </a:lnTo>
                  <a:lnTo>
                    <a:pt x="0" y="6"/>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49" name="Freeform 173"/>
            <p:cNvSpPr>
              <a:spLocks noChangeArrowheads="1"/>
            </p:cNvSpPr>
            <p:nvPr/>
          </p:nvSpPr>
          <p:spPr bwMode="auto">
            <a:xfrm>
              <a:off x="3092" y="2299"/>
              <a:ext cx="86" cy="66"/>
            </a:xfrm>
            <a:custGeom>
              <a:avLst/>
              <a:gdLst>
                <a:gd name="T0" fmla="*/ 2 w 13"/>
                <a:gd name="T1" fmla="*/ 0 h 10"/>
                <a:gd name="T2" fmla="*/ 13 w 13"/>
                <a:gd name="T3" fmla="*/ 6 h 10"/>
                <a:gd name="T4" fmla="*/ 11 w 13"/>
                <a:gd name="T5" fmla="*/ 10 h 10"/>
                <a:gd name="T6" fmla="*/ 5 w 13"/>
                <a:gd name="T7" fmla="*/ 7 h 10"/>
                <a:gd name="T8" fmla="*/ 0 w 13"/>
                <a:gd name="T9" fmla="*/ 4 h 10"/>
                <a:gd name="T10" fmla="*/ 5 w 13"/>
                <a:gd name="T11" fmla="*/ 4 h 10"/>
                <a:gd name="T12" fmla="*/ 2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2" y="0"/>
                  </a:moveTo>
                  <a:lnTo>
                    <a:pt x="13" y="6"/>
                  </a:lnTo>
                  <a:lnTo>
                    <a:pt x="11" y="10"/>
                  </a:lnTo>
                  <a:lnTo>
                    <a:pt x="5" y="7"/>
                  </a:lnTo>
                  <a:lnTo>
                    <a:pt x="0" y="4"/>
                  </a:lnTo>
                  <a:lnTo>
                    <a:pt x="5" y="4"/>
                  </a:lnTo>
                  <a:lnTo>
                    <a:pt x="2" y="0"/>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50" name="Rectangle 174"/>
            <p:cNvSpPr>
              <a:spLocks noChangeArrowheads="1"/>
            </p:cNvSpPr>
            <p:nvPr/>
          </p:nvSpPr>
          <p:spPr bwMode="auto">
            <a:xfrm>
              <a:off x="3055" y="2309"/>
              <a:ext cx="54" cy="1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100">
                  <a:solidFill>
                    <a:srgbClr val="000000"/>
                  </a:solidFill>
                </a:rPr>
                <a:t>5</a:t>
              </a:r>
            </a:p>
          </p:txBody>
        </p:sp>
        <p:sp>
          <p:nvSpPr>
            <p:cNvPr id="203951" name="Rectangle 175"/>
            <p:cNvSpPr>
              <a:spLocks noChangeArrowheads="1"/>
            </p:cNvSpPr>
            <p:nvPr/>
          </p:nvSpPr>
          <p:spPr bwMode="auto">
            <a:xfrm>
              <a:off x="3105" y="2539"/>
              <a:ext cx="55" cy="1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100">
                  <a:solidFill>
                    <a:srgbClr val="000000"/>
                  </a:solidFill>
                </a:rPr>
                <a:t>7</a:t>
              </a:r>
            </a:p>
          </p:txBody>
        </p:sp>
        <p:sp>
          <p:nvSpPr>
            <p:cNvPr id="203952" name="Line 176"/>
            <p:cNvSpPr>
              <a:spLocks noChangeShapeType="1"/>
            </p:cNvSpPr>
            <p:nvPr/>
          </p:nvSpPr>
          <p:spPr bwMode="auto">
            <a:xfrm flipH="1" flipV="1">
              <a:off x="2595" y="1913"/>
              <a:ext cx="9" cy="247"/>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53" name="Freeform 177"/>
            <p:cNvSpPr>
              <a:spLocks noChangeArrowheads="1"/>
            </p:cNvSpPr>
            <p:nvPr/>
          </p:nvSpPr>
          <p:spPr bwMode="auto">
            <a:xfrm>
              <a:off x="2576" y="1915"/>
              <a:ext cx="46" cy="46"/>
            </a:xfrm>
            <a:custGeom>
              <a:avLst/>
              <a:gdLst>
                <a:gd name="T0" fmla="*/ 18 w 42"/>
                <a:gd name="T1" fmla="*/ 0 h 42"/>
                <a:gd name="T2" fmla="*/ 0 w 42"/>
                <a:gd name="T3" fmla="*/ 42 h 42"/>
                <a:gd name="T4" fmla="*/ 42 w 42"/>
                <a:gd name="T5" fmla="*/ 42 h 42"/>
                <a:gd name="T6" fmla="*/ 18 w 42"/>
                <a:gd name="T7" fmla="*/ 0 h 42"/>
                <a:gd name="T8" fmla="*/ 18 w 42"/>
                <a:gd name="T9" fmla="*/ 0 h 42"/>
              </a:gdLst>
              <a:ahLst/>
              <a:cxnLst>
                <a:cxn ang="0">
                  <a:pos x="T0" y="T1"/>
                </a:cxn>
                <a:cxn ang="0">
                  <a:pos x="T2" y="T3"/>
                </a:cxn>
                <a:cxn ang="0">
                  <a:pos x="T4" y="T5"/>
                </a:cxn>
                <a:cxn ang="0">
                  <a:pos x="T6" y="T7"/>
                </a:cxn>
                <a:cxn ang="0">
                  <a:pos x="T8" y="T9"/>
                </a:cxn>
              </a:cxnLst>
              <a:rect l="0" t="0" r="r" b="b"/>
              <a:pathLst>
                <a:path w="42" h="42">
                  <a:moveTo>
                    <a:pt x="18" y="0"/>
                  </a:moveTo>
                  <a:lnTo>
                    <a:pt x="0" y="42"/>
                  </a:lnTo>
                  <a:lnTo>
                    <a:pt x="42" y="42"/>
                  </a:lnTo>
                  <a:lnTo>
                    <a:pt x="18"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54" name="Line 178"/>
            <p:cNvSpPr>
              <a:spLocks noChangeShapeType="1"/>
            </p:cNvSpPr>
            <p:nvPr/>
          </p:nvSpPr>
          <p:spPr bwMode="auto">
            <a:xfrm flipV="1">
              <a:off x="2603" y="1954"/>
              <a:ext cx="132" cy="207"/>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55" name="Freeform 179"/>
            <p:cNvSpPr>
              <a:spLocks noChangeArrowheads="1"/>
            </p:cNvSpPr>
            <p:nvPr/>
          </p:nvSpPr>
          <p:spPr bwMode="auto">
            <a:xfrm>
              <a:off x="2689" y="1955"/>
              <a:ext cx="46" cy="53"/>
            </a:xfrm>
            <a:custGeom>
              <a:avLst/>
              <a:gdLst>
                <a:gd name="T0" fmla="*/ 42 w 42"/>
                <a:gd name="T1" fmla="*/ 0 h 48"/>
                <a:gd name="T2" fmla="*/ 0 w 42"/>
                <a:gd name="T3" fmla="*/ 24 h 48"/>
                <a:gd name="T4" fmla="*/ 36 w 42"/>
                <a:gd name="T5" fmla="*/ 48 h 48"/>
                <a:gd name="T6" fmla="*/ 42 w 42"/>
                <a:gd name="T7" fmla="*/ 0 h 48"/>
                <a:gd name="T8" fmla="*/ 42 w 42"/>
                <a:gd name="T9" fmla="*/ 0 h 48"/>
              </a:gdLst>
              <a:ahLst/>
              <a:cxnLst>
                <a:cxn ang="0">
                  <a:pos x="T0" y="T1"/>
                </a:cxn>
                <a:cxn ang="0">
                  <a:pos x="T2" y="T3"/>
                </a:cxn>
                <a:cxn ang="0">
                  <a:pos x="T4" y="T5"/>
                </a:cxn>
                <a:cxn ang="0">
                  <a:pos x="T6" y="T7"/>
                </a:cxn>
                <a:cxn ang="0">
                  <a:pos x="T8" y="T9"/>
                </a:cxn>
              </a:cxnLst>
              <a:rect l="0" t="0" r="r" b="b"/>
              <a:pathLst>
                <a:path w="42" h="48">
                  <a:moveTo>
                    <a:pt x="42" y="0"/>
                  </a:moveTo>
                  <a:lnTo>
                    <a:pt x="0" y="24"/>
                  </a:lnTo>
                  <a:lnTo>
                    <a:pt x="36" y="48"/>
                  </a:lnTo>
                  <a:lnTo>
                    <a:pt x="42"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56" name="Line 180"/>
            <p:cNvSpPr>
              <a:spLocks noChangeShapeType="1"/>
            </p:cNvSpPr>
            <p:nvPr/>
          </p:nvSpPr>
          <p:spPr bwMode="auto">
            <a:xfrm flipV="1">
              <a:off x="2603" y="2047"/>
              <a:ext cx="218" cy="11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57" name="Freeform 181"/>
            <p:cNvSpPr>
              <a:spLocks noChangeArrowheads="1"/>
            </p:cNvSpPr>
            <p:nvPr/>
          </p:nvSpPr>
          <p:spPr bwMode="auto">
            <a:xfrm>
              <a:off x="2768" y="2047"/>
              <a:ext cx="53" cy="40"/>
            </a:xfrm>
            <a:custGeom>
              <a:avLst/>
              <a:gdLst>
                <a:gd name="T0" fmla="*/ 48 w 48"/>
                <a:gd name="T1" fmla="*/ 0 h 36"/>
                <a:gd name="T2" fmla="*/ 0 w 48"/>
                <a:gd name="T3" fmla="*/ 0 h 36"/>
                <a:gd name="T4" fmla="*/ 24 w 48"/>
                <a:gd name="T5" fmla="*/ 36 h 36"/>
                <a:gd name="T6" fmla="*/ 48 w 48"/>
                <a:gd name="T7" fmla="*/ 0 h 36"/>
                <a:gd name="T8" fmla="*/ 48 w 48"/>
                <a:gd name="T9" fmla="*/ 0 h 36"/>
              </a:gdLst>
              <a:ahLst/>
              <a:cxnLst>
                <a:cxn ang="0">
                  <a:pos x="T0" y="T1"/>
                </a:cxn>
                <a:cxn ang="0">
                  <a:pos x="T2" y="T3"/>
                </a:cxn>
                <a:cxn ang="0">
                  <a:pos x="T4" y="T5"/>
                </a:cxn>
                <a:cxn ang="0">
                  <a:pos x="T6" y="T7"/>
                </a:cxn>
                <a:cxn ang="0">
                  <a:pos x="T8" y="T9"/>
                </a:cxn>
              </a:cxnLst>
              <a:rect l="0" t="0" r="r" b="b"/>
              <a:pathLst>
                <a:path w="48" h="36">
                  <a:moveTo>
                    <a:pt x="48" y="0"/>
                  </a:moveTo>
                  <a:lnTo>
                    <a:pt x="0" y="0"/>
                  </a:lnTo>
                  <a:lnTo>
                    <a:pt x="24" y="36"/>
                  </a:lnTo>
                  <a:lnTo>
                    <a:pt x="48"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58" name="Line 182"/>
            <p:cNvSpPr>
              <a:spLocks noChangeShapeType="1"/>
            </p:cNvSpPr>
            <p:nvPr/>
          </p:nvSpPr>
          <p:spPr bwMode="auto">
            <a:xfrm flipV="1">
              <a:off x="2603" y="2132"/>
              <a:ext cx="245" cy="29"/>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59" name="Freeform 183"/>
            <p:cNvSpPr>
              <a:spLocks noChangeArrowheads="1"/>
            </p:cNvSpPr>
            <p:nvPr/>
          </p:nvSpPr>
          <p:spPr bwMode="auto">
            <a:xfrm>
              <a:off x="2801" y="2120"/>
              <a:ext cx="46" cy="40"/>
            </a:xfrm>
            <a:custGeom>
              <a:avLst/>
              <a:gdLst>
                <a:gd name="T0" fmla="*/ 42 w 42"/>
                <a:gd name="T1" fmla="*/ 12 h 36"/>
                <a:gd name="T2" fmla="*/ 0 w 42"/>
                <a:gd name="T3" fmla="*/ 0 h 36"/>
                <a:gd name="T4" fmla="*/ 6 w 42"/>
                <a:gd name="T5" fmla="*/ 36 h 36"/>
                <a:gd name="T6" fmla="*/ 42 w 42"/>
                <a:gd name="T7" fmla="*/ 12 h 36"/>
                <a:gd name="T8" fmla="*/ 42 w 42"/>
                <a:gd name="T9" fmla="*/ 12 h 36"/>
              </a:gdLst>
              <a:ahLst/>
              <a:cxnLst>
                <a:cxn ang="0">
                  <a:pos x="T0" y="T1"/>
                </a:cxn>
                <a:cxn ang="0">
                  <a:pos x="T2" y="T3"/>
                </a:cxn>
                <a:cxn ang="0">
                  <a:pos x="T4" y="T5"/>
                </a:cxn>
                <a:cxn ang="0">
                  <a:pos x="T6" y="T7"/>
                </a:cxn>
                <a:cxn ang="0">
                  <a:pos x="T8" y="T9"/>
                </a:cxn>
              </a:cxnLst>
              <a:rect l="0" t="0" r="r" b="b"/>
              <a:pathLst>
                <a:path w="42" h="36">
                  <a:moveTo>
                    <a:pt x="42" y="12"/>
                  </a:moveTo>
                  <a:lnTo>
                    <a:pt x="0" y="0"/>
                  </a:lnTo>
                  <a:lnTo>
                    <a:pt x="6" y="36"/>
                  </a:lnTo>
                  <a:lnTo>
                    <a:pt x="42" y="1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60" name="Line 184"/>
            <p:cNvSpPr>
              <a:spLocks noChangeShapeType="1"/>
            </p:cNvSpPr>
            <p:nvPr/>
          </p:nvSpPr>
          <p:spPr bwMode="auto">
            <a:xfrm>
              <a:off x="2675" y="2192"/>
              <a:ext cx="443" cy="132"/>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61" name="Freeform 185"/>
            <p:cNvSpPr>
              <a:spLocks noChangeArrowheads="1"/>
            </p:cNvSpPr>
            <p:nvPr/>
          </p:nvSpPr>
          <p:spPr bwMode="auto">
            <a:xfrm>
              <a:off x="3066" y="2285"/>
              <a:ext cx="53" cy="46"/>
            </a:xfrm>
            <a:custGeom>
              <a:avLst/>
              <a:gdLst>
                <a:gd name="T0" fmla="*/ 48 w 48"/>
                <a:gd name="T1" fmla="*/ 36 h 42"/>
                <a:gd name="T2" fmla="*/ 12 w 48"/>
                <a:gd name="T3" fmla="*/ 0 h 42"/>
                <a:gd name="T4" fmla="*/ 0 w 48"/>
                <a:gd name="T5" fmla="*/ 42 h 42"/>
                <a:gd name="T6" fmla="*/ 48 w 48"/>
                <a:gd name="T7" fmla="*/ 36 h 42"/>
                <a:gd name="T8" fmla="*/ 48 w 48"/>
                <a:gd name="T9" fmla="*/ 36 h 42"/>
              </a:gdLst>
              <a:ahLst/>
              <a:cxnLst>
                <a:cxn ang="0">
                  <a:pos x="T0" y="T1"/>
                </a:cxn>
                <a:cxn ang="0">
                  <a:pos x="T2" y="T3"/>
                </a:cxn>
                <a:cxn ang="0">
                  <a:pos x="T4" y="T5"/>
                </a:cxn>
                <a:cxn ang="0">
                  <a:pos x="T6" y="T7"/>
                </a:cxn>
                <a:cxn ang="0">
                  <a:pos x="T8" y="T9"/>
                </a:cxn>
              </a:cxnLst>
              <a:rect l="0" t="0" r="r" b="b"/>
              <a:pathLst>
                <a:path w="48" h="42">
                  <a:moveTo>
                    <a:pt x="48" y="36"/>
                  </a:moveTo>
                  <a:lnTo>
                    <a:pt x="12" y="0"/>
                  </a:lnTo>
                  <a:lnTo>
                    <a:pt x="0" y="42"/>
                  </a:lnTo>
                  <a:lnTo>
                    <a:pt x="48"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62" name="Line 186"/>
            <p:cNvSpPr>
              <a:spLocks noChangeShapeType="1"/>
            </p:cNvSpPr>
            <p:nvPr/>
          </p:nvSpPr>
          <p:spPr bwMode="auto">
            <a:xfrm>
              <a:off x="2609" y="2153"/>
              <a:ext cx="245" cy="16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63" name="Freeform 187"/>
            <p:cNvSpPr>
              <a:spLocks noChangeArrowheads="1"/>
            </p:cNvSpPr>
            <p:nvPr/>
          </p:nvSpPr>
          <p:spPr bwMode="auto">
            <a:xfrm>
              <a:off x="2808" y="2279"/>
              <a:ext cx="46" cy="40"/>
            </a:xfrm>
            <a:custGeom>
              <a:avLst/>
              <a:gdLst>
                <a:gd name="T0" fmla="*/ 42 w 42"/>
                <a:gd name="T1" fmla="*/ 36 h 36"/>
                <a:gd name="T2" fmla="*/ 18 w 42"/>
                <a:gd name="T3" fmla="*/ 0 h 36"/>
                <a:gd name="T4" fmla="*/ 0 w 42"/>
                <a:gd name="T5" fmla="*/ 30 h 36"/>
                <a:gd name="T6" fmla="*/ 42 w 42"/>
                <a:gd name="T7" fmla="*/ 36 h 36"/>
                <a:gd name="T8" fmla="*/ 42 w 42"/>
                <a:gd name="T9" fmla="*/ 36 h 36"/>
              </a:gdLst>
              <a:ahLst/>
              <a:cxnLst>
                <a:cxn ang="0">
                  <a:pos x="T0" y="T1"/>
                </a:cxn>
                <a:cxn ang="0">
                  <a:pos x="T2" y="T3"/>
                </a:cxn>
                <a:cxn ang="0">
                  <a:pos x="T4" y="T5"/>
                </a:cxn>
                <a:cxn ang="0">
                  <a:pos x="T6" y="T7"/>
                </a:cxn>
                <a:cxn ang="0">
                  <a:pos x="T8" y="T9"/>
                </a:cxn>
              </a:cxnLst>
              <a:rect l="0" t="0" r="r" b="b"/>
              <a:pathLst>
                <a:path w="42" h="36">
                  <a:moveTo>
                    <a:pt x="42" y="36"/>
                  </a:moveTo>
                  <a:lnTo>
                    <a:pt x="18" y="0"/>
                  </a:lnTo>
                  <a:lnTo>
                    <a:pt x="0" y="30"/>
                  </a:lnTo>
                  <a:lnTo>
                    <a:pt x="42"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64" name="Freeform 188"/>
            <p:cNvSpPr>
              <a:spLocks noChangeArrowheads="1"/>
            </p:cNvSpPr>
            <p:nvPr/>
          </p:nvSpPr>
          <p:spPr bwMode="auto">
            <a:xfrm>
              <a:off x="2450" y="2007"/>
              <a:ext cx="304" cy="304"/>
            </a:xfrm>
            <a:custGeom>
              <a:avLst/>
              <a:gdLst>
                <a:gd name="T0" fmla="*/ 29 w 46"/>
                <a:gd name="T1" fmla="*/ 3 h 46"/>
                <a:gd name="T2" fmla="*/ 43 w 46"/>
                <a:gd name="T3" fmla="*/ 29 h 46"/>
                <a:gd name="T4" fmla="*/ 18 w 46"/>
                <a:gd name="T5" fmla="*/ 43 h 46"/>
                <a:gd name="T6" fmla="*/ 3 w 46"/>
                <a:gd name="T7" fmla="*/ 17 h 46"/>
                <a:gd name="T8" fmla="*/ 29 w 46"/>
                <a:gd name="T9" fmla="*/ 3 h 46"/>
              </a:gdLst>
              <a:ahLst/>
              <a:cxnLst>
                <a:cxn ang="0">
                  <a:pos x="T0" y="T1"/>
                </a:cxn>
                <a:cxn ang="0">
                  <a:pos x="T2" y="T3"/>
                </a:cxn>
                <a:cxn ang="0">
                  <a:pos x="T4" y="T5"/>
                </a:cxn>
                <a:cxn ang="0">
                  <a:pos x="T6" y="T7"/>
                </a:cxn>
                <a:cxn ang="0">
                  <a:pos x="T8" y="T9"/>
                </a:cxn>
              </a:cxnLst>
              <a:rect l="0" t="0" r="r" b="b"/>
              <a:pathLst>
                <a:path w="46" h="46">
                  <a:moveTo>
                    <a:pt x="29" y="3"/>
                  </a:moveTo>
                  <a:cubicBezTo>
                    <a:pt x="40" y="6"/>
                    <a:pt x="46" y="18"/>
                    <a:pt x="43" y="29"/>
                  </a:cubicBezTo>
                  <a:cubicBezTo>
                    <a:pt x="40" y="40"/>
                    <a:pt x="29" y="46"/>
                    <a:pt x="18" y="43"/>
                  </a:cubicBezTo>
                  <a:cubicBezTo>
                    <a:pt x="7" y="40"/>
                    <a:pt x="0" y="29"/>
                    <a:pt x="3" y="17"/>
                  </a:cubicBezTo>
                  <a:cubicBezTo>
                    <a:pt x="6" y="6"/>
                    <a:pt x="18" y="0"/>
                    <a:pt x="29" y="3"/>
                  </a:cubicBezTo>
                  <a:close/>
                </a:path>
              </a:pathLst>
            </a:cu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65" name="Line 189"/>
            <p:cNvSpPr>
              <a:spLocks noChangeShapeType="1"/>
            </p:cNvSpPr>
            <p:nvPr/>
          </p:nvSpPr>
          <p:spPr bwMode="auto">
            <a:xfrm flipV="1">
              <a:off x="3297" y="1484"/>
              <a:ext cx="66" cy="240"/>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66" name="Line 190"/>
            <p:cNvSpPr>
              <a:spLocks noChangeShapeType="1"/>
            </p:cNvSpPr>
            <p:nvPr/>
          </p:nvSpPr>
          <p:spPr bwMode="auto">
            <a:xfrm flipV="1">
              <a:off x="3297" y="1563"/>
              <a:ext cx="185" cy="16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67" name="Line 191"/>
            <p:cNvSpPr>
              <a:spLocks noChangeShapeType="1"/>
            </p:cNvSpPr>
            <p:nvPr/>
          </p:nvSpPr>
          <p:spPr bwMode="auto">
            <a:xfrm>
              <a:off x="3297" y="1723"/>
              <a:ext cx="205" cy="648"/>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68" name="Freeform 192"/>
            <p:cNvSpPr>
              <a:spLocks noChangeArrowheads="1"/>
            </p:cNvSpPr>
            <p:nvPr/>
          </p:nvSpPr>
          <p:spPr bwMode="auto">
            <a:xfrm>
              <a:off x="3463" y="2318"/>
              <a:ext cx="46" cy="53"/>
            </a:xfrm>
            <a:custGeom>
              <a:avLst/>
              <a:gdLst>
                <a:gd name="T0" fmla="*/ 36 w 42"/>
                <a:gd name="T1" fmla="*/ 48 h 48"/>
                <a:gd name="T2" fmla="*/ 42 w 42"/>
                <a:gd name="T3" fmla="*/ 0 h 48"/>
                <a:gd name="T4" fmla="*/ 0 w 42"/>
                <a:gd name="T5" fmla="*/ 12 h 48"/>
                <a:gd name="T6" fmla="*/ 36 w 42"/>
                <a:gd name="T7" fmla="*/ 48 h 48"/>
                <a:gd name="T8" fmla="*/ 36 w 42"/>
                <a:gd name="T9" fmla="*/ 48 h 48"/>
              </a:gdLst>
              <a:ahLst/>
              <a:cxnLst>
                <a:cxn ang="0">
                  <a:pos x="T0" y="T1"/>
                </a:cxn>
                <a:cxn ang="0">
                  <a:pos x="T2" y="T3"/>
                </a:cxn>
                <a:cxn ang="0">
                  <a:pos x="T4" y="T5"/>
                </a:cxn>
                <a:cxn ang="0">
                  <a:pos x="T6" y="T7"/>
                </a:cxn>
                <a:cxn ang="0">
                  <a:pos x="T8" y="T9"/>
                </a:cxn>
              </a:cxnLst>
              <a:rect l="0" t="0" r="r" b="b"/>
              <a:pathLst>
                <a:path w="42" h="48">
                  <a:moveTo>
                    <a:pt x="36" y="48"/>
                  </a:moveTo>
                  <a:lnTo>
                    <a:pt x="42" y="0"/>
                  </a:lnTo>
                  <a:lnTo>
                    <a:pt x="0" y="12"/>
                  </a:lnTo>
                  <a:lnTo>
                    <a:pt x="36" y="48"/>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69" name="Line 193"/>
            <p:cNvSpPr>
              <a:spLocks noChangeShapeType="1"/>
            </p:cNvSpPr>
            <p:nvPr/>
          </p:nvSpPr>
          <p:spPr bwMode="auto">
            <a:xfrm>
              <a:off x="3297" y="1723"/>
              <a:ext cx="73" cy="383"/>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70" name="Freeform 194"/>
            <p:cNvSpPr>
              <a:spLocks noChangeArrowheads="1"/>
            </p:cNvSpPr>
            <p:nvPr/>
          </p:nvSpPr>
          <p:spPr bwMode="auto">
            <a:xfrm>
              <a:off x="3337" y="2060"/>
              <a:ext cx="46" cy="46"/>
            </a:xfrm>
            <a:custGeom>
              <a:avLst/>
              <a:gdLst>
                <a:gd name="T0" fmla="*/ 30 w 42"/>
                <a:gd name="T1" fmla="*/ 42 h 42"/>
                <a:gd name="T2" fmla="*/ 42 w 42"/>
                <a:gd name="T3" fmla="*/ 0 h 42"/>
                <a:gd name="T4" fmla="*/ 0 w 42"/>
                <a:gd name="T5" fmla="*/ 6 h 42"/>
                <a:gd name="T6" fmla="*/ 30 w 42"/>
                <a:gd name="T7" fmla="*/ 42 h 42"/>
                <a:gd name="T8" fmla="*/ 30 w 42"/>
                <a:gd name="T9" fmla="*/ 42 h 42"/>
              </a:gdLst>
              <a:ahLst/>
              <a:cxnLst>
                <a:cxn ang="0">
                  <a:pos x="T0" y="T1"/>
                </a:cxn>
                <a:cxn ang="0">
                  <a:pos x="T2" y="T3"/>
                </a:cxn>
                <a:cxn ang="0">
                  <a:pos x="T4" y="T5"/>
                </a:cxn>
                <a:cxn ang="0">
                  <a:pos x="T6" y="T7"/>
                </a:cxn>
                <a:cxn ang="0">
                  <a:pos x="T8" y="T9"/>
                </a:cxn>
              </a:cxnLst>
              <a:rect l="0" t="0" r="r" b="b"/>
              <a:pathLst>
                <a:path w="42" h="42">
                  <a:moveTo>
                    <a:pt x="30" y="42"/>
                  </a:moveTo>
                  <a:lnTo>
                    <a:pt x="42" y="0"/>
                  </a:lnTo>
                  <a:lnTo>
                    <a:pt x="0" y="6"/>
                  </a:lnTo>
                  <a:lnTo>
                    <a:pt x="30" y="4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71" name="Line 195"/>
            <p:cNvSpPr>
              <a:spLocks noChangeShapeType="1"/>
            </p:cNvSpPr>
            <p:nvPr/>
          </p:nvSpPr>
          <p:spPr bwMode="auto">
            <a:xfrm>
              <a:off x="3297" y="1723"/>
              <a:ext cx="46" cy="509"/>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72" name="Freeform 196"/>
            <p:cNvSpPr>
              <a:spLocks noChangeArrowheads="1"/>
            </p:cNvSpPr>
            <p:nvPr/>
          </p:nvSpPr>
          <p:spPr bwMode="auto">
            <a:xfrm>
              <a:off x="3317" y="2179"/>
              <a:ext cx="46" cy="53"/>
            </a:xfrm>
            <a:custGeom>
              <a:avLst/>
              <a:gdLst>
                <a:gd name="T0" fmla="*/ 24 w 42"/>
                <a:gd name="T1" fmla="*/ 48 h 48"/>
                <a:gd name="T2" fmla="*/ 42 w 42"/>
                <a:gd name="T3" fmla="*/ 0 h 48"/>
                <a:gd name="T4" fmla="*/ 0 w 42"/>
                <a:gd name="T5" fmla="*/ 6 h 48"/>
                <a:gd name="T6" fmla="*/ 24 w 42"/>
                <a:gd name="T7" fmla="*/ 48 h 48"/>
                <a:gd name="T8" fmla="*/ 24 w 42"/>
                <a:gd name="T9" fmla="*/ 48 h 48"/>
              </a:gdLst>
              <a:ahLst/>
              <a:cxnLst>
                <a:cxn ang="0">
                  <a:pos x="T0" y="T1"/>
                </a:cxn>
                <a:cxn ang="0">
                  <a:pos x="T2" y="T3"/>
                </a:cxn>
                <a:cxn ang="0">
                  <a:pos x="T4" y="T5"/>
                </a:cxn>
                <a:cxn ang="0">
                  <a:pos x="T6" y="T7"/>
                </a:cxn>
                <a:cxn ang="0">
                  <a:pos x="T8" y="T9"/>
                </a:cxn>
              </a:cxnLst>
              <a:rect l="0" t="0" r="r" b="b"/>
              <a:pathLst>
                <a:path w="42" h="48">
                  <a:moveTo>
                    <a:pt x="24" y="48"/>
                  </a:moveTo>
                  <a:lnTo>
                    <a:pt x="42" y="0"/>
                  </a:lnTo>
                  <a:lnTo>
                    <a:pt x="0" y="6"/>
                  </a:lnTo>
                  <a:lnTo>
                    <a:pt x="24" y="48"/>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73" name="Line 197"/>
            <p:cNvSpPr>
              <a:spLocks noChangeShapeType="1"/>
            </p:cNvSpPr>
            <p:nvPr/>
          </p:nvSpPr>
          <p:spPr bwMode="auto">
            <a:xfrm flipH="1">
              <a:off x="3190" y="1723"/>
              <a:ext cx="108" cy="417"/>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74" name="Freeform 198"/>
            <p:cNvSpPr>
              <a:spLocks noChangeArrowheads="1"/>
            </p:cNvSpPr>
            <p:nvPr/>
          </p:nvSpPr>
          <p:spPr bwMode="auto">
            <a:xfrm>
              <a:off x="3178" y="2087"/>
              <a:ext cx="46" cy="53"/>
            </a:xfrm>
            <a:custGeom>
              <a:avLst/>
              <a:gdLst>
                <a:gd name="T0" fmla="*/ 12 w 42"/>
                <a:gd name="T1" fmla="*/ 48 h 48"/>
                <a:gd name="T2" fmla="*/ 42 w 42"/>
                <a:gd name="T3" fmla="*/ 12 h 48"/>
                <a:gd name="T4" fmla="*/ 0 w 42"/>
                <a:gd name="T5" fmla="*/ 0 h 48"/>
                <a:gd name="T6" fmla="*/ 12 w 42"/>
                <a:gd name="T7" fmla="*/ 48 h 48"/>
                <a:gd name="T8" fmla="*/ 12 w 42"/>
                <a:gd name="T9" fmla="*/ 48 h 48"/>
              </a:gdLst>
              <a:ahLst/>
              <a:cxnLst>
                <a:cxn ang="0">
                  <a:pos x="T0" y="T1"/>
                </a:cxn>
                <a:cxn ang="0">
                  <a:pos x="T2" y="T3"/>
                </a:cxn>
                <a:cxn ang="0">
                  <a:pos x="T4" y="T5"/>
                </a:cxn>
                <a:cxn ang="0">
                  <a:pos x="T6" y="T7"/>
                </a:cxn>
                <a:cxn ang="0">
                  <a:pos x="T8" y="T9"/>
                </a:cxn>
              </a:cxnLst>
              <a:rect l="0" t="0" r="r" b="b"/>
              <a:pathLst>
                <a:path w="42" h="48">
                  <a:moveTo>
                    <a:pt x="12" y="48"/>
                  </a:moveTo>
                  <a:lnTo>
                    <a:pt x="42" y="12"/>
                  </a:lnTo>
                  <a:lnTo>
                    <a:pt x="0" y="0"/>
                  </a:lnTo>
                  <a:lnTo>
                    <a:pt x="12" y="48"/>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75" name="Freeform 199"/>
            <p:cNvSpPr>
              <a:spLocks noChangeArrowheads="1"/>
            </p:cNvSpPr>
            <p:nvPr/>
          </p:nvSpPr>
          <p:spPr bwMode="auto">
            <a:xfrm>
              <a:off x="3145" y="1571"/>
              <a:ext cx="304" cy="304"/>
            </a:xfrm>
            <a:custGeom>
              <a:avLst/>
              <a:gdLst>
                <a:gd name="T0" fmla="*/ 29 w 46"/>
                <a:gd name="T1" fmla="*/ 3 h 46"/>
                <a:gd name="T2" fmla="*/ 43 w 46"/>
                <a:gd name="T3" fmla="*/ 29 h 46"/>
                <a:gd name="T4" fmla="*/ 18 w 46"/>
                <a:gd name="T5" fmla="*/ 43 h 46"/>
                <a:gd name="T6" fmla="*/ 3 w 46"/>
                <a:gd name="T7" fmla="*/ 18 h 46"/>
                <a:gd name="T8" fmla="*/ 29 w 46"/>
                <a:gd name="T9" fmla="*/ 3 h 46"/>
              </a:gdLst>
              <a:ahLst/>
              <a:cxnLst>
                <a:cxn ang="0">
                  <a:pos x="T0" y="T1"/>
                </a:cxn>
                <a:cxn ang="0">
                  <a:pos x="T2" y="T3"/>
                </a:cxn>
                <a:cxn ang="0">
                  <a:pos x="T4" y="T5"/>
                </a:cxn>
                <a:cxn ang="0">
                  <a:pos x="T6" y="T7"/>
                </a:cxn>
                <a:cxn ang="0">
                  <a:pos x="T8" y="T9"/>
                </a:cxn>
              </a:cxnLst>
              <a:rect l="0" t="0" r="r" b="b"/>
              <a:pathLst>
                <a:path w="46" h="46">
                  <a:moveTo>
                    <a:pt x="29" y="3"/>
                  </a:moveTo>
                  <a:cubicBezTo>
                    <a:pt x="40" y="6"/>
                    <a:pt x="46" y="18"/>
                    <a:pt x="43" y="29"/>
                  </a:cubicBezTo>
                  <a:cubicBezTo>
                    <a:pt x="40" y="40"/>
                    <a:pt x="29" y="46"/>
                    <a:pt x="18" y="43"/>
                  </a:cubicBezTo>
                  <a:cubicBezTo>
                    <a:pt x="7" y="40"/>
                    <a:pt x="0" y="29"/>
                    <a:pt x="3" y="18"/>
                  </a:cubicBezTo>
                  <a:cubicBezTo>
                    <a:pt x="6" y="7"/>
                    <a:pt x="18" y="0"/>
                    <a:pt x="29" y="3"/>
                  </a:cubicBezTo>
                  <a:close/>
                </a:path>
              </a:pathLst>
            </a:cu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76" name="Line 200"/>
            <p:cNvSpPr>
              <a:spLocks noChangeShapeType="1"/>
            </p:cNvSpPr>
            <p:nvPr/>
          </p:nvSpPr>
          <p:spPr bwMode="auto">
            <a:xfrm flipH="1" flipV="1">
              <a:off x="3719" y="2132"/>
              <a:ext cx="194" cy="15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77" name="Freeform 201"/>
            <p:cNvSpPr>
              <a:spLocks noChangeArrowheads="1"/>
            </p:cNvSpPr>
            <p:nvPr/>
          </p:nvSpPr>
          <p:spPr bwMode="auto">
            <a:xfrm>
              <a:off x="3720" y="2133"/>
              <a:ext cx="46" cy="46"/>
            </a:xfrm>
            <a:custGeom>
              <a:avLst/>
              <a:gdLst>
                <a:gd name="T0" fmla="*/ 0 w 42"/>
                <a:gd name="T1" fmla="*/ 0 h 42"/>
                <a:gd name="T2" fmla="*/ 18 w 42"/>
                <a:gd name="T3" fmla="*/ 42 h 42"/>
                <a:gd name="T4" fmla="*/ 42 w 42"/>
                <a:gd name="T5" fmla="*/ 12 h 42"/>
                <a:gd name="T6" fmla="*/ 0 w 42"/>
                <a:gd name="T7" fmla="*/ 0 h 42"/>
                <a:gd name="T8" fmla="*/ 0 w 42"/>
                <a:gd name="T9" fmla="*/ 0 h 42"/>
              </a:gdLst>
              <a:ahLst/>
              <a:cxnLst>
                <a:cxn ang="0">
                  <a:pos x="T0" y="T1"/>
                </a:cxn>
                <a:cxn ang="0">
                  <a:pos x="T2" y="T3"/>
                </a:cxn>
                <a:cxn ang="0">
                  <a:pos x="T4" y="T5"/>
                </a:cxn>
                <a:cxn ang="0">
                  <a:pos x="T6" y="T7"/>
                </a:cxn>
                <a:cxn ang="0">
                  <a:pos x="T8" y="T9"/>
                </a:cxn>
              </a:cxnLst>
              <a:rect l="0" t="0" r="r" b="b"/>
              <a:pathLst>
                <a:path w="42" h="42">
                  <a:moveTo>
                    <a:pt x="0" y="0"/>
                  </a:moveTo>
                  <a:lnTo>
                    <a:pt x="18" y="42"/>
                  </a:lnTo>
                  <a:lnTo>
                    <a:pt x="42" y="12"/>
                  </a:lnTo>
                  <a:lnTo>
                    <a:pt x="0"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78" name="Line 202"/>
            <p:cNvSpPr>
              <a:spLocks noChangeShapeType="1"/>
            </p:cNvSpPr>
            <p:nvPr/>
          </p:nvSpPr>
          <p:spPr bwMode="auto">
            <a:xfrm flipH="1" flipV="1">
              <a:off x="3832" y="2052"/>
              <a:ext cx="81" cy="23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79" name="Freeform 203"/>
            <p:cNvSpPr>
              <a:spLocks noChangeArrowheads="1"/>
            </p:cNvSpPr>
            <p:nvPr/>
          </p:nvSpPr>
          <p:spPr bwMode="auto">
            <a:xfrm>
              <a:off x="3827" y="2054"/>
              <a:ext cx="46" cy="46"/>
            </a:xfrm>
            <a:custGeom>
              <a:avLst/>
              <a:gdLst>
                <a:gd name="T0" fmla="*/ 6 w 42"/>
                <a:gd name="T1" fmla="*/ 0 h 42"/>
                <a:gd name="T2" fmla="*/ 0 w 42"/>
                <a:gd name="T3" fmla="*/ 42 h 42"/>
                <a:gd name="T4" fmla="*/ 42 w 42"/>
                <a:gd name="T5" fmla="*/ 30 h 42"/>
                <a:gd name="T6" fmla="*/ 6 w 42"/>
                <a:gd name="T7" fmla="*/ 0 h 42"/>
                <a:gd name="T8" fmla="*/ 6 w 42"/>
                <a:gd name="T9" fmla="*/ 0 h 42"/>
              </a:gdLst>
              <a:ahLst/>
              <a:cxnLst>
                <a:cxn ang="0">
                  <a:pos x="T0" y="T1"/>
                </a:cxn>
                <a:cxn ang="0">
                  <a:pos x="T2" y="T3"/>
                </a:cxn>
                <a:cxn ang="0">
                  <a:pos x="T4" y="T5"/>
                </a:cxn>
                <a:cxn ang="0">
                  <a:pos x="T6" y="T7"/>
                </a:cxn>
                <a:cxn ang="0">
                  <a:pos x="T8" y="T9"/>
                </a:cxn>
              </a:cxnLst>
              <a:rect l="0" t="0" r="r" b="b"/>
              <a:pathLst>
                <a:path w="42" h="42">
                  <a:moveTo>
                    <a:pt x="6" y="0"/>
                  </a:moveTo>
                  <a:lnTo>
                    <a:pt x="0" y="42"/>
                  </a:lnTo>
                  <a:lnTo>
                    <a:pt x="42" y="30"/>
                  </a:lnTo>
                  <a:lnTo>
                    <a:pt x="6"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80" name="Line 204"/>
            <p:cNvSpPr>
              <a:spLocks noChangeShapeType="1"/>
            </p:cNvSpPr>
            <p:nvPr/>
          </p:nvSpPr>
          <p:spPr bwMode="auto">
            <a:xfrm flipV="1">
              <a:off x="3912" y="2039"/>
              <a:ext cx="46" cy="247"/>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81" name="Freeform 205"/>
            <p:cNvSpPr>
              <a:spLocks noChangeArrowheads="1"/>
            </p:cNvSpPr>
            <p:nvPr/>
          </p:nvSpPr>
          <p:spPr bwMode="auto">
            <a:xfrm>
              <a:off x="3932" y="2040"/>
              <a:ext cx="40" cy="53"/>
            </a:xfrm>
            <a:custGeom>
              <a:avLst/>
              <a:gdLst>
                <a:gd name="T0" fmla="*/ 24 w 36"/>
                <a:gd name="T1" fmla="*/ 0 h 48"/>
                <a:gd name="T2" fmla="*/ 0 w 36"/>
                <a:gd name="T3" fmla="*/ 36 h 48"/>
                <a:gd name="T4" fmla="*/ 36 w 36"/>
                <a:gd name="T5" fmla="*/ 48 h 48"/>
                <a:gd name="T6" fmla="*/ 24 w 36"/>
                <a:gd name="T7" fmla="*/ 0 h 48"/>
                <a:gd name="T8" fmla="*/ 24 w 36"/>
                <a:gd name="T9" fmla="*/ 0 h 48"/>
              </a:gdLst>
              <a:ahLst/>
              <a:cxnLst>
                <a:cxn ang="0">
                  <a:pos x="T0" y="T1"/>
                </a:cxn>
                <a:cxn ang="0">
                  <a:pos x="T2" y="T3"/>
                </a:cxn>
                <a:cxn ang="0">
                  <a:pos x="T4" y="T5"/>
                </a:cxn>
                <a:cxn ang="0">
                  <a:pos x="T6" y="T7"/>
                </a:cxn>
                <a:cxn ang="0">
                  <a:pos x="T8" y="T9"/>
                </a:cxn>
              </a:cxnLst>
              <a:rect l="0" t="0" r="r" b="b"/>
              <a:pathLst>
                <a:path w="36" h="48">
                  <a:moveTo>
                    <a:pt x="24" y="0"/>
                  </a:moveTo>
                  <a:lnTo>
                    <a:pt x="0" y="36"/>
                  </a:lnTo>
                  <a:lnTo>
                    <a:pt x="36" y="48"/>
                  </a:lnTo>
                  <a:lnTo>
                    <a:pt x="24"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82" name="Line 206"/>
            <p:cNvSpPr>
              <a:spLocks noChangeShapeType="1"/>
            </p:cNvSpPr>
            <p:nvPr/>
          </p:nvSpPr>
          <p:spPr bwMode="auto">
            <a:xfrm flipV="1">
              <a:off x="3912" y="2072"/>
              <a:ext cx="132" cy="21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83" name="Freeform 207"/>
            <p:cNvSpPr>
              <a:spLocks noChangeArrowheads="1"/>
            </p:cNvSpPr>
            <p:nvPr/>
          </p:nvSpPr>
          <p:spPr bwMode="auto">
            <a:xfrm>
              <a:off x="3998" y="2074"/>
              <a:ext cx="46" cy="53"/>
            </a:xfrm>
            <a:custGeom>
              <a:avLst/>
              <a:gdLst>
                <a:gd name="T0" fmla="*/ 42 w 42"/>
                <a:gd name="T1" fmla="*/ 0 h 48"/>
                <a:gd name="T2" fmla="*/ 0 w 42"/>
                <a:gd name="T3" fmla="*/ 24 h 48"/>
                <a:gd name="T4" fmla="*/ 36 w 42"/>
                <a:gd name="T5" fmla="*/ 48 h 48"/>
                <a:gd name="T6" fmla="*/ 42 w 42"/>
                <a:gd name="T7" fmla="*/ 0 h 48"/>
                <a:gd name="T8" fmla="*/ 42 w 42"/>
                <a:gd name="T9" fmla="*/ 0 h 48"/>
              </a:gdLst>
              <a:ahLst/>
              <a:cxnLst>
                <a:cxn ang="0">
                  <a:pos x="T0" y="T1"/>
                </a:cxn>
                <a:cxn ang="0">
                  <a:pos x="T2" y="T3"/>
                </a:cxn>
                <a:cxn ang="0">
                  <a:pos x="T4" y="T5"/>
                </a:cxn>
                <a:cxn ang="0">
                  <a:pos x="T6" y="T7"/>
                </a:cxn>
                <a:cxn ang="0">
                  <a:pos x="T8" y="T9"/>
                </a:cxn>
              </a:cxnLst>
              <a:rect l="0" t="0" r="r" b="b"/>
              <a:pathLst>
                <a:path w="42" h="48">
                  <a:moveTo>
                    <a:pt x="42" y="0"/>
                  </a:moveTo>
                  <a:lnTo>
                    <a:pt x="0" y="24"/>
                  </a:lnTo>
                  <a:lnTo>
                    <a:pt x="36" y="48"/>
                  </a:lnTo>
                  <a:lnTo>
                    <a:pt x="42"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84" name="Line 208"/>
            <p:cNvSpPr>
              <a:spLocks noChangeShapeType="1"/>
            </p:cNvSpPr>
            <p:nvPr/>
          </p:nvSpPr>
          <p:spPr bwMode="auto">
            <a:xfrm flipV="1">
              <a:off x="3912" y="2152"/>
              <a:ext cx="212" cy="13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85" name="Freeform 209"/>
            <p:cNvSpPr>
              <a:spLocks noChangeArrowheads="1"/>
            </p:cNvSpPr>
            <p:nvPr/>
          </p:nvSpPr>
          <p:spPr bwMode="auto">
            <a:xfrm>
              <a:off x="4071" y="2153"/>
              <a:ext cx="53" cy="46"/>
            </a:xfrm>
            <a:custGeom>
              <a:avLst/>
              <a:gdLst>
                <a:gd name="T0" fmla="*/ 48 w 48"/>
                <a:gd name="T1" fmla="*/ 0 h 42"/>
                <a:gd name="T2" fmla="*/ 0 w 48"/>
                <a:gd name="T3" fmla="*/ 6 h 42"/>
                <a:gd name="T4" fmla="*/ 24 w 48"/>
                <a:gd name="T5" fmla="*/ 42 h 42"/>
                <a:gd name="T6" fmla="*/ 48 w 48"/>
                <a:gd name="T7" fmla="*/ 0 h 42"/>
                <a:gd name="T8" fmla="*/ 48 w 48"/>
                <a:gd name="T9" fmla="*/ 0 h 42"/>
              </a:gdLst>
              <a:ahLst/>
              <a:cxnLst>
                <a:cxn ang="0">
                  <a:pos x="T0" y="T1"/>
                </a:cxn>
                <a:cxn ang="0">
                  <a:pos x="T2" y="T3"/>
                </a:cxn>
                <a:cxn ang="0">
                  <a:pos x="T4" y="T5"/>
                </a:cxn>
                <a:cxn ang="0">
                  <a:pos x="T6" y="T7"/>
                </a:cxn>
                <a:cxn ang="0">
                  <a:pos x="T8" y="T9"/>
                </a:cxn>
              </a:cxnLst>
              <a:rect l="0" t="0" r="r" b="b"/>
              <a:pathLst>
                <a:path w="48" h="42">
                  <a:moveTo>
                    <a:pt x="48" y="0"/>
                  </a:moveTo>
                  <a:lnTo>
                    <a:pt x="0" y="6"/>
                  </a:lnTo>
                  <a:lnTo>
                    <a:pt x="24" y="42"/>
                  </a:lnTo>
                  <a:lnTo>
                    <a:pt x="48"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86" name="Line 210"/>
            <p:cNvSpPr>
              <a:spLocks noChangeShapeType="1"/>
            </p:cNvSpPr>
            <p:nvPr/>
          </p:nvSpPr>
          <p:spPr bwMode="auto">
            <a:xfrm flipH="1">
              <a:off x="3481" y="2292"/>
              <a:ext cx="425" cy="205"/>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987" name="Freeform 211"/>
            <p:cNvSpPr>
              <a:spLocks noChangeArrowheads="1"/>
            </p:cNvSpPr>
            <p:nvPr/>
          </p:nvSpPr>
          <p:spPr bwMode="auto">
            <a:xfrm>
              <a:off x="3483" y="2457"/>
              <a:ext cx="53" cy="39"/>
            </a:xfrm>
            <a:custGeom>
              <a:avLst/>
              <a:gdLst>
                <a:gd name="T0" fmla="*/ 0 w 48"/>
                <a:gd name="T1" fmla="*/ 36 h 36"/>
                <a:gd name="T2" fmla="*/ 48 w 48"/>
                <a:gd name="T3" fmla="*/ 36 h 36"/>
                <a:gd name="T4" fmla="*/ 30 w 48"/>
                <a:gd name="T5" fmla="*/ 0 h 36"/>
                <a:gd name="T6" fmla="*/ 0 w 48"/>
                <a:gd name="T7" fmla="*/ 36 h 36"/>
                <a:gd name="T8" fmla="*/ 0 w 48"/>
                <a:gd name="T9" fmla="*/ 36 h 36"/>
              </a:gdLst>
              <a:ahLst/>
              <a:cxnLst>
                <a:cxn ang="0">
                  <a:pos x="T0" y="T1"/>
                </a:cxn>
                <a:cxn ang="0">
                  <a:pos x="T2" y="T3"/>
                </a:cxn>
                <a:cxn ang="0">
                  <a:pos x="T4" y="T5"/>
                </a:cxn>
                <a:cxn ang="0">
                  <a:pos x="T6" y="T7"/>
                </a:cxn>
                <a:cxn ang="0">
                  <a:pos x="T8" y="T9"/>
                </a:cxn>
              </a:cxnLst>
              <a:rect l="0" t="0" r="r" b="b"/>
              <a:pathLst>
                <a:path w="48" h="36">
                  <a:moveTo>
                    <a:pt x="0" y="36"/>
                  </a:moveTo>
                  <a:lnTo>
                    <a:pt x="48" y="36"/>
                  </a:lnTo>
                  <a:lnTo>
                    <a:pt x="30" y="0"/>
                  </a:lnTo>
                  <a:lnTo>
                    <a:pt x="0"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88" name="Freeform 212"/>
            <p:cNvSpPr>
              <a:spLocks noChangeArrowheads="1"/>
            </p:cNvSpPr>
            <p:nvPr/>
          </p:nvSpPr>
          <p:spPr bwMode="auto">
            <a:xfrm>
              <a:off x="3760" y="2133"/>
              <a:ext cx="304" cy="304"/>
            </a:xfrm>
            <a:custGeom>
              <a:avLst/>
              <a:gdLst>
                <a:gd name="T0" fmla="*/ 29 w 46"/>
                <a:gd name="T1" fmla="*/ 3 h 46"/>
                <a:gd name="T2" fmla="*/ 43 w 46"/>
                <a:gd name="T3" fmla="*/ 28 h 46"/>
                <a:gd name="T4" fmla="*/ 18 w 46"/>
                <a:gd name="T5" fmla="*/ 43 h 46"/>
                <a:gd name="T6" fmla="*/ 3 w 46"/>
                <a:gd name="T7" fmla="*/ 17 h 46"/>
                <a:gd name="T8" fmla="*/ 29 w 46"/>
                <a:gd name="T9" fmla="*/ 3 h 46"/>
              </a:gdLst>
              <a:ahLst/>
              <a:cxnLst>
                <a:cxn ang="0">
                  <a:pos x="T0" y="T1"/>
                </a:cxn>
                <a:cxn ang="0">
                  <a:pos x="T2" y="T3"/>
                </a:cxn>
                <a:cxn ang="0">
                  <a:pos x="T4" y="T5"/>
                </a:cxn>
                <a:cxn ang="0">
                  <a:pos x="T6" y="T7"/>
                </a:cxn>
                <a:cxn ang="0">
                  <a:pos x="T8" y="T9"/>
                </a:cxn>
              </a:cxnLst>
              <a:rect l="0" t="0" r="r" b="b"/>
              <a:pathLst>
                <a:path w="46" h="46">
                  <a:moveTo>
                    <a:pt x="29" y="3"/>
                  </a:moveTo>
                  <a:cubicBezTo>
                    <a:pt x="40" y="6"/>
                    <a:pt x="46" y="17"/>
                    <a:pt x="43" y="28"/>
                  </a:cubicBezTo>
                  <a:cubicBezTo>
                    <a:pt x="40" y="39"/>
                    <a:pt x="29" y="46"/>
                    <a:pt x="18" y="43"/>
                  </a:cubicBezTo>
                  <a:cubicBezTo>
                    <a:pt x="7" y="40"/>
                    <a:pt x="0" y="28"/>
                    <a:pt x="3" y="17"/>
                  </a:cubicBezTo>
                  <a:cubicBezTo>
                    <a:pt x="6" y="6"/>
                    <a:pt x="18" y="0"/>
                    <a:pt x="29" y="3"/>
                  </a:cubicBezTo>
                  <a:close/>
                </a:path>
              </a:pathLst>
            </a:cu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89" name="Freeform 213"/>
            <p:cNvSpPr>
              <a:spLocks noChangeArrowheads="1"/>
            </p:cNvSpPr>
            <p:nvPr/>
          </p:nvSpPr>
          <p:spPr bwMode="auto">
            <a:xfrm>
              <a:off x="3310" y="2199"/>
              <a:ext cx="53" cy="86"/>
            </a:xfrm>
            <a:custGeom>
              <a:avLst/>
              <a:gdLst>
                <a:gd name="T0" fmla="*/ 8 w 8"/>
                <a:gd name="T1" fmla="*/ 1 h 13"/>
                <a:gd name="T2" fmla="*/ 4 w 8"/>
                <a:gd name="T3" fmla="*/ 13 h 13"/>
                <a:gd name="T4" fmla="*/ 0 w 8"/>
                <a:gd name="T5" fmla="*/ 12 h 13"/>
                <a:gd name="T6" fmla="*/ 2 w 8"/>
                <a:gd name="T7" fmla="*/ 6 h 13"/>
                <a:gd name="T8" fmla="*/ 3 w 8"/>
                <a:gd name="T9" fmla="*/ 0 h 13"/>
                <a:gd name="T10" fmla="*/ 4 w 8"/>
                <a:gd name="T11" fmla="*/ 5 h 13"/>
                <a:gd name="T12" fmla="*/ 8 w 8"/>
                <a:gd name="T13" fmla="*/ 1 h 13"/>
              </a:gdLst>
              <a:ahLst/>
              <a:cxnLst>
                <a:cxn ang="0">
                  <a:pos x="T0" y="T1"/>
                </a:cxn>
                <a:cxn ang="0">
                  <a:pos x="T2" y="T3"/>
                </a:cxn>
                <a:cxn ang="0">
                  <a:pos x="T4" y="T5"/>
                </a:cxn>
                <a:cxn ang="0">
                  <a:pos x="T6" y="T7"/>
                </a:cxn>
                <a:cxn ang="0">
                  <a:pos x="T8" y="T9"/>
                </a:cxn>
                <a:cxn ang="0">
                  <a:pos x="T10" y="T11"/>
                </a:cxn>
                <a:cxn ang="0">
                  <a:pos x="T12" y="T13"/>
                </a:cxn>
              </a:cxnLst>
              <a:rect l="0" t="0" r="r" b="b"/>
              <a:pathLst>
                <a:path w="8" h="13">
                  <a:moveTo>
                    <a:pt x="8" y="1"/>
                  </a:moveTo>
                  <a:lnTo>
                    <a:pt x="4" y="13"/>
                  </a:lnTo>
                  <a:lnTo>
                    <a:pt x="0" y="12"/>
                  </a:lnTo>
                  <a:lnTo>
                    <a:pt x="2" y="6"/>
                  </a:lnTo>
                  <a:lnTo>
                    <a:pt x="3" y="0"/>
                  </a:lnTo>
                  <a:lnTo>
                    <a:pt x="4" y="5"/>
                  </a:lnTo>
                  <a:lnTo>
                    <a:pt x="8" y="1"/>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90" name="Freeform 214"/>
            <p:cNvSpPr>
              <a:spLocks noChangeArrowheads="1"/>
            </p:cNvSpPr>
            <p:nvPr/>
          </p:nvSpPr>
          <p:spPr bwMode="auto">
            <a:xfrm>
              <a:off x="3416" y="2457"/>
              <a:ext cx="86" cy="59"/>
            </a:xfrm>
            <a:custGeom>
              <a:avLst/>
              <a:gdLst>
                <a:gd name="T0" fmla="*/ 11 w 13"/>
                <a:gd name="T1" fmla="*/ 9 h 9"/>
                <a:gd name="T2" fmla="*/ 0 w 13"/>
                <a:gd name="T3" fmla="*/ 4 h 9"/>
                <a:gd name="T4" fmla="*/ 2 w 13"/>
                <a:gd name="T5" fmla="*/ 0 h 9"/>
                <a:gd name="T6" fmla="*/ 7 w 13"/>
                <a:gd name="T7" fmla="*/ 3 h 9"/>
                <a:gd name="T8" fmla="*/ 13 w 13"/>
                <a:gd name="T9" fmla="*/ 5 h 9"/>
                <a:gd name="T10" fmla="*/ 8 w 13"/>
                <a:gd name="T11" fmla="*/ 5 h 9"/>
                <a:gd name="T12" fmla="*/ 11 w 1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3" h="9">
                  <a:moveTo>
                    <a:pt x="11" y="9"/>
                  </a:moveTo>
                  <a:lnTo>
                    <a:pt x="0" y="4"/>
                  </a:lnTo>
                  <a:lnTo>
                    <a:pt x="2" y="0"/>
                  </a:lnTo>
                  <a:lnTo>
                    <a:pt x="7" y="3"/>
                  </a:lnTo>
                  <a:lnTo>
                    <a:pt x="13" y="5"/>
                  </a:lnTo>
                  <a:lnTo>
                    <a:pt x="8" y="5"/>
                  </a:lnTo>
                  <a:lnTo>
                    <a:pt x="11" y="9"/>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91" name="Freeform 215"/>
            <p:cNvSpPr>
              <a:spLocks noChangeArrowheads="1"/>
            </p:cNvSpPr>
            <p:nvPr/>
          </p:nvSpPr>
          <p:spPr bwMode="auto">
            <a:xfrm>
              <a:off x="3350" y="2536"/>
              <a:ext cx="66" cy="86"/>
            </a:xfrm>
            <a:custGeom>
              <a:avLst/>
              <a:gdLst>
                <a:gd name="T0" fmla="*/ 6 w 10"/>
                <a:gd name="T1" fmla="*/ 13 h 13"/>
                <a:gd name="T2" fmla="*/ 0 w 10"/>
                <a:gd name="T3" fmla="*/ 2 h 13"/>
                <a:gd name="T4" fmla="*/ 4 w 10"/>
                <a:gd name="T5" fmla="*/ 0 h 13"/>
                <a:gd name="T6" fmla="*/ 7 w 10"/>
                <a:gd name="T7" fmla="*/ 5 h 13"/>
                <a:gd name="T8" fmla="*/ 10 w 10"/>
                <a:gd name="T9" fmla="*/ 10 h 13"/>
                <a:gd name="T10" fmla="*/ 6 w 10"/>
                <a:gd name="T11" fmla="*/ 7 h 13"/>
                <a:gd name="T12" fmla="*/ 6 w 1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6" y="13"/>
                  </a:moveTo>
                  <a:lnTo>
                    <a:pt x="0" y="2"/>
                  </a:lnTo>
                  <a:lnTo>
                    <a:pt x="4" y="0"/>
                  </a:lnTo>
                  <a:lnTo>
                    <a:pt x="7" y="5"/>
                  </a:lnTo>
                  <a:lnTo>
                    <a:pt x="10" y="10"/>
                  </a:lnTo>
                  <a:lnTo>
                    <a:pt x="6" y="7"/>
                  </a:lnTo>
                  <a:lnTo>
                    <a:pt x="6" y="13"/>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92" name="Freeform 216"/>
            <p:cNvSpPr>
              <a:spLocks noChangeArrowheads="1"/>
            </p:cNvSpPr>
            <p:nvPr/>
          </p:nvSpPr>
          <p:spPr bwMode="auto">
            <a:xfrm>
              <a:off x="3423" y="2351"/>
              <a:ext cx="86" cy="46"/>
            </a:xfrm>
            <a:custGeom>
              <a:avLst/>
              <a:gdLst>
                <a:gd name="T0" fmla="*/ 13 w 13"/>
                <a:gd name="T1" fmla="*/ 5 h 7"/>
                <a:gd name="T2" fmla="*/ 1 w 13"/>
                <a:gd name="T3" fmla="*/ 7 h 7"/>
                <a:gd name="T4" fmla="*/ 0 w 13"/>
                <a:gd name="T5" fmla="*/ 3 h 7"/>
                <a:gd name="T6" fmla="*/ 6 w 13"/>
                <a:gd name="T7" fmla="*/ 2 h 7"/>
                <a:gd name="T8" fmla="*/ 12 w 13"/>
                <a:gd name="T9" fmla="*/ 0 h 7"/>
                <a:gd name="T10" fmla="*/ 8 w 13"/>
                <a:gd name="T11" fmla="*/ 3 h 7"/>
                <a:gd name="T12" fmla="*/ 13 w 13"/>
                <a:gd name="T13" fmla="*/ 5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3" y="5"/>
                  </a:moveTo>
                  <a:lnTo>
                    <a:pt x="1" y="7"/>
                  </a:lnTo>
                  <a:lnTo>
                    <a:pt x="0" y="3"/>
                  </a:lnTo>
                  <a:lnTo>
                    <a:pt x="6" y="2"/>
                  </a:lnTo>
                  <a:lnTo>
                    <a:pt x="12" y="0"/>
                  </a:lnTo>
                  <a:lnTo>
                    <a:pt x="8" y="3"/>
                  </a:lnTo>
                  <a:lnTo>
                    <a:pt x="13" y="5"/>
                  </a:lnTo>
                  <a:close/>
                </a:path>
              </a:pathLst>
            </a:custGeom>
            <a:solidFill>
              <a:srgbClr val="00663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993" name="Rectangle 217"/>
            <p:cNvSpPr>
              <a:spLocks noChangeArrowheads="1"/>
            </p:cNvSpPr>
            <p:nvPr/>
          </p:nvSpPr>
          <p:spPr bwMode="auto">
            <a:xfrm>
              <a:off x="3265" y="2151"/>
              <a:ext cx="54" cy="1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100">
                  <a:solidFill>
                    <a:srgbClr val="000000"/>
                  </a:solidFill>
                </a:rPr>
                <a:t>3</a:t>
              </a:r>
            </a:p>
          </p:txBody>
        </p:sp>
        <p:sp>
          <p:nvSpPr>
            <p:cNvPr id="203994" name="Rectangle 218"/>
            <p:cNvSpPr>
              <a:spLocks noChangeArrowheads="1"/>
            </p:cNvSpPr>
            <p:nvPr/>
          </p:nvSpPr>
          <p:spPr bwMode="auto">
            <a:xfrm>
              <a:off x="3434" y="2277"/>
              <a:ext cx="54" cy="1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100">
                  <a:solidFill>
                    <a:srgbClr val="000000"/>
                  </a:solidFill>
                </a:rPr>
                <a:t>1</a:t>
              </a:r>
            </a:p>
          </p:txBody>
        </p:sp>
        <p:sp>
          <p:nvSpPr>
            <p:cNvPr id="203995" name="Rectangle 219"/>
            <p:cNvSpPr>
              <a:spLocks noChangeArrowheads="1"/>
            </p:cNvSpPr>
            <p:nvPr/>
          </p:nvSpPr>
          <p:spPr bwMode="auto">
            <a:xfrm>
              <a:off x="3459" y="2391"/>
              <a:ext cx="109"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100">
                  <a:solidFill>
                    <a:srgbClr val="000000"/>
                  </a:solidFill>
                </a:rPr>
                <a:t>10</a:t>
              </a:r>
            </a:p>
          </p:txBody>
        </p:sp>
        <p:sp>
          <p:nvSpPr>
            <p:cNvPr id="203996" name="Rectangle 220"/>
            <p:cNvSpPr>
              <a:spLocks noChangeArrowheads="1"/>
            </p:cNvSpPr>
            <p:nvPr/>
          </p:nvSpPr>
          <p:spPr bwMode="auto">
            <a:xfrm>
              <a:off x="3403" y="2498"/>
              <a:ext cx="54" cy="1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1100">
                  <a:solidFill>
                    <a:srgbClr val="000000"/>
                  </a:solidFill>
                </a:rPr>
                <a:t>9</a:t>
              </a:r>
            </a:p>
          </p:txBody>
        </p:sp>
        <p:sp>
          <p:nvSpPr>
            <p:cNvPr id="203997" name="Rectangle 221"/>
            <p:cNvSpPr>
              <a:spLocks noChangeArrowheads="1"/>
            </p:cNvSpPr>
            <p:nvPr/>
          </p:nvSpPr>
          <p:spPr bwMode="auto">
            <a:xfrm>
              <a:off x="2854" y="3015"/>
              <a:ext cx="953" cy="1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723900" algn="l"/>
                  <a:tab pos="1447800" algn="l"/>
                </a:tabLst>
                <a:defRPr>
                  <a:solidFill>
                    <a:srgbClr val="000000"/>
                  </a:solidFill>
                  <a:latin typeface="Arial" pitchFamily="34" charset="0"/>
                </a:defRPr>
              </a:lvl1pPr>
              <a:lvl2pPr>
                <a:tabLst>
                  <a:tab pos="723900" algn="l"/>
                  <a:tab pos="1447800" algn="l"/>
                </a:tabLst>
                <a:defRPr>
                  <a:solidFill>
                    <a:srgbClr val="000000"/>
                  </a:solidFill>
                  <a:latin typeface="Arial" pitchFamily="34" charset="0"/>
                </a:defRPr>
              </a:lvl2pPr>
              <a:lvl3pPr>
                <a:tabLst>
                  <a:tab pos="723900" algn="l"/>
                  <a:tab pos="1447800" algn="l"/>
                </a:tabLst>
                <a:defRPr>
                  <a:solidFill>
                    <a:srgbClr val="000000"/>
                  </a:solidFill>
                  <a:latin typeface="Arial" pitchFamily="34" charset="0"/>
                </a:defRPr>
              </a:lvl3pPr>
              <a:lvl4pPr>
                <a:tabLst>
                  <a:tab pos="723900" algn="l"/>
                  <a:tab pos="1447800" algn="l"/>
                </a:tabLst>
                <a:defRPr>
                  <a:solidFill>
                    <a:srgbClr val="000000"/>
                  </a:solidFill>
                  <a:latin typeface="Arial" pitchFamily="34" charset="0"/>
                </a:defRPr>
              </a:lvl4pPr>
              <a:lvl5pPr>
                <a:tabLst>
                  <a:tab pos="723900" algn="l"/>
                  <a:tab pos="1447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9pPr>
            </a:lstStyle>
            <a:p>
              <a:r>
                <a:rPr lang="en-GB" altLang="en-US" sz="1100" i="1"/>
                <a:t>after synapse deletion</a:t>
              </a:r>
            </a:p>
          </p:txBody>
        </p:sp>
        <p:graphicFrame>
          <p:nvGraphicFramePr>
            <p:cNvPr id="203998" name="Object 222"/>
            <p:cNvGraphicFramePr>
              <a:graphicFrameLocks noChangeAspect="1"/>
            </p:cNvGraphicFramePr>
            <p:nvPr/>
          </p:nvGraphicFramePr>
          <p:xfrm>
            <a:off x="3399" y="1781"/>
            <a:ext cx="569" cy="284"/>
          </p:xfrm>
          <a:graphic>
            <a:graphicData uri="http://schemas.openxmlformats.org/presentationml/2006/ole">
              <mc:AlternateContent xmlns:mc="http://schemas.openxmlformats.org/markup-compatibility/2006">
                <mc:Choice xmlns:v="urn:schemas-microsoft-com:vml" Requires="v">
                  <p:oleObj spid="_x0000_s204248" r:id="rId36" imgW="482400" imgH="241200" progId="">
                    <p:embed/>
                  </p:oleObj>
                </mc:Choice>
                <mc:Fallback>
                  <p:oleObj r:id="rId36" imgW="482400" imgH="241200" progId="">
                    <p:embed/>
                    <p:pic>
                      <p:nvPicPr>
                        <p:cNvPr id="0" name="Object 222"/>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399" y="1781"/>
                          <a:ext cx="569" cy="28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999" name="Object 223"/>
            <p:cNvGraphicFramePr>
              <a:graphicFrameLocks noChangeAspect="1"/>
            </p:cNvGraphicFramePr>
            <p:nvPr/>
          </p:nvGraphicFramePr>
          <p:xfrm>
            <a:off x="2448" y="2331"/>
            <a:ext cx="525" cy="285"/>
          </p:xfrm>
          <a:graphic>
            <a:graphicData uri="http://schemas.openxmlformats.org/presentationml/2006/ole">
              <mc:AlternateContent xmlns:mc="http://schemas.openxmlformats.org/markup-compatibility/2006">
                <mc:Choice xmlns:v="urn:schemas-microsoft-com:vml" Requires="v">
                  <p:oleObj spid="_x0000_s204249" r:id="rId38" imgW="444240" imgH="241200" progId="">
                    <p:embed/>
                  </p:oleObj>
                </mc:Choice>
                <mc:Fallback>
                  <p:oleObj r:id="rId38" imgW="444240" imgH="241200" progId="">
                    <p:embed/>
                    <p:pic>
                      <p:nvPicPr>
                        <p:cNvPr id="0" name="Object 223"/>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448" y="2331"/>
                          <a:ext cx="525" cy="28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000" name="Object 224"/>
            <p:cNvGraphicFramePr>
              <a:graphicFrameLocks noChangeAspect="1"/>
            </p:cNvGraphicFramePr>
            <p:nvPr/>
          </p:nvGraphicFramePr>
          <p:xfrm>
            <a:off x="3598" y="2382"/>
            <a:ext cx="539" cy="284"/>
          </p:xfrm>
          <a:graphic>
            <a:graphicData uri="http://schemas.openxmlformats.org/presentationml/2006/ole">
              <mc:AlternateContent xmlns:mc="http://schemas.openxmlformats.org/markup-compatibility/2006">
                <mc:Choice xmlns:v="urn:schemas-microsoft-com:vml" Requires="v">
                  <p:oleObj spid="_x0000_s204250" r:id="rId40" imgW="457200" imgH="241200" progId="">
                    <p:embed/>
                  </p:oleObj>
                </mc:Choice>
                <mc:Fallback>
                  <p:oleObj r:id="rId40" imgW="457200" imgH="241200" progId="">
                    <p:embed/>
                    <p:pic>
                      <p:nvPicPr>
                        <p:cNvPr id="0" name="Object 22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98" y="2382"/>
                          <a:ext cx="539" cy="28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001" name="Object 225"/>
            <p:cNvGraphicFramePr>
              <a:graphicFrameLocks noChangeAspect="1"/>
            </p:cNvGraphicFramePr>
            <p:nvPr/>
          </p:nvGraphicFramePr>
          <p:xfrm>
            <a:off x="3249" y="2331"/>
            <a:ext cx="85" cy="158"/>
          </p:xfrm>
          <a:graphic>
            <a:graphicData uri="http://schemas.openxmlformats.org/presentationml/2006/ole">
              <mc:AlternateContent xmlns:mc="http://schemas.openxmlformats.org/markup-compatibility/2006">
                <mc:Choice xmlns:v="urn:schemas-microsoft-com:vml" Requires="v">
                  <p:oleObj spid="_x0000_s204251" r:id="rId41" imgW="88560" imgH="164880" progId="">
                    <p:embed/>
                  </p:oleObj>
                </mc:Choice>
                <mc:Fallback>
                  <p:oleObj r:id="rId41" imgW="88560" imgH="164880" progId="">
                    <p:embed/>
                    <p:pic>
                      <p:nvPicPr>
                        <p:cNvPr id="0" name="Object 22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249" y="2331"/>
                          <a:ext cx="85" cy="158"/>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002" name="Object 226"/>
            <p:cNvGraphicFramePr>
              <a:graphicFrameLocks noChangeAspect="1"/>
            </p:cNvGraphicFramePr>
            <p:nvPr/>
          </p:nvGraphicFramePr>
          <p:xfrm>
            <a:off x="2517" y="2038"/>
            <a:ext cx="146" cy="206"/>
          </p:xfrm>
          <a:graphic>
            <a:graphicData uri="http://schemas.openxmlformats.org/presentationml/2006/ole">
              <mc:AlternateContent xmlns:mc="http://schemas.openxmlformats.org/markup-compatibility/2006">
                <mc:Choice xmlns:v="urn:schemas-microsoft-com:vml" Requires="v">
                  <p:oleObj spid="_x0000_s204252" r:id="rId42" imgW="152280" imgH="215640" progId="">
                    <p:embed/>
                  </p:oleObj>
                </mc:Choice>
                <mc:Fallback>
                  <p:oleObj r:id="rId42" imgW="152280" imgH="215640" progId="">
                    <p:embed/>
                    <p:pic>
                      <p:nvPicPr>
                        <p:cNvPr id="0" name="Object 226"/>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517" y="2038"/>
                          <a:ext cx="146" cy="20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003" name="Object 227"/>
            <p:cNvGraphicFramePr>
              <a:graphicFrameLocks noChangeAspect="1"/>
            </p:cNvGraphicFramePr>
            <p:nvPr/>
          </p:nvGraphicFramePr>
          <p:xfrm>
            <a:off x="3211" y="1611"/>
            <a:ext cx="158" cy="206"/>
          </p:xfrm>
          <a:graphic>
            <a:graphicData uri="http://schemas.openxmlformats.org/presentationml/2006/ole">
              <mc:AlternateContent xmlns:mc="http://schemas.openxmlformats.org/markup-compatibility/2006">
                <mc:Choice xmlns:v="urn:schemas-microsoft-com:vml" Requires="v">
                  <p:oleObj spid="_x0000_s204253" r:id="rId43" imgW="164880" imgH="215640" progId="">
                    <p:embed/>
                  </p:oleObj>
                </mc:Choice>
                <mc:Fallback>
                  <p:oleObj r:id="rId43" imgW="164880" imgH="215640" progId="">
                    <p:embed/>
                    <p:pic>
                      <p:nvPicPr>
                        <p:cNvPr id="0" name="Object 227"/>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211" y="1611"/>
                          <a:ext cx="158" cy="20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004" name="Object 228"/>
            <p:cNvGraphicFramePr>
              <a:graphicFrameLocks noChangeAspect="1"/>
            </p:cNvGraphicFramePr>
            <p:nvPr/>
          </p:nvGraphicFramePr>
          <p:xfrm>
            <a:off x="3837" y="2157"/>
            <a:ext cx="158" cy="218"/>
          </p:xfrm>
          <a:graphic>
            <a:graphicData uri="http://schemas.openxmlformats.org/presentationml/2006/ole">
              <mc:AlternateContent xmlns:mc="http://schemas.openxmlformats.org/markup-compatibility/2006">
                <mc:Choice xmlns:v="urn:schemas-microsoft-com:vml" Requires="v">
                  <p:oleObj spid="_x0000_s204254" r:id="rId44" imgW="164880" imgH="228600" progId="">
                    <p:embed/>
                  </p:oleObj>
                </mc:Choice>
                <mc:Fallback>
                  <p:oleObj r:id="rId44" imgW="164880" imgH="228600" progId="">
                    <p:embed/>
                    <p:pic>
                      <p:nvPicPr>
                        <p:cNvPr id="0" name="Object 228"/>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837" y="2157"/>
                          <a:ext cx="158" cy="218"/>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005" name="Freeform 229"/>
            <p:cNvSpPr>
              <a:spLocks noChangeArrowheads="1"/>
            </p:cNvSpPr>
            <p:nvPr/>
          </p:nvSpPr>
          <p:spPr bwMode="auto">
            <a:xfrm>
              <a:off x="3330" y="1485"/>
              <a:ext cx="40" cy="53"/>
            </a:xfrm>
            <a:custGeom>
              <a:avLst/>
              <a:gdLst>
                <a:gd name="T0" fmla="*/ 30 w 36"/>
                <a:gd name="T1" fmla="*/ 0 h 48"/>
                <a:gd name="T2" fmla="*/ 0 w 36"/>
                <a:gd name="T3" fmla="*/ 36 h 48"/>
                <a:gd name="T4" fmla="*/ 36 w 36"/>
                <a:gd name="T5" fmla="*/ 48 h 48"/>
                <a:gd name="T6" fmla="*/ 30 w 36"/>
                <a:gd name="T7" fmla="*/ 0 h 48"/>
                <a:gd name="T8" fmla="*/ 30 w 36"/>
                <a:gd name="T9" fmla="*/ 0 h 48"/>
              </a:gdLst>
              <a:ahLst/>
              <a:cxnLst>
                <a:cxn ang="0">
                  <a:pos x="T0" y="T1"/>
                </a:cxn>
                <a:cxn ang="0">
                  <a:pos x="T2" y="T3"/>
                </a:cxn>
                <a:cxn ang="0">
                  <a:pos x="T4" y="T5"/>
                </a:cxn>
                <a:cxn ang="0">
                  <a:pos x="T6" y="T7"/>
                </a:cxn>
                <a:cxn ang="0">
                  <a:pos x="T8" y="T9"/>
                </a:cxn>
              </a:cxnLst>
              <a:rect l="0" t="0" r="r" b="b"/>
              <a:pathLst>
                <a:path w="36" h="48">
                  <a:moveTo>
                    <a:pt x="30" y="0"/>
                  </a:moveTo>
                  <a:lnTo>
                    <a:pt x="0" y="36"/>
                  </a:lnTo>
                  <a:lnTo>
                    <a:pt x="36" y="48"/>
                  </a:lnTo>
                  <a:lnTo>
                    <a:pt x="30"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006" name="Freeform 230"/>
            <p:cNvSpPr>
              <a:spLocks noChangeArrowheads="1"/>
            </p:cNvSpPr>
            <p:nvPr/>
          </p:nvSpPr>
          <p:spPr bwMode="auto">
            <a:xfrm>
              <a:off x="3436" y="1564"/>
              <a:ext cx="46" cy="46"/>
            </a:xfrm>
            <a:custGeom>
              <a:avLst/>
              <a:gdLst>
                <a:gd name="T0" fmla="*/ 42 w 42"/>
                <a:gd name="T1" fmla="*/ 0 h 42"/>
                <a:gd name="T2" fmla="*/ 0 w 42"/>
                <a:gd name="T3" fmla="*/ 12 h 42"/>
                <a:gd name="T4" fmla="*/ 24 w 42"/>
                <a:gd name="T5" fmla="*/ 42 h 42"/>
                <a:gd name="T6" fmla="*/ 42 w 42"/>
                <a:gd name="T7" fmla="*/ 0 h 42"/>
                <a:gd name="T8" fmla="*/ 42 w 42"/>
                <a:gd name="T9" fmla="*/ 0 h 42"/>
              </a:gdLst>
              <a:ahLst/>
              <a:cxnLst>
                <a:cxn ang="0">
                  <a:pos x="T0" y="T1"/>
                </a:cxn>
                <a:cxn ang="0">
                  <a:pos x="T2" y="T3"/>
                </a:cxn>
                <a:cxn ang="0">
                  <a:pos x="T4" y="T5"/>
                </a:cxn>
                <a:cxn ang="0">
                  <a:pos x="T6" y="T7"/>
                </a:cxn>
                <a:cxn ang="0">
                  <a:pos x="T8" y="T9"/>
                </a:cxn>
              </a:cxnLst>
              <a:rect l="0" t="0" r="r" b="b"/>
              <a:pathLst>
                <a:path w="42" h="42">
                  <a:moveTo>
                    <a:pt x="42" y="0"/>
                  </a:moveTo>
                  <a:lnTo>
                    <a:pt x="0" y="12"/>
                  </a:lnTo>
                  <a:lnTo>
                    <a:pt x="24" y="42"/>
                  </a:lnTo>
                  <a:lnTo>
                    <a:pt x="42" y="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aphicFrame>
        <p:nvGraphicFramePr>
          <p:cNvPr id="204007" name="Object 231"/>
          <p:cNvGraphicFramePr>
            <a:graphicFrameLocks noChangeAspect="1"/>
          </p:cNvGraphicFramePr>
          <p:nvPr/>
        </p:nvGraphicFramePr>
        <p:xfrm>
          <a:off x="7023100" y="1797050"/>
          <a:ext cx="2557463" cy="3333750"/>
        </p:xfrm>
        <a:graphic>
          <a:graphicData uri="http://schemas.openxmlformats.org/presentationml/2006/ole">
            <mc:AlternateContent xmlns:mc="http://schemas.openxmlformats.org/markup-compatibility/2006">
              <mc:Choice xmlns:v="urn:schemas-microsoft-com:vml" Requires="v">
                <p:oleObj spid="_x0000_s204255" r:id="rId45" imgW="4890240" imgH="6376320" progId="">
                  <p:embed/>
                </p:oleObj>
              </mc:Choice>
              <mc:Fallback>
                <p:oleObj r:id="rId45" imgW="4890240" imgH="6376320" progId="">
                  <p:embed/>
                  <p:pic>
                    <p:nvPicPr>
                      <p:cNvPr id="0" name="Object 231"/>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7023100" y="1797050"/>
                        <a:ext cx="2557463" cy="3333750"/>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008" name="Object 232"/>
          <p:cNvGraphicFramePr>
            <a:graphicFrameLocks noChangeAspect="1"/>
          </p:cNvGraphicFramePr>
          <p:nvPr/>
        </p:nvGraphicFramePr>
        <p:xfrm>
          <a:off x="8399463" y="3490913"/>
          <a:ext cx="612775" cy="346075"/>
        </p:xfrm>
        <a:graphic>
          <a:graphicData uri="http://schemas.openxmlformats.org/presentationml/2006/ole">
            <mc:AlternateContent xmlns:mc="http://schemas.openxmlformats.org/markup-compatibility/2006">
              <mc:Choice xmlns:v="urn:schemas-microsoft-com:vml" Requires="v">
                <p:oleObj spid="_x0000_s204256" r:id="rId47" imgW="1454040" imgH="819000" progId="">
                  <p:embed/>
                </p:oleObj>
              </mc:Choice>
              <mc:Fallback>
                <p:oleObj r:id="rId47" imgW="1454040" imgH="819000" progId="">
                  <p:embed/>
                  <p:pic>
                    <p:nvPicPr>
                      <p:cNvPr id="0" name="Object 232"/>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8399463" y="3490913"/>
                        <a:ext cx="612775" cy="3460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009" name="Object 233"/>
          <p:cNvGraphicFramePr>
            <a:graphicFrameLocks noChangeAspect="1"/>
          </p:cNvGraphicFramePr>
          <p:nvPr/>
        </p:nvGraphicFramePr>
        <p:xfrm>
          <a:off x="9197975" y="3463925"/>
          <a:ext cx="139700" cy="128588"/>
        </p:xfrm>
        <a:graphic>
          <a:graphicData uri="http://schemas.openxmlformats.org/presentationml/2006/ole">
            <mc:AlternateContent xmlns:mc="http://schemas.openxmlformats.org/markup-compatibility/2006">
              <mc:Choice xmlns:v="urn:schemas-microsoft-com:vml" Requires="v">
                <p:oleObj spid="_x0000_s204257" r:id="rId49" imgW="443160" imgH="412920" progId="">
                  <p:embed/>
                </p:oleObj>
              </mc:Choice>
              <mc:Fallback>
                <p:oleObj r:id="rId49" imgW="443160" imgH="412920" progId="">
                  <p:embed/>
                  <p:pic>
                    <p:nvPicPr>
                      <p:cNvPr id="0" name="Object 233"/>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197975" y="3463925"/>
                        <a:ext cx="139700" cy="128588"/>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010" name="Rectangle 234"/>
          <p:cNvSpPr>
            <a:spLocks noChangeArrowheads="1"/>
          </p:cNvSpPr>
          <p:nvPr/>
        </p:nvSpPr>
        <p:spPr bwMode="auto">
          <a:xfrm>
            <a:off x="6864350" y="1716088"/>
            <a:ext cx="2813050" cy="3492500"/>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011" name="Text Box 235"/>
          <p:cNvSpPr txBox="1">
            <a:spLocks noChangeArrowheads="1"/>
          </p:cNvSpPr>
          <p:nvPr/>
        </p:nvSpPr>
        <p:spPr bwMode="auto">
          <a:xfrm>
            <a:off x="911225" y="1239838"/>
            <a:ext cx="2619375"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Lst>
              <a:defRPr>
                <a:solidFill>
                  <a:srgbClr val="000000"/>
                </a:solidFill>
                <a:latin typeface="Arial" pitchFamily="34" charset="0"/>
              </a:defRPr>
            </a:lvl1pPr>
            <a:lvl2pPr>
              <a:tabLst>
                <a:tab pos="723900" algn="l"/>
                <a:tab pos="1447800" algn="l"/>
                <a:tab pos="2171700" algn="l"/>
              </a:tabLst>
              <a:defRPr>
                <a:solidFill>
                  <a:srgbClr val="000000"/>
                </a:solidFill>
                <a:latin typeface="Arial" pitchFamily="34" charset="0"/>
              </a:defRPr>
            </a:lvl2pPr>
            <a:lvl3pPr>
              <a:tabLst>
                <a:tab pos="723900" algn="l"/>
                <a:tab pos="1447800" algn="l"/>
                <a:tab pos="2171700" algn="l"/>
              </a:tabLst>
              <a:defRPr>
                <a:solidFill>
                  <a:srgbClr val="000000"/>
                </a:solidFill>
                <a:latin typeface="Arial" pitchFamily="34" charset="0"/>
              </a:defRPr>
            </a:lvl3pPr>
            <a:lvl4pPr>
              <a:tabLst>
                <a:tab pos="723900" algn="l"/>
                <a:tab pos="1447800" algn="l"/>
                <a:tab pos="2171700" algn="l"/>
              </a:tabLst>
              <a:defRPr>
                <a:solidFill>
                  <a:srgbClr val="000000"/>
                </a:solidFill>
                <a:latin typeface="Arial" pitchFamily="34" charset="0"/>
              </a:defRPr>
            </a:lvl4pPr>
            <a:lvl5pPr>
              <a:tabLst>
                <a:tab pos="723900" algn="l"/>
                <a:tab pos="1447800" algn="l"/>
                <a:tab pos="21717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9pPr>
          </a:lstStyle>
          <a:p>
            <a:pPr>
              <a:spcBef>
                <a:spcPts val="1125"/>
              </a:spcBef>
            </a:pPr>
            <a:r>
              <a:rPr lang="en-GB" altLang="en-US" sz="2000"/>
              <a:t>Synapse formation</a:t>
            </a:r>
          </a:p>
        </p:txBody>
      </p:sp>
      <p:sp>
        <p:nvSpPr>
          <p:cNvPr id="204012" name="Text Box 236"/>
          <p:cNvSpPr txBox="1">
            <a:spLocks noChangeArrowheads="1"/>
          </p:cNvSpPr>
          <p:nvPr/>
        </p:nvSpPr>
        <p:spPr bwMode="auto">
          <a:xfrm>
            <a:off x="3925888" y="1239838"/>
            <a:ext cx="2619375"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Lst>
              <a:defRPr>
                <a:solidFill>
                  <a:srgbClr val="000000"/>
                </a:solidFill>
                <a:latin typeface="Arial" pitchFamily="34" charset="0"/>
              </a:defRPr>
            </a:lvl1pPr>
            <a:lvl2pPr>
              <a:tabLst>
                <a:tab pos="723900" algn="l"/>
                <a:tab pos="1447800" algn="l"/>
                <a:tab pos="2171700" algn="l"/>
              </a:tabLst>
              <a:defRPr>
                <a:solidFill>
                  <a:srgbClr val="000000"/>
                </a:solidFill>
                <a:latin typeface="Arial" pitchFamily="34" charset="0"/>
              </a:defRPr>
            </a:lvl2pPr>
            <a:lvl3pPr>
              <a:tabLst>
                <a:tab pos="723900" algn="l"/>
                <a:tab pos="1447800" algn="l"/>
                <a:tab pos="2171700" algn="l"/>
              </a:tabLst>
              <a:defRPr>
                <a:solidFill>
                  <a:srgbClr val="000000"/>
                </a:solidFill>
                <a:latin typeface="Arial" pitchFamily="34" charset="0"/>
              </a:defRPr>
            </a:lvl3pPr>
            <a:lvl4pPr>
              <a:tabLst>
                <a:tab pos="723900" algn="l"/>
                <a:tab pos="1447800" algn="l"/>
                <a:tab pos="2171700" algn="l"/>
              </a:tabLst>
              <a:defRPr>
                <a:solidFill>
                  <a:srgbClr val="000000"/>
                </a:solidFill>
                <a:latin typeface="Arial" pitchFamily="34" charset="0"/>
              </a:defRPr>
            </a:lvl4pPr>
            <a:lvl5pPr>
              <a:tabLst>
                <a:tab pos="723900" algn="l"/>
                <a:tab pos="1447800" algn="l"/>
                <a:tab pos="21717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9pPr>
          </a:lstStyle>
          <a:p>
            <a:pPr algn="ctr">
              <a:spcBef>
                <a:spcPts val="1125"/>
              </a:spcBef>
            </a:pPr>
            <a:r>
              <a:rPr lang="en-GB" altLang="en-US" sz="2000"/>
              <a:t>Synapse deletion</a:t>
            </a:r>
          </a:p>
        </p:txBody>
      </p:sp>
      <p:sp>
        <p:nvSpPr>
          <p:cNvPr id="204013" name="Text Box 237"/>
          <p:cNvSpPr txBox="1">
            <a:spLocks noChangeArrowheads="1"/>
          </p:cNvSpPr>
          <p:nvPr/>
        </p:nvSpPr>
        <p:spPr bwMode="auto">
          <a:xfrm>
            <a:off x="6943725" y="1239838"/>
            <a:ext cx="2619375"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Lst>
              <a:defRPr>
                <a:solidFill>
                  <a:srgbClr val="000000"/>
                </a:solidFill>
                <a:latin typeface="Arial" pitchFamily="34" charset="0"/>
              </a:defRPr>
            </a:lvl1pPr>
            <a:lvl2pPr>
              <a:tabLst>
                <a:tab pos="723900" algn="l"/>
                <a:tab pos="1447800" algn="l"/>
                <a:tab pos="2171700" algn="l"/>
              </a:tabLst>
              <a:defRPr>
                <a:solidFill>
                  <a:srgbClr val="000000"/>
                </a:solidFill>
                <a:latin typeface="Arial" pitchFamily="34" charset="0"/>
              </a:defRPr>
            </a:lvl2pPr>
            <a:lvl3pPr>
              <a:tabLst>
                <a:tab pos="723900" algn="l"/>
                <a:tab pos="1447800" algn="l"/>
                <a:tab pos="2171700" algn="l"/>
              </a:tabLst>
              <a:defRPr>
                <a:solidFill>
                  <a:srgbClr val="000000"/>
                </a:solidFill>
                <a:latin typeface="Arial" pitchFamily="34" charset="0"/>
              </a:defRPr>
            </a:lvl3pPr>
            <a:lvl4pPr>
              <a:tabLst>
                <a:tab pos="723900" algn="l"/>
                <a:tab pos="1447800" algn="l"/>
                <a:tab pos="2171700" algn="l"/>
              </a:tabLst>
              <a:defRPr>
                <a:solidFill>
                  <a:srgbClr val="000000"/>
                </a:solidFill>
                <a:latin typeface="Arial" pitchFamily="34" charset="0"/>
              </a:defRPr>
            </a:lvl4pPr>
            <a:lvl5pPr>
              <a:tabLst>
                <a:tab pos="723900" algn="l"/>
                <a:tab pos="1447800" algn="l"/>
                <a:tab pos="21717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9pPr>
          </a:lstStyle>
          <a:p>
            <a:pPr algn="ctr">
              <a:spcBef>
                <a:spcPts val="1125"/>
              </a:spcBef>
            </a:pPr>
            <a:r>
              <a:rPr lang="en-GB" altLang="en-US" sz="2000"/>
              <a:t>Synapse turnover</a:t>
            </a:r>
          </a:p>
        </p:txBody>
      </p:sp>
      <p:graphicFrame>
        <p:nvGraphicFramePr>
          <p:cNvPr id="204014" name="Object 238"/>
          <p:cNvGraphicFramePr>
            <a:graphicFrameLocks noChangeAspect="1"/>
          </p:cNvGraphicFramePr>
          <p:nvPr/>
        </p:nvGraphicFramePr>
        <p:xfrm>
          <a:off x="8393113" y="3479800"/>
          <a:ext cx="838200" cy="1254125"/>
        </p:xfrm>
        <a:graphic>
          <a:graphicData uri="http://schemas.openxmlformats.org/presentationml/2006/ole">
            <mc:AlternateContent xmlns:mc="http://schemas.openxmlformats.org/markup-compatibility/2006">
              <mc:Choice xmlns:v="urn:schemas-microsoft-com:vml" Requires="v">
                <p:oleObj spid="_x0000_s204258" r:id="rId51" imgW="1745280" imgH="2560320" progId="">
                  <p:embed/>
                </p:oleObj>
              </mc:Choice>
              <mc:Fallback>
                <p:oleObj r:id="rId51" imgW="1745280" imgH="2560320" progId="">
                  <p:embed/>
                  <p:pic>
                    <p:nvPicPr>
                      <p:cNvPr id="0" name="Object 238"/>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8393113" y="3479800"/>
                        <a:ext cx="838200" cy="125412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4015" name="Group 239"/>
          <p:cNvGrpSpPr>
            <a:grpSpLocks/>
          </p:cNvGrpSpPr>
          <p:nvPr/>
        </p:nvGrpSpPr>
        <p:grpSpPr bwMode="auto">
          <a:xfrm>
            <a:off x="8404225" y="3463925"/>
            <a:ext cx="838200" cy="76200"/>
            <a:chOff x="5294" y="2182"/>
            <a:chExt cx="528" cy="48"/>
          </a:xfrm>
        </p:grpSpPr>
        <p:sp>
          <p:nvSpPr>
            <p:cNvPr id="204016" name="Line 240"/>
            <p:cNvSpPr>
              <a:spLocks noChangeShapeType="1"/>
            </p:cNvSpPr>
            <p:nvPr/>
          </p:nvSpPr>
          <p:spPr bwMode="auto">
            <a:xfrm flipH="1" flipV="1">
              <a:off x="5293" y="2199"/>
              <a:ext cx="531" cy="8"/>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4017" name="Freeform 241"/>
            <p:cNvSpPr>
              <a:spLocks noChangeArrowheads="1"/>
            </p:cNvSpPr>
            <p:nvPr/>
          </p:nvSpPr>
          <p:spPr bwMode="auto">
            <a:xfrm flipH="1">
              <a:off x="5794" y="2182"/>
              <a:ext cx="29" cy="49"/>
            </a:xfrm>
            <a:custGeom>
              <a:avLst/>
              <a:gdLst>
                <a:gd name="T0" fmla="*/ 0 w 48"/>
                <a:gd name="T1" fmla="*/ 21 h 43"/>
                <a:gd name="T2" fmla="*/ 48 w 48"/>
                <a:gd name="T3" fmla="*/ 0 h 43"/>
                <a:gd name="T4" fmla="*/ 48 w 48"/>
                <a:gd name="T5" fmla="*/ 0 h 43"/>
                <a:gd name="T6" fmla="*/ 48 w 48"/>
                <a:gd name="T7" fmla="*/ 2 h 43"/>
                <a:gd name="T8" fmla="*/ 46 w 48"/>
                <a:gd name="T9" fmla="*/ 3 h 43"/>
                <a:gd name="T10" fmla="*/ 46 w 48"/>
                <a:gd name="T11" fmla="*/ 5 h 43"/>
                <a:gd name="T12" fmla="*/ 46 w 48"/>
                <a:gd name="T13" fmla="*/ 6 h 43"/>
                <a:gd name="T14" fmla="*/ 44 w 48"/>
                <a:gd name="T15" fmla="*/ 6 h 43"/>
                <a:gd name="T16" fmla="*/ 44 w 48"/>
                <a:gd name="T17" fmla="*/ 8 h 43"/>
                <a:gd name="T18" fmla="*/ 44 w 48"/>
                <a:gd name="T19" fmla="*/ 10 h 43"/>
                <a:gd name="T20" fmla="*/ 44 w 48"/>
                <a:gd name="T21" fmla="*/ 11 h 43"/>
                <a:gd name="T22" fmla="*/ 43 w 48"/>
                <a:gd name="T23" fmla="*/ 11 h 43"/>
                <a:gd name="T24" fmla="*/ 43 w 48"/>
                <a:gd name="T25" fmla="*/ 13 h 43"/>
                <a:gd name="T26" fmla="*/ 43 w 48"/>
                <a:gd name="T27" fmla="*/ 15 h 43"/>
                <a:gd name="T28" fmla="*/ 43 w 48"/>
                <a:gd name="T29" fmla="*/ 16 h 43"/>
                <a:gd name="T30" fmla="*/ 43 w 48"/>
                <a:gd name="T31" fmla="*/ 18 h 43"/>
                <a:gd name="T32" fmla="*/ 43 w 48"/>
                <a:gd name="T33" fmla="*/ 18 h 43"/>
                <a:gd name="T34" fmla="*/ 43 w 48"/>
                <a:gd name="T35" fmla="*/ 20 h 43"/>
                <a:gd name="T36" fmla="*/ 43 w 48"/>
                <a:gd name="T37" fmla="*/ 21 h 43"/>
                <a:gd name="T38" fmla="*/ 43 w 48"/>
                <a:gd name="T39" fmla="*/ 23 h 43"/>
                <a:gd name="T40" fmla="*/ 43 w 48"/>
                <a:gd name="T41" fmla="*/ 25 h 43"/>
                <a:gd name="T42" fmla="*/ 43 w 48"/>
                <a:gd name="T43" fmla="*/ 25 h 43"/>
                <a:gd name="T44" fmla="*/ 43 w 48"/>
                <a:gd name="T45" fmla="*/ 26 h 43"/>
                <a:gd name="T46" fmla="*/ 43 w 48"/>
                <a:gd name="T47" fmla="*/ 28 h 43"/>
                <a:gd name="T48" fmla="*/ 43 w 48"/>
                <a:gd name="T49" fmla="*/ 30 h 43"/>
                <a:gd name="T50" fmla="*/ 44 w 48"/>
                <a:gd name="T51" fmla="*/ 30 h 43"/>
                <a:gd name="T52" fmla="*/ 44 w 48"/>
                <a:gd name="T53" fmla="*/ 31 h 43"/>
                <a:gd name="T54" fmla="*/ 44 w 48"/>
                <a:gd name="T55" fmla="*/ 33 h 43"/>
                <a:gd name="T56" fmla="*/ 44 w 48"/>
                <a:gd name="T57" fmla="*/ 35 h 43"/>
                <a:gd name="T58" fmla="*/ 44 w 48"/>
                <a:gd name="T59" fmla="*/ 36 h 43"/>
                <a:gd name="T60" fmla="*/ 46 w 48"/>
                <a:gd name="T61" fmla="*/ 36 h 43"/>
                <a:gd name="T62" fmla="*/ 46 w 48"/>
                <a:gd name="T63" fmla="*/ 38 h 43"/>
                <a:gd name="T64" fmla="*/ 46 w 48"/>
                <a:gd name="T65" fmla="*/ 40 h 43"/>
                <a:gd name="T66" fmla="*/ 48 w 48"/>
                <a:gd name="T67" fmla="*/ 41 h 43"/>
                <a:gd name="T68" fmla="*/ 48 w 48"/>
                <a:gd name="T69" fmla="*/ 43 h 43"/>
                <a:gd name="T70" fmla="*/ 0 w 48"/>
                <a:gd name="T71" fmla="*/ 21 h 43"/>
                <a:gd name="T72" fmla="*/ 0 w 48"/>
                <a:gd name="T7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43">
                  <a:moveTo>
                    <a:pt x="0" y="21"/>
                  </a:moveTo>
                  <a:lnTo>
                    <a:pt x="48" y="0"/>
                  </a:lnTo>
                  <a:lnTo>
                    <a:pt x="48" y="2"/>
                  </a:lnTo>
                  <a:lnTo>
                    <a:pt x="46" y="3"/>
                  </a:lnTo>
                  <a:lnTo>
                    <a:pt x="46" y="5"/>
                  </a:lnTo>
                  <a:lnTo>
                    <a:pt x="46" y="6"/>
                  </a:lnTo>
                  <a:lnTo>
                    <a:pt x="44" y="6"/>
                  </a:lnTo>
                  <a:lnTo>
                    <a:pt x="44" y="8"/>
                  </a:lnTo>
                  <a:lnTo>
                    <a:pt x="44" y="10"/>
                  </a:lnTo>
                  <a:lnTo>
                    <a:pt x="44" y="11"/>
                  </a:lnTo>
                  <a:lnTo>
                    <a:pt x="43" y="11"/>
                  </a:lnTo>
                  <a:lnTo>
                    <a:pt x="43" y="13"/>
                  </a:lnTo>
                  <a:lnTo>
                    <a:pt x="43" y="15"/>
                  </a:lnTo>
                  <a:lnTo>
                    <a:pt x="43" y="16"/>
                  </a:lnTo>
                  <a:lnTo>
                    <a:pt x="43" y="18"/>
                  </a:lnTo>
                  <a:lnTo>
                    <a:pt x="43" y="20"/>
                  </a:lnTo>
                  <a:lnTo>
                    <a:pt x="43" y="21"/>
                  </a:lnTo>
                  <a:lnTo>
                    <a:pt x="43" y="23"/>
                  </a:lnTo>
                  <a:lnTo>
                    <a:pt x="43" y="25"/>
                  </a:lnTo>
                  <a:lnTo>
                    <a:pt x="43" y="26"/>
                  </a:lnTo>
                  <a:lnTo>
                    <a:pt x="43" y="28"/>
                  </a:lnTo>
                  <a:lnTo>
                    <a:pt x="43" y="30"/>
                  </a:lnTo>
                  <a:lnTo>
                    <a:pt x="44" y="30"/>
                  </a:lnTo>
                  <a:lnTo>
                    <a:pt x="44" y="31"/>
                  </a:lnTo>
                  <a:lnTo>
                    <a:pt x="44" y="33"/>
                  </a:lnTo>
                  <a:lnTo>
                    <a:pt x="44" y="35"/>
                  </a:lnTo>
                  <a:lnTo>
                    <a:pt x="44" y="36"/>
                  </a:lnTo>
                  <a:lnTo>
                    <a:pt x="46" y="36"/>
                  </a:lnTo>
                  <a:lnTo>
                    <a:pt x="46" y="38"/>
                  </a:lnTo>
                  <a:lnTo>
                    <a:pt x="46" y="40"/>
                  </a:lnTo>
                  <a:lnTo>
                    <a:pt x="48" y="41"/>
                  </a:lnTo>
                  <a:lnTo>
                    <a:pt x="48" y="43"/>
                  </a:lnTo>
                  <a:lnTo>
                    <a:pt x="0" y="21"/>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04018" name="Text Box 242"/>
          <p:cNvSpPr txBox="1">
            <a:spLocks noChangeArrowheads="1"/>
          </p:cNvSpPr>
          <p:nvPr/>
        </p:nvSpPr>
        <p:spPr bwMode="auto">
          <a:xfrm>
            <a:off x="754063" y="5578475"/>
            <a:ext cx="8570912" cy="160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342900" indent="-34290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itchFamily="34" charset="0"/>
              </a:defRPr>
            </a:lvl1pPr>
            <a:lvl2pPr marL="558800" indent="-34290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itchFamily="34" charset="0"/>
              </a:defRPr>
            </a:lvl2pPr>
            <a:lvl3pPr marL="774700" indent="-34290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itchFamily="34" charset="0"/>
              </a:defRPr>
            </a:lvl3pPr>
            <a:lvl4pPr marL="990600" indent="-34290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itchFamily="34" charset="0"/>
              </a:defRPr>
            </a:lvl4pPr>
            <a:lvl5pPr marL="1206500" indent="-34290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itchFamily="34" charset="0"/>
              </a:defRPr>
            </a:lvl5pPr>
            <a:lvl6pPr marL="1663700" indent="-342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itchFamily="34" charset="0"/>
              </a:defRPr>
            </a:lvl6pPr>
            <a:lvl7pPr marL="2120900" indent="-342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itchFamily="34" charset="0"/>
              </a:defRPr>
            </a:lvl7pPr>
            <a:lvl8pPr marL="2578100" indent="-342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itchFamily="34" charset="0"/>
              </a:defRPr>
            </a:lvl8pPr>
            <a:lvl9pPr marL="3035300" indent="-342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itchFamily="34" charset="0"/>
              </a:defRPr>
            </a:lvl9pPr>
          </a:lstStyle>
          <a:p>
            <a:pPr>
              <a:spcBef>
                <a:spcPts val="1000"/>
              </a:spcBef>
              <a:buSzPct val="100000"/>
              <a:buFont typeface="Arial" pitchFamily="34" charset="0"/>
              <a:buNone/>
            </a:pPr>
            <a:r>
              <a:rPr lang="en-GB" altLang="en-US" sz="1600"/>
              <a:t>The algorithm proceeds in three steps:</a:t>
            </a:r>
          </a:p>
          <a:p>
            <a:pPr>
              <a:spcBef>
                <a:spcPts val="1000"/>
              </a:spcBef>
              <a:buSzPct val="100000"/>
              <a:buFont typeface="StarSymbol" charset="0"/>
              <a:buAutoNum type="arabicPeriod"/>
            </a:pPr>
            <a:r>
              <a:rPr lang="en-GB" altLang="en-US" sz="1600"/>
              <a:t>Update in network activity (on a short, functional time scale) </a:t>
            </a:r>
          </a:p>
          <a:p>
            <a:pPr>
              <a:spcBef>
                <a:spcPts val="1000"/>
              </a:spcBef>
              <a:buSzPct val="100000"/>
              <a:buFont typeface="StarSymbol" charset="0"/>
              <a:buAutoNum type="arabicPeriod"/>
            </a:pPr>
            <a:r>
              <a:rPr lang="en-GB" altLang="en-US" sz="1600"/>
              <a:t>Update in the number of free synaptic elements (and eventually synapse deletion) (on a longer, morphogenetic time scale)‏</a:t>
            </a:r>
          </a:p>
          <a:p>
            <a:pPr>
              <a:spcBef>
                <a:spcPts val="1000"/>
              </a:spcBef>
              <a:buSzPct val="100000"/>
              <a:buFont typeface="StarSymbol" charset="0"/>
              <a:buAutoNum type="arabicPeriod"/>
            </a:pPr>
            <a:r>
              <a:rPr lang="en-GB" altLang="en-US" sz="1600"/>
              <a:t>Update in connectivity (return to step 1)‏</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fill="hold" nodeType="withEffect">
                                  <p:stCondLst>
                                    <p:cond delay="0"/>
                                  </p:stCondLst>
                                  <p:childTnLst>
                                    <p:set>
                                      <p:cBhvr additive="repl">
                                        <p:cTn id="6" dur="1" fill="hold">
                                          <p:stCondLst>
                                            <p:cond delay="0"/>
                                          </p:stCondLst>
                                        </p:cTn>
                                        <p:tgtEl>
                                          <p:spTgt spid="204011"/>
                                        </p:tgtEl>
                                        <p:attrNameLst>
                                          <p:attrName>style.visibility</p:attrName>
                                        </p:attrNameLst>
                                      </p:cBhvr>
                                      <p:to>
                                        <p:strVal val="visible"/>
                                      </p:to>
                                    </p:set>
                                    <p:animEffect transition="in" filter="fade">
                                      <p:cBhvr additive="repl">
                                        <p:cTn id="7" dur="2000"/>
                                        <p:tgtEl>
                                          <p:spTgt spid="204011"/>
                                        </p:tgtEl>
                                      </p:cBhvr>
                                    </p:animEffect>
                                  </p:childTnLst>
                                </p:cTn>
                              </p:par>
                              <p:par>
                                <p:cTn id="8" presetID="10" presetClass="entr" fill="hold" nodeType="withEffect">
                                  <p:stCondLst>
                                    <p:cond delay="0"/>
                                  </p:stCondLst>
                                  <p:childTnLst>
                                    <p:set>
                                      <p:cBhvr additive="repl">
                                        <p:cTn id="9" dur="1" fill="hold">
                                          <p:stCondLst>
                                            <p:cond delay="0"/>
                                          </p:stCondLst>
                                        </p:cTn>
                                        <p:tgtEl>
                                          <p:spTgt spid="203780"/>
                                        </p:tgtEl>
                                        <p:attrNameLst>
                                          <p:attrName>style.visibility</p:attrName>
                                        </p:attrNameLst>
                                      </p:cBhvr>
                                      <p:to>
                                        <p:strVal val="visible"/>
                                      </p:to>
                                    </p:set>
                                    <p:animEffect transition="in" filter="fade">
                                      <p:cBhvr additive="repl">
                                        <p:cTn id="10" dur="2000"/>
                                        <p:tgtEl>
                                          <p:spTgt spid="20378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fill="hold" nodeType="clickEffect">
                                  <p:stCondLst>
                                    <p:cond delay="0"/>
                                  </p:stCondLst>
                                  <p:childTnLst>
                                    <p:set>
                                      <p:cBhvr additive="repl">
                                        <p:cTn id="14" dur="1" fill="hold">
                                          <p:stCondLst>
                                            <p:cond delay="0"/>
                                          </p:stCondLst>
                                        </p:cTn>
                                        <p:tgtEl>
                                          <p:spTgt spid="203829"/>
                                        </p:tgtEl>
                                        <p:attrNameLst>
                                          <p:attrName>style.visibility</p:attrName>
                                        </p:attrNameLst>
                                      </p:cBhvr>
                                      <p:to>
                                        <p:strVal val="visible"/>
                                      </p:to>
                                    </p:set>
                                    <p:animEffect transition="in" filter="fade">
                                      <p:cBhvr additive="repl">
                                        <p:cTn id="15" dur="2000"/>
                                        <p:tgtEl>
                                          <p:spTgt spid="20382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fill="hold" nodeType="clickEffect">
                                  <p:stCondLst>
                                    <p:cond delay="0"/>
                                  </p:stCondLst>
                                  <p:childTnLst>
                                    <p:set>
                                      <p:cBhvr additive="repl">
                                        <p:cTn id="19" dur="1" fill="hold">
                                          <p:stCondLst>
                                            <p:cond delay="0"/>
                                          </p:stCondLst>
                                        </p:cTn>
                                        <p:tgtEl>
                                          <p:spTgt spid="203868"/>
                                        </p:tgtEl>
                                        <p:attrNameLst>
                                          <p:attrName>style.visibility</p:attrName>
                                        </p:attrNameLst>
                                      </p:cBhvr>
                                      <p:to>
                                        <p:strVal val="visible"/>
                                      </p:to>
                                    </p:set>
                                    <p:animEffect transition="in" filter="fade">
                                      <p:cBhvr additive="repl">
                                        <p:cTn id="20" dur="2000"/>
                                        <p:tgtEl>
                                          <p:spTgt spid="203868"/>
                                        </p:tgtEl>
                                      </p:cBhvr>
                                    </p:animEffect>
                                  </p:childTnLst>
                                </p:cTn>
                              </p:par>
                              <p:par>
                                <p:cTn id="21" presetID="10" presetClass="entr" fill="hold" nodeType="withEffect">
                                  <p:stCondLst>
                                    <p:cond delay="0"/>
                                  </p:stCondLst>
                                  <p:childTnLst>
                                    <p:set>
                                      <p:cBhvr additive="repl">
                                        <p:cTn id="22" dur="1" fill="hold">
                                          <p:stCondLst>
                                            <p:cond delay="0"/>
                                          </p:stCondLst>
                                        </p:cTn>
                                        <p:tgtEl>
                                          <p:spTgt spid="204012"/>
                                        </p:tgtEl>
                                        <p:attrNameLst>
                                          <p:attrName>style.visibility</p:attrName>
                                        </p:attrNameLst>
                                      </p:cBhvr>
                                      <p:to>
                                        <p:strVal val="visible"/>
                                      </p:to>
                                    </p:set>
                                    <p:animEffect transition="in" filter="fade">
                                      <p:cBhvr additive="repl">
                                        <p:cTn id="23" dur="2000"/>
                                        <p:tgtEl>
                                          <p:spTgt spid="20401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fill="hold" nodeType="clickEffect">
                                  <p:stCondLst>
                                    <p:cond delay="0"/>
                                  </p:stCondLst>
                                  <p:childTnLst>
                                    <p:set>
                                      <p:cBhvr additive="repl">
                                        <p:cTn id="27" dur="1" fill="hold">
                                          <p:stCondLst>
                                            <p:cond delay="0"/>
                                          </p:stCondLst>
                                        </p:cTn>
                                        <p:tgtEl>
                                          <p:spTgt spid="203939"/>
                                        </p:tgtEl>
                                        <p:attrNameLst>
                                          <p:attrName>style.visibility</p:attrName>
                                        </p:attrNameLst>
                                      </p:cBhvr>
                                      <p:to>
                                        <p:strVal val="visible"/>
                                      </p:to>
                                    </p:set>
                                    <p:animEffect transition="in" filter="fade">
                                      <p:cBhvr additive="repl">
                                        <p:cTn id="28" dur="2000"/>
                                        <p:tgtEl>
                                          <p:spTgt spid="20393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fill="hold" nodeType="clickEffect">
                                  <p:stCondLst>
                                    <p:cond delay="0"/>
                                  </p:stCondLst>
                                  <p:childTnLst>
                                    <p:set>
                                      <p:cBhvr additive="repl">
                                        <p:cTn id="32" dur="1" fill="hold">
                                          <p:stCondLst>
                                            <p:cond delay="0"/>
                                          </p:stCondLst>
                                        </p:cTn>
                                        <p:tgtEl>
                                          <p:spTgt spid="203944"/>
                                        </p:tgtEl>
                                        <p:attrNameLst>
                                          <p:attrName>style.visibility</p:attrName>
                                        </p:attrNameLst>
                                      </p:cBhvr>
                                      <p:to>
                                        <p:strVal val="visible"/>
                                      </p:to>
                                    </p:set>
                                    <p:animEffect transition="in" filter="fade">
                                      <p:cBhvr additive="repl">
                                        <p:cTn id="33" dur="2000"/>
                                        <p:tgtEl>
                                          <p:spTgt spid="20394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fill="hold" grpId="0" nodeType="clickEffect">
                                  <p:stCondLst>
                                    <p:cond delay="0"/>
                                  </p:stCondLst>
                                  <p:childTnLst>
                                    <p:set>
                                      <p:cBhvr additive="repl">
                                        <p:cTn id="37" dur="1" fill="hold">
                                          <p:stCondLst>
                                            <p:cond delay="0"/>
                                          </p:stCondLst>
                                        </p:cTn>
                                        <p:tgtEl>
                                          <p:spTgt spid="204010"/>
                                        </p:tgtEl>
                                        <p:attrNameLst>
                                          <p:attrName>style.visibility</p:attrName>
                                        </p:attrNameLst>
                                      </p:cBhvr>
                                      <p:to>
                                        <p:strVal val="visible"/>
                                      </p:to>
                                    </p:set>
                                    <p:animEffect transition="in" filter="fade">
                                      <p:cBhvr additive="repl">
                                        <p:cTn id="38" dur="2000"/>
                                        <p:tgtEl>
                                          <p:spTgt spid="204010"/>
                                        </p:tgtEl>
                                      </p:cBhvr>
                                    </p:animEffect>
                                  </p:childTnLst>
                                </p:cTn>
                              </p:par>
                              <p:par>
                                <p:cTn id="39" presetID="10" presetClass="entr" fill="hold" nodeType="withEffect">
                                  <p:stCondLst>
                                    <p:cond delay="0"/>
                                  </p:stCondLst>
                                  <p:childTnLst>
                                    <p:set>
                                      <p:cBhvr additive="repl">
                                        <p:cTn id="40" dur="1" fill="hold">
                                          <p:stCondLst>
                                            <p:cond delay="0"/>
                                          </p:stCondLst>
                                        </p:cTn>
                                        <p:tgtEl>
                                          <p:spTgt spid="204007"/>
                                        </p:tgtEl>
                                        <p:attrNameLst>
                                          <p:attrName>style.visibility</p:attrName>
                                        </p:attrNameLst>
                                      </p:cBhvr>
                                      <p:to>
                                        <p:strVal val="visible"/>
                                      </p:to>
                                    </p:set>
                                    <p:animEffect transition="in" filter="fade">
                                      <p:cBhvr additive="repl">
                                        <p:cTn id="41" dur="2000"/>
                                        <p:tgtEl>
                                          <p:spTgt spid="204007"/>
                                        </p:tgtEl>
                                      </p:cBhvr>
                                    </p:animEffect>
                                  </p:childTnLst>
                                </p:cTn>
                              </p:par>
                              <p:par>
                                <p:cTn id="42" presetID="10" presetClass="entr" fill="hold" nodeType="withEffect">
                                  <p:stCondLst>
                                    <p:cond delay="0"/>
                                  </p:stCondLst>
                                  <p:childTnLst>
                                    <p:set>
                                      <p:cBhvr additive="repl">
                                        <p:cTn id="43" dur="1" fill="hold">
                                          <p:stCondLst>
                                            <p:cond delay="0"/>
                                          </p:stCondLst>
                                        </p:cTn>
                                        <p:tgtEl>
                                          <p:spTgt spid="204013"/>
                                        </p:tgtEl>
                                        <p:attrNameLst>
                                          <p:attrName>style.visibility</p:attrName>
                                        </p:attrNameLst>
                                      </p:cBhvr>
                                      <p:to>
                                        <p:strVal val="visible"/>
                                      </p:to>
                                    </p:set>
                                    <p:animEffect transition="in" filter="fade">
                                      <p:cBhvr additive="repl">
                                        <p:cTn id="44" dur="2000"/>
                                        <p:tgtEl>
                                          <p:spTgt spid="204013"/>
                                        </p:tgtEl>
                                      </p:cBhvr>
                                    </p:animEffect>
                                  </p:childTnLst>
                                </p:cTn>
                              </p:par>
                              <p:par>
                                <p:cTn id="45" presetID="10" presetClass="entr" fill="hold" nodeType="withEffect">
                                  <p:stCondLst>
                                    <p:cond delay="0"/>
                                  </p:stCondLst>
                                  <p:childTnLst>
                                    <p:set>
                                      <p:cBhvr additive="repl">
                                        <p:cTn id="46" dur="1" fill="hold">
                                          <p:stCondLst>
                                            <p:cond delay="0"/>
                                          </p:stCondLst>
                                        </p:cTn>
                                        <p:tgtEl>
                                          <p:spTgt spid="204015"/>
                                        </p:tgtEl>
                                        <p:attrNameLst>
                                          <p:attrName>style.visibility</p:attrName>
                                        </p:attrNameLst>
                                      </p:cBhvr>
                                      <p:to>
                                        <p:strVal val="visible"/>
                                      </p:to>
                                    </p:set>
                                    <p:animEffect transition="in" filter="fade">
                                      <p:cBhvr additive="repl">
                                        <p:cTn id="47" dur="2000"/>
                                        <p:tgtEl>
                                          <p:spTgt spid="20401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additive="repl">
                                        <p:cTn id="51" dur="1" fill="hold">
                                          <p:stCondLst>
                                            <p:cond delay="0"/>
                                          </p:stCondLst>
                                        </p:cTn>
                                        <p:tgtEl>
                                          <p:spTgt spid="204009"/>
                                        </p:tgtEl>
                                        <p:attrNameLst>
                                          <p:attrName>style.visibility</p:attrName>
                                        </p:attrNameLst>
                                      </p:cBhvr>
                                      <p:to>
                                        <p:strVal val="visible"/>
                                      </p:to>
                                    </p:set>
                                    <p:animEffect transition="in" filter="wipe(left)">
                                      <p:cBhvr additive="repl">
                                        <p:cTn id="52" dur="500"/>
                                        <p:tgtEl>
                                          <p:spTgt spid="204009"/>
                                        </p:tgtEl>
                                      </p:cBhvr>
                                    </p:animEffect>
                                  </p:childTnLst>
                                </p:cTn>
                              </p:par>
                              <p:par>
                                <p:cTn id="53" presetID="10" presetClass="exit" fill="hold" nodeType="withEffect">
                                  <p:stCondLst>
                                    <p:cond delay="0"/>
                                  </p:stCondLst>
                                  <p:childTnLst>
                                    <p:animEffect transition="out" filter="fade">
                                      <p:cBhvr additive="repl">
                                        <p:cTn id="54" dur="2000"/>
                                        <p:tgtEl>
                                          <p:spTgt spid="204015"/>
                                        </p:tgtEl>
                                      </p:cBhvr>
                                    </p:animEffect>
                                    <p:set>
                                      <p:cBhvr additive="repl">
                                        <p:cTn id="55" dur="1" fill="hold">
                                          <p:stCondLst>
                                            <p:cond delay="0"/>
                                          </p:stCondLst>
                                        </p:cTn>
                                        <p:tgtEl>
                                          <p:spTgt spid="204015"/>
                                        </p:tgtEl>
                                        <p:attrNameLst>
                                          <p:attrName>style.visibility</p:attrName>
                                        </p:attrNameLst>
                                      </p:cBhvr>
                                      <p:to>
                                        <p:strVal val="hidden"/>
                                      </p:to>
                                    </p:set>
                                  </p:childTnLst>
                                </p:cTn>
                              </p:par>
                              <p:par>
                                <p:cTn id="56" presetID="10" presetClass="entr" fill="hold" nodeType="withEffect">
                                  <p:stCondLst>
                                    <p:cond delay="0"/>
                                  </p:stCondLst>
                                  <p:childTnLst>
                                    <p:set>
                                      <p:cBhvr additive="repl">
                                        <p:cTn id="57" dur="1" fill="hold">
                                          <p:stCondLst>
                                            <p:cond delay="0"/>
                                          </p:stCondLst>
                                        </p:cTn>
                                        <p:tgtEl>
                                          <p:spTgt spid="204008"/>
                                        </p:tgtEl>
                                        <p:attrNameLst>
                                          <p:attrName>style.visibility</p:attrName>
                                        </p:attrNameLst>
                                      </p:cBhvr>
                                      <p:to>
                                        <p:strVal val="visible"/>
                                      </p:to>
                                    </p:set>
                                    <p:animEffect transition="in" filter="fade">
                                      <p:cBhvr additive="repl">
                                        <p:cTn id="58" dur="1000"/>
                                        <p:tgtEl>
                                          <p:spTgt spid="204008"/>
                                        </p:tgtEl>
                                      </p:cBhvr>
                                    </p:animEffect>
                                  </p:childTnLst>
                                </p:cTn>
                              </p:par>
                            </p:childTnLst>
                          </p:cTn>
                        </p:par>
                        <p:par>
                          <p:cTn id="59" fill="hold" nodeType="afterGroup">
                            <p:stCondLst>
                              <p:cond delay="2000"/>
                            </p:stCondLst>
                            <p:childTnLst>
                              <p:par>
                                <p:cTn id="60" presetID="10" presetClass="exit" fill="hold" nodeType="afterEffect">
                                  <p:stCondLst>
                                    <p:cond delay="0"/>
                                  </p:stCondLst>
                                  <p:childTnLst>
                                    <p:animEffect transition="out" filter="fade">
                                      <p:cBhvr additive="repl">
                                        <p:cTn id="61" dur="2000"/>
                                        <p:tgtEl>
                                          <p:spTgt spid="204008"/>
                                        </p:tgtEl>
                                      </p:cBhvr>
                                    </p:animEffect>
                                    <p:set>
                                      <p:cBhvr additive="repl">
                                        <p:cTn id="62" dur="1" fill="hold">
                                          <p:stCondLst>
                                            <p:cond delay="0"/>
                                          </p:stCondLst>
                                        </p:cTn>
                                        <p:tgtEl>
                                          <p:spTgt spid="204008"/>
                                        </p:tgtEl>
                                        <p:attrNameLst>
                                          <p:attrName>style.visibility</p:attrName>
                                        </p:attrNameLst>
                                      </p:cBhvr>
                                      <p:to>
                                        <p:strVal val="hidden"/>
                                      </p:to>
                                    </p:set>
                                  </p:childTnLst>
                                </p:cTn>
                              </p:par>
                              <p:par>
                                <p:cTn id="63" presetID="10" presetClass="entr" fill="hold" nodeType="withEffect">
                                  <p:stCondLst>
                                    <p:cond delay="0"/>
                                  </p:stCondLst>
                                  <p:childTnLst>
                                    <p:set>
                                      <p:cBhvr additive="repl">
                                        <p:cTn id="64" dur="1" fill="hold">
                                          <p:stCondLst>
                                            <p:cond delay="0"/>
                                          </p:stCondLst>
                                        </p:cTn>
                                        <p:tgtEl>
                                          <p:spTgt spid="204014"/>
                                        </p:tgtEl>
                                        <p:attrNameLst>
                                          <p:attrName>style.visibility</p:attrName>
                                        </p:attrNameLst>
                                      </p:cBhvr>
                                      <p:to>
                                        <p:strVal val="visible"/>
                                      </p:to>
                                    </p:set>
                                    <p:animEffect transition="in" filter="fade">
                                      <p:cBhvr additive="repl">
                                        <p:cTn id="65" dur="2000"/>
                                        <p:tgtEl>
                                          <p:spTgt spid="204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0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450" y="1079500"/>
            <a:ext cx="3419475" cy="25193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563" name="Text Box 3"/>
          <p:cNvSpPr txBox="1">
            <a:spLocks noChangeArrowheads="1"/>
          </p:cNvSpPr>
          <p:nvPr/>
        </p:nvSpPr>
        <p:spPr bwMode="auto">
          <a:xfrm>
            <a:off x="360363" y="1522413"/>
            <a:ext cx="4603750" cy="1176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Lst>
              <a:defRPr>
                <a:solidFill>
                  <a:srgbClr val="000000"/>
                </a:solidFill>
                <a:latin typeface="Arial" pitchFamily="34" charset="0"/>
              </a:defRPr>
            </a:lvl1pPr>
            <a:lvl2pPr>
              <a:tabLst>
                <a:tab pos="723900" algn="l"/>
                <a:tab pos="1447800" algn="l"/>
                <a:tab pos="2171700" algn="l"/>
                <a:tab pos="2895600" algn="l"/>
                <a:tab pos="3619500" algn="l"/>
                <a:tab pos="4343400" algn="l"/>
              </a:tabLst>
              <a:defRPr>
                <a:solidFill>
                  <a:srgbClr val="000000"/>
                </a:solidFill>
                <a:latin typeface="Arial" pitchFamily="34" charset="0"/>
              </a:defRPr>
            </a:lvl2pPr>
            <a:lvl3pPr>
              <a:tabLst>
                <a:tab pos="723900" algn="l"/>
                <a:tab pos="1447800" algn="l"/>
                <a:tab pos="2171700" algn="l"/>
                <a:tab pos="2895600" algn="l"/>
                <a:tab pos="3619500" algn="l"/>
                <a:tab pos="4343400" algn="l"/>
              </a:tabLst>
              <a:defRPr>
                <a:solidFill>
                  <a:srgbClr val="000000"/>
                </a:solidFill>
                <a:latin typeface="Arial" pitchFamily="34" charset="0"/>
              </a:defRPr>
            </a:lvl3pPr>
            <a:lvl4pPr>
              <a:tabLst>
                <a:tab pos="723900" algn="l"/>
                <a:tab pos="1447800" algn="l"/>
                <a:tab pos="2171700" algn="l"/>
                <a:tab pos="2895600" algn="l"/>
                <a:tab pos="3619500" algn="l"/>
                <a:tab pos="4343400" algn="l"/>
              </a:tabLst>
              <a:defRPr>
                <a:solidFill>
                  <a:srgbClr val="000000"/>
                </a:solidFill>
                <a:latin typeface="Arial" pitchFamily="34" charset="0"/>
              </a:defRPr>
            </a:lvl4pPr>
            <a:lvl5pPr>
              <a:tabLst>
                <a:tab pos="723900" algn="l"/>
                <a:tab pos="1447800" algn="l"/>
                <a:tab pos="2171700" algn="l"/>
                <a:tab pos="2895600" algn="l"/>
                <a:tab pos="3619500" algn="l"/>
                <a:tab pos="43434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9pPr>
          </a:lstStyle>
          <a:p>
            <a:pPr>
              <a:spcBef>
                <a:spcPts val="1000"/>
              </a:spcBef>
            </a:pPr>
            <a:r>
              <a:rPr lang="en-GB" altLang="en-US" sz="2200" b="1"/>
              <a:t>Experiment: </a:t>
            </a:r>
            <a:r>
              <a:rPr lang="en-GB" altLang="en-US" sz="2200"/>
              <a:t>Rats try to retrieve food pellets from container (difficult). </a:t>
            </a:r>
          </a:p>
        </p:txBody>
      </p:sp>
      <p:sp>
        <p:nvSpPr>
          <p:cNvPr id="194564" name="Text Box 4"/>
          <p:cNvSpPr txBox="1">
            <a:spLocks noChangeArrowheads="1"/>
          </p:cNvSpPr>
          <p:nvPr/>
        </p:nvSpPr>
        <p:spPr bwMode="auto">
          <a:xfrm>
            <a:off x="360363" y="7059613"/>
            <a:ext cx="3252787"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Lst>
              <a:defRPr>
                <a:solidFill>
                  <a:srgbClr val="000000"/>
                </a:solidFill>
                <a:latin typeface="Arial" pitchFamily="34" charset="0"/>
              </a:defRPr>
            </a:lvl1pPr>
            <a:lvl2pPr>
              <a:tabLst>
                <a:tab pos="723900" algn="l"/>
                <a:tab pos="1447800" algn="l"/>
                <a:tab pos="2171700" algn="l"/>
                <a:tab pos="2895600" algn="l"/>
              </a:tabLst>
              <a:defRPr>
                <a:solidFill>
                  <a:srgbClr val="000000"/>
                </a:solidFill>
                <a:latin typeface="Arial" pitchFamily="34" charset="0"/>
              </a:defRPr>
            </a:lvl2pPr>
            <a:lvl3pPr>
              <a:tabLst>
                <a:tab pos="723900" algn="l"/>
                <a:tab pos="1447800" algn="l"/>
                <a:tab pos="2171700" algn="l"/>
                <a:tab pos="2895600" algn="l"/>
              </a:tabLst>
              <a:defRPr>
                <a:solidFill>
                  <a:srgbClr val="000000"/>
                </a:solidFill>
                <a:latin typeface="Arial" pitchFamily="34" charset="0"/>
              </a:defRPr>
            </a:lvl3pPr>
            <a:lvl4pPr>
              <a:tabLst>
                <a:tab pos="723900" algn="l"/>
                <a:tab pos="1447800" algn="l"/>
                <a:tab pos="2171700" algn="l"/>
                <a:tab pos="2895600" algn="l"/>
              </a:tabLst>
              <a:defRPr>
                <a:solidFill>
                  <a:srgbClr val="000000"/>
                </a:solidFill>
                <a:latin typeface="Arial" pitchFamily="34" charset="0"/>
              </a:defRPr>
            </a:lvl4pPr>
            <a:lvl5pPr>
              <a:tabLst>
                <a:tab pos="723900" algn="l"/>
                <a:tab pos="1447800" algn="l"/>
                <a:tab pos="2171700" algn="l"/>
                <a:tab pos="28956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9pPr>
          </a:lstStyle>
          <a:p>
            <a:pPr>
              <a:spcBef>
                <a:spcPts val="750"/>
              </a:spcBef>
            </a:pPr>
            <a:r>
              <a:rPr lang="en-GB" altLang="en-US" sz="1600"/>
              <a:t>Kleim et al. (2004)</a:t>
            </a:r>
            <a:r>
              <a:rPr lang="ar-SA" altLang="en-US" sz="1600">
                <a:cs typeface="Arial" pitchFamily="34" charset="0"/>
              </a:rPr>
              <a:t>‏</a:t>
            </a:r>
            <a:endParaRPr lang="en-GB" altLang="en-US" sz="1600"/>
          </a:p>
        </p:txBody>
      </p:sp>
      <p:sp>
        <p:nvSpPr>
          <p:cNvPr id="194565" name="Text Box 5"/>
          <p:cNvSpPr txBox="1">
            <a:spLocks noChangeArrowheads="1"/>
          </p:cNvSpPr>
          <p:nvPr/>
        </p:nvSpPr>
        <p:spPr bwMode="auto">
          <a:xfrm>
            <a:off x="395288" y="4032250"/>
            <a:ext cx="4464050" cy="224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Lst>
              <a:defRPr>
                <a:solidFill>
                  <a:srgbClr val="000000"/>
                </a:solidFill>
                <a:latin typeface="Arial" pitchFamily="34" charset="0"/>
              </a:defRPr>
            </a:lvl1pPr>
            <a:lvl2pPr>
              <a:tabLst>
                <a:tab pos="723900" algn="l"/>
                <a:tab pos="1447800" algn="l"/>
                <a:tab pos="2171700" algn="l"/>
                <a:tab pos="2895600" algn="l"/>
                <a:tab pos="3619500" algn="l"/>
                <a:tab pos="4343400" algn="l"/>
              </a:tabLst>
              <a:defRPr>
                <a:solidFill>
                  <a:srgbClr val="000000"/>
                </a:solidFill>
                <a:latin typeface="Arial" pitchFamily="34" charset="0"/>
              </a:defRPr>
            </a:lvl2pPr>
            <a:lvl3pPr>
              <a:tabLst>
                <a:tab pos="723900" algn="l"/>
                <a:tab pos="1447800" algn="l"/>
                <a:tab pos="2171700" algn="l"/>
                <a:tab pos="2895600" algn="l"/>
                <a:tab pos="3619500" algn="l"/>
                <a:tab pos="4343400" algn="l"/>
              </a:tabLst>
              <a:defRPr>
                <a:solidFill>
                  <a:srgbClr val="000000"/>
                </a:solidFill>
                <a:latin typeface="Arial" pitchFamily="34" charset="0"/>
              </a:defRPr>
            </a:lvl3pPr>
            <a:lvl4pPr>
              <a:tabLst>
                <a:tab pos="723900" algn="l"/>
                <a:tab pos="1447800" algn="l"/>
                <a:tab pos="2171700" algn="l"/>
                <a:tab pos="2895600" algn="l"/>
                <a:tab pos="3619500" algn="l"/>
                <a:tab pos="4343400" algn="l"/>
              </a:tabLst>
              <a:defRPr>
                <a:solidFill>
                  <a:srgbClr val="000000"/>
                </a:solidFill>
                <a:latin typeface="Arial" pitchFamily="34" charset="0"/>
              </a:defRPr>
            </a:lvl4pPr>
            <a:lvl5pPr>
              <a:tabLst>
                <a:tab pos="723900" algn="l"/>
                <a:tab pos="1447800" algn="l"/>
                <a:tab pos="2171700" algn="l"/>
                <a:tab pos="2895600" algn="l"/>
                <a:tab pos="3619500" algn="l"/>
                <a:tab pos="43434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9pPr>
          </a:lstStyle>
          <a:p>
            <a:pPr>
              <a:spcBef>
                <a:spcPts val="1000"/>
              </a:spcBef>
            </a:pPr>
            <a:r>
              <a:rPr lang="en-GB" altLang="en-US" sz="2200" b="1"/>
              <a:t>Results: </a:t>
            </a:r>
            <a:r>
              <a:rPr lang="en-GB" altLang="en-US" sz="2200"/>
              <a:t>Accuracy increases if the rats are successful, i.e. if they reach and eat the food. Otherwise there is no significant change.</a:t>
            </a:r>
          </a:p>
        </p:txBody>
      </p:sp>
      <p:sp>
        <p:nvSpPr>
          <p:cNvPr id="194566" name="Text Box 6"/>
          <p:cNvSpPr txBox="1">
            <a:spLocks noChangeArrowheads="1"/>
          </p:cNvSpPr>
          <p:nvPr/>
        </p:nvSpPr>
        <p:spPr bwMode="auto">
          <a:xfrm>
            <a:off x="360363" y="360363"/>
            <a:ext cx="8728075"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9pPr>
          </a:lstStyle>
          <a:p>
            <a:r>
              <a:rPr lang="en-GB" altLang="en-US" sz="3200" i="1">
                <a:solidFill>
                  <a:srgbClr val="000099"/>
                </a:solidFill>
              </a:rPr>
              <a:t>Experience dependent plasticity</a:t>
            </a:r>
          </a:p>
        </p:txBody>
      </p:sp>
      <p:pic>
        <p:nvPicPr>
          <p:cNvPr id="19456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0350" y="3944938"/>
            <a:ext cx="4559300" cy="21748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10" presetClass="entr" fill="hold" nodeType="withEffect">
                                  <p:stCondLst>
                                    <p:cond delay="0"/>
                                  </p:stCondLst>
                                  <p:childTnLst>
                                    <p:set>
                                      <p:cBhvr additive="repl">
                                        <p:cTn id="6" dur="1" fill="hold">
                                          <p:stCondLst>
                                            <p:cond delay="0"/>
                                          </p:stCondLst>
                                        </p:cTn>
                                        <p:tgtEl>
                                          <p:spTgt spid="194563"/>
                                        </p:tgtEl>
                                        <p:attrNameLst>
                                          <p:attrName>style.visibility</p:attrName>
                                        </p:attrNameLst>
                                      </p:cBhvr>
                                      <p:to>
                                        <p:strVal val="visible"/>
                                      </p:to>
                                    </p:set>
                                    <p:animEffect transition="in" filter="fade">
                                      <p:cBhvr additive="repl">
                                        <p:cTn id="7" dur="2000"/>
                                        <p:tgtEl>
                                          <p:spTgt spid="194563"/>
                                        </p:tgtEl>
                                      </p:cBhvr>
                                    </p:animEffect>
                                  </p:childTnLst>
                                </p:cTn>
                              </p:par>
                              <p:par>
                                <p:cTn id="8" presetID="10" presetClass="entr" fill="hold" nodeType="withEffect">
                                  <p:stCondLst>
                                    <p:cond delay="0"/>
                                  </p:stCondLst>
                                  <p:childTnLst>
                                    <p:set>
                                      <p:cBhvr additive="repl">
                                        <p:cTn id="9" dur="1" fill="hold">
                                          <p:stCondLst>
                                            <p:cond delay="0"/>
                                          </p:stCondLst>
                                        </p:cTn>
                                        <p:tgtEl>
                                          <p:spTgt spid="194562"/>
                                        </p:tgtEl>
                                        <p:attrNameLst>
                                          <p:attrName>style.visibility</p:attrName>
                                        </p:attrNameLst>
                                      </p:cBhvr>
                                      <p:to>
                                        <p:strVal val="visible"/>
                                      </p:to>
                                    </p:set>
                                    <p:animEffect transition="in" filter="fade">
                                      <p:cBhvr additive="repl">
                                        <p:cTn id="10" dur="2000"/>
                                        <p:tgtEl>
                                          <p:spTgt spid="194562"/>
                                        </p:tgtEl>
                                      </p:cBhvr>
                                    </p:animEffect>
                                  </p:childTnLst>
                                </p:cTn>
                              </p:par>
                              <p:par>
                                <p:cTn id="11" presetID="10" presetClass="entr" fill="hold" nodeType="withEffect">
                                  <p:stCondLst>
                                    <p:cond delay="0"/>
                                  </p:stCondLst>
                                  <p:childTnLst>
                                    <p:set>
                                      <p:cBhvr additive="repl">
                                        <p:cTn id="12" dur="1" fill="hold">
                                          <p:stCondLst>
                                            <p:cond delay="0"/>
                                          </p:stCondLst>
                                        </p:cTn>
                                        <p:tgtEl>
                                          <p:spTgt spid="194564"/>
                                        </p:tgtEl>
                                        <p:attrNameLst>
                                          <p:attrName>style.visibility</p:attrName>
                                        </p:attrNameLst>
                                      </p:cBhvr>
                                      <p:to>
                                        <p:strVal val="visible"/>
                                      </p:to>
                                    </p:set>
                                    <p:animEffect transition="in" filter="fade">
                                      <p:cBhvr additive="repl">
                                        <p:cTn id="13" dur="2000"/>
                                        <p:tgtEl>
                                          <p:spTgt spid="194564"/>
                                        </p:tgtEl>
                                      </p:cBhvr>
                                    </p:animEffect>
                                  </p:childTnLst>
                                </p:cTn>
                              </p:par>
                              <p:par>
                                <p:cTn id="14" presetID="10" presetClass="entr" fill="hold" nodeType="withEffect">
                                  <p:stCondLst>
                                    <p:cond delay="0"/>
                                  </p:stCondLst>
                                  <p:childTnLst>
                                    <p:set>
                                      <p:cBhvr additive="repl">
                                        <p:cTn id="15" dur="1" fill="hold">
                                          <p:stCondLst>
                                            <p:cond delay="0"/>
                                          </p:stCondLst>
                                        </p:cTn>
                                        <p:tgtEl>
                                          <p:spTgt spid="194565"/>
                                        </p:tgtEl>
                                        <p:attrNameLst>
                                          <p:attrName>style.visibility</p:attrName>
                                        </p:attrNameLst>
                                      </p:cBhvr>
                                      <p:to>
                                        <p:strVal val="visible"/>
                                      </p:to>
                                    </p:set>
                                    <p:animEffect transition="in" filter="fade">
                                      <p:cBhvr additive="repl">
                                        <p:cTn id="16" dur="2000"/>
                                        <p:tgtEl>
                                          <p:spTgt spid="194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ext Box 2"/>
          <p:cNvSpPr txBox="1">
            <a:spLocks noChangeArrowheads="1"/>
          </p:cNvSpPr>
          <p:nvPr/>
        </p:nvSpPr>
        <p:spPr bwMode="auto">
          <a:xfrm>
            <a:off x="1546225" y="287338"/>
            <a:ext cx="7699375" cy="909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9pPr>
          </a:lstStyle>
          <a:p>
            <a:pPr algn="ctr">
              <a:spcBef>
                <a:spcPts val="1500"/>
              </a:spcBef>
            </a:pPr>
            <a:r>
              <a:rPr lang="en-GB" altLang="en-US" sz="2400" b="1">
                <a:solidFill>
                  <a:srgbClr val="333399"/>
                </a:solidFill>
              </a:rPr>
              <a:t>Activity-dependent changes </a:t>
            </a:r>
            <a:br>
              <a:rPr lang="en-GB" altLang="en-US" sz="2400" b="1">
                <a:solidFill>
                  <a:srgbClr val="333399"/>
                </a:solidFill>
              </a:rPr>
            </a:br>
            <a:r>
              <a:rPr lang="en-GB" altLang="en-US" sz="2400" b="1">
                <a:solidFill>
                  <a:srgbClr val="333399"/>
                </a:solidFill>
              </a:rPr>
              <a:t>in synaptic elements</a:t>
            </a:r>
          </a:p>
        </p:txBody>
      </p:sp>
      <p:sp>
        <p:nvSpPr>
          <p:cNvPr id="205827" name="Text Box 3"/>
          <p:cNvSpPr txBox="1">
            <a:spLocks noChangeArrowheads="1"/>
          </p:cNvSpPr>
          <p:nvPr/>
        </p:nvSpPr>
        <p:spPr bwMode="auto">
          <a:xfrm>
            <a:off x="3213100" y="1319213"/>
            <a:ext cx="4049713"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Lst>
              <a:defRPr>
                <a:solidFill>
                  <a:srgbClr val="000000"/>
                </a:solidFill>
                <a:latin typeface="Arial" pitchFamily="34" charset="0"/>
              </a:defRPr>
            </a:lvl1pPr>
            <a:lvl2pPr>
              <a:tabLst>
                <a:tab pos="723900" algn="l"/>
                <a:tab pos="1447800" algn="l"/>
                <a:tab pos="2171700" algn="l"/>
                <a:tab pos="2895600" algn="l"/>
                <a:tab pos="3619500" algn="l"/>
              </a:tabLst>
              <a:defRPr>
                <a:solidFill>
                  <a:srgbClr val="000000"/>
                </a:solidFill>
                <a:latin typeface="Arial" pitchFamily="34" charset="0"/>
              </a:defRPr>
            </a:lvl2pPr>
            <a:lvl3pPr>
              <a:tabLst>
                <a:tab pos="723900" algn="l"/>
                <a:tab pos="1447800" algn="l"/>
                <a:tab pos="2171700" algn="l"/>
                <a:tab pos="2895600" algn="l"/>
                <a:tab pos="3619500" algn="l"/>
              </a:tabLst>
              <a:defRPr>
                <a:solidFill>
                  <a:srgbClr val="000000"/>
                </a:solidFill>
                <a:latin typeface="Arial" pitchFamily="34" charset="0"/>
              </a:defRPr>
            </a:lvl3pPr>
            <a:lvl4pPr>
              <a:tabLst>
                <a:tab pos="723900" algn="l"/>
                <a:tab pos="1447800" algn="l"/>
                <a:tab pos="2171700" algn="l"/>
                <a:tab pos="2895600" algn="l"/>
                <a:tab pos="3619500" algn="l"/>
              </a:tabLst>
              <a:defRPr>
                <a:solidFill>
                  <a:srgbClr val="000000"/>
                </a:solidFill>
                <a:latin typeface="Arial" pitchFamily="34" charset="0"/>
              </a:defRPr>
            </a:lvl4pPr>
            <a:lvl5pPr>
              <a:tabLst>
                <a:tab pos="723900" algn="l"/>
                <a:tab pos="1447800" algn="l"/>
                <a:tab pos="2171700" algn="l"/>
                <a:tab pos="2895600" algn="l"/>
                <a:tab pos="36195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rgbClr val="000000"/>
                </a:solidFill>
                <a:latin typeface="Arial" pitchFamily="34" charset="0"/>
              </a:defRPr>
            </a:lvl9pPr>
          </a:lstStyle>
          <a:p>
            <a:pPr>
              <a:spcBef>
                <a:spcPts val="1000"/>
              </a:spcBef>
            </a:pPr>
            <a:r>
              <a:rPr lang="en-GB" altLang="en-US" sz="1600" b="1"/>
              <a:t>Step 1)  Update in neuronal activity:</a:t>
            </a:r>
          </a:p>
        </p:txBody>
      </p:sp>
      <p:grpSp>
        <p:nvGrpSpPr>
          <p:cNvPr id="205828" name="Group 4"/>
          <p:cNvGrpSpPr>
            <a:grpSpLocks/>
          </p:cNvGrpSpPr>
          <p:nvPr/>
        </p:nvGrpSpPr>
        <p:grpSpPr bwMode="auto">
          <a:xfrm>
            <a:off x="911225" y="1979613"/>
            <a:ext cx="3255963" cy="1112837"/>
            <a:chOff x="574" y="1247"/>
            <a:chExt cx="2051" cy="701"/>
          </a:xfrm>
        </p:grpSpPr>
        <p:graphicFrame>
          <p:nvGraphicFramePr>
            <p:cNvPr id="205829" name="Object 5"/>
            <p:cNvGraphicFramePr>
              <a:graphicFrameLocks noChangeAspect="1"/>
            </p:cNvGraphicFramePr>
            <p:nvPr/>
          </p:nvGraphicFramePr>
          <p:xfrm>
            <a:off x="574" y="1247"/>
            <a:ext cx="1913" cy="452"/>
          </p:xfrm>
          <a:graphic>
            <a:graphicData uri="http://schemas.openxmlformats.org/presentationml/2006/ole">
              <mc:AlternateContent xmlns:mc="http://schemas.openxmlformats.org/markup-compatibility/2006">
                <mc:Choice xmlns:v="urn:schemas-microsoft-com:vml" Requires="v">
                  <p:oleObj spid="_x0000_s205892" r:id="rId4" imgW="1892160" imgH="444240" progId="">
                    <p:embed/>
                  </p:oleObj>
                </mc:Choice>
                <mc:Fallback>
                  <p:oleObj r:id="rId4" imgW="1892160" imgH="444240"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 y="1247"/>
                          <a:ext cx="1913" cy="452"/>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830" name="Text Box 6"/>
            <p:cNvSpPr txBox="1">
              <a:spLocks noChangeArrowheads="1"/>
            </p:cNvSpPr>
            <p:nvPr/>
          </p:nvSpPr>
          <p:spPr bwMode="auto">
            <a:xfrm>
              <a:off x="775" y="1747"/>
              <a:ext cx="1850"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Lst>
                <a:defRPr>
                  <a:solidFill>
                    <a:srgbClr val="000000"/>
                  </a:solidFill>
                  <a:latin typeface="Arial" pitchFamily="34" charset="0"/>
                </a:defRPr>
              </a:lvl1pPr>
              <a:lvl2pPr>
                <a:tabLst>
                  <a:tab pos="723900" algn="l"/>
                  <a:tab pos="1447800" algn="l"/>
                  <a:tab pos="2171700" algn="l"/>
                  <a:tab pos="2895600" algn="l"/>
                </a:tabLst>
                <a:defRPr>
                  <a:solidFill>
                    <a:srgbClr val="000000"/>
                  </a:solidFill>
                  <a:latin typeface="Arial" pitchFamily="34" charset="0"/>
                </a:defRPr>
              </a:lvl2pPr>
              <a:lvl3pPr>
                <a:tabLst>
                  <a:tab pos="723900" algn="l"/>
                  <a:tab pos="1447800" algn="l"/>
                  <a:tab pos="2171700" algn="l"/>
                  <a:tab pos="2895600" algn="l"/>
                </a:tabLst>
                <a:defRPr>
                  <a:solidFill>
                    <a:srgbClr val="000000"/>
                  </a:solidFill>
                  <a:latin typeface="Arial" pitchFamily="34" charset="0"/>
                </a:defRPr>
              </a:lvl3pPr>
              <a:lvl4pPr>
                <a:tabLst>
                  <a:tab pos="723900" algn="l"/>
                  <a:tab pos="1447800" algn="l"/>
                  <a:tab pos="2171700" algn="l"/>
                  <a:tab pos="2895600" algn="l"/>
                </a:tabLst>
                <a:defRPr>
                  <a:solidFill>
                    <a:srgbClr val="000000"/>
                  </a:solidFill>
                  <a:latin typeface="Arial" pitchFamily="34" charset="0"/>
                </a:defRPr>
              </a:lvl4pPr>
              <a:lvl5pPr>
                <a:tabLst>
                  <a:tab pos="723900" algn="l"/>
                  <a:tab pos="1447800" algn="l"/>
                  <a:tab pos="2171700" algn="l"/>
                  <a:tab pos="28956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9pPr>
            </a:lstStyle>
            <a:p>
              <a:pPr>
                <a:spcBef>
                  <a:spcPts val="1000"/>
                </a:spcBef>
              </a:pPr>
              <a:r>
                <a:rPr lang="en-GB" altLang="en-US" sz="1600" i="1" u="sng"/>
                <a:t>Membrane potential</a:t>
              </a:r>
            </a:p>
          </p:txBody>
        </p:sp>
      </p:grpSp>
      <p:grpSp>
        <p:nvGrpSpPr>
          <p:cNvPr id="205831" name="Group 7"/>
          <p:cNvGrpSpPr>
            <a:grpSpLocks/>
          </p:cNvGrpSpPr>
          <p:nvPr/>
        </p:nvGrpSpPr>
        <p:grpSpPr bwMode="auto">
          <a:xfrm>
            <a:off x="7056438" y="1908175"/>
            <a:ext cx="2700337" cy="1112838"/>
            <a:chOff x="2674" y="1247"/>
            <a:chExt cx="1701" cy="701"/>
          </a:xfrm>
        </p:grpSpPr>
        <p:graphicFrame>
          <p:nvGraphicFramePr>
            <p:cNvPr id="205832" name="Object 8"/>
            <p:cNvGraphicFramePr>
              <a:graphicFrameLocks noChangeAspect="1"/>
            </p:cNvGraphicFramePr>
            <p:nvPr/>
          </p:nvGraphicFramePr>
          <p:xfrm>
            <a:off x="2674" y="1247"/>
            <a:ext cx="1528" cy="538"/>
          </p:xfrm>
          <a:graphic>
            <a:graphicData uri="http://schemas.openxmlformats.org/presentationml/2006/ole">
              <mc:AlternateContent xmlns:mc="http://schemas.openxmlformats.org/markup-compatibility/2006">
                <mc:Choice xmlns:v="urn:schemas-microsoft-com:vml" Requires="v">
                  <p:oleObj spid="_x0000_s205893" r:id="rId6" imgW="1511280" imgH="533160" progId="">
                    <p:embed/>
                  </p:oleObj>
                </mc:Choice>
                <mc:Fallback>
                  <p:oleObj r:id="rId6" imgW="1511280" imgH="533160" progId="">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4" y="1247"/>
                          <a:ext cx="1528" cy="538"/>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833" name="Text Box 9"/>
            <p:cNvSpPr txBox="1">
              <a:spLocks noChangeArrowheads="1"/>
            </p:cNvSpPr>
            <p:nvPr/>
          </p:nvSpPr>
          <p:spPr bwMode="auto">
            <a:xfrm>
              <a:off x="3125" y="1747"/>
              <a:ext cx="1250"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Lst>
                <a:defRPr>
                  <a:solidFill>
                    <a:srgbClr val="000000"/>
                  </a:solidFill>
                  <a:latin typeface="Arial" pitchFamily="34" charset="0"/>
                </a:defRPr>
              </a:lvl1pPr>
              <a:lvl2pPr>
                <a:tabLst>
                  <a:tab pos="723900" algn="l"/>
                  <a:tab pos="1447800" algn="l"/>
                </a:tabLst>
                <a:defRPr>
                  <a:solidFill>
                    <a:srgbClr val="000000"/>
                  </a:solidFill>
                  <a:latin typeface="Arial" pitchFamily="34" charset="0"/>
                </a:defRPr>
              </a:lvl2pPr>
              <a:lvl3pPr>
                <a:tabLst>
                  <a:tab pos="723900" algn="l"/>
                  <a:tab pos="1447800" algn="l"/>
                </a:tabLst>
                <a:defRPr>
                  <a:solidFill>
                    <a:srgbClr val="000000"/>
                  </a:solidFill>
                  <a:latin typeface="Arial" pitchFamily="34" charset="0"/>
                </a:defRPr>
              </a:lvl3pPr>
              <a:lvl4pPr>
                <a:tabLst>
                  <a:tab pos="723900" algn="l"/>
                  <a:tab pos="1447800" algn="l"/>
                </a:tabLst>
                <a:defRPr>
                  <a:solidFill>
                    <a:srgbClr val="000000"/>
                  </a:solidFill>
                  <a:latin typeface="Arial" pitchFamily="34" charset="0"/>
                </a:defRPr>
              </a:lvl4pPr>
              <a:lvl5pPr>
                <a:tabLst>
                  <a:tab pos="723900" algn="l"/>
                  <a:tab pos="1447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9pPr>
            </a:lstStyle>
            <a:p>
              <a:pPr>
                <a:spcBef>
                  <a:spcPts val="1000"/>
                </a:spcBef>
              </a:pPr>
              <a:r>
                <a:rPr lang="en-GB" altLang="en-US" sz="1600" i="1"/>
                <a:t>Firing rate</a:t>
              </a:r>
            </a:p>
          </p:txBody>
        </p:sp>
      </p:grpSp>
      <p:grpSp>
        <p:nvGrpSpPr>
          <p:cNvPr id="205834" name="Group 10"/>
          <p:cNvGrpSpPr>
            <a:grpSpLocks/>
          </p:cNvGrpSpPr>
          <p:nvPr/>
        </p:nvGrpSpPr>
        <p:grpSpPr bwMode="auto">
          <a:xfrm>
            <a:off x="4319588" y="1979613"/>
            <a:ext cx="2427287" cy="1192212"/>
            <a:chOff x="4425" y="1197"/>
            <a:chExt cx="1529" cy="751"/>
          </a:xfrm>
        </p:grpSpPr>
        <p:graphicFrame>
          <p:nvGraphicFramePr>
            <p:cNvPr id="205835" name="Object 11"/>
            <p:cNvGraphicFramePr>
              <a:graphicFrameLocks noChangeAspect="1"/>
            </p:cNvGraphicFramePr>
            <p:nvPr/>
          </p:nvGraphicFramePr>
          <p:xfrm>
            <a:off x="4425" y="1197"/>
            <a:ext cx="1529" cy="491"/>
          </p:xfrm>
          <a:graphic>
            <a:graphicData uri="http://schemas.openxmlformats.org/presentationml/2006/ole">
              <mc:AlternateContent xmlns:mc="http://schemas.openxmlformats.org/markup-compatibility/2006">
                <mc:Choice xmlns:v="urn:schemas-microsoft-com:vml" Requires="v">
                  <p:oleObj spid="_x0000_s205894" r:id="rId8" imgW="1511280" imgH="482400" progId="">
                    <p:embed/>
                  </p:oleObj>
                </mc:Choice>
                <mc:Fallback>
                  <p:oleObj r:id="rId8" imgW="1511280" imgH="482400" progId="">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25" y="1197"/>
                          <a:ext cx="1529" cy="491"/>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836" name="Text Box 12"/>
            <p:cNvSpPr txBox="1">
              <a:spLocks noChangeArrowheads="1"/>
            </p:cNvSpPr>
            <p:nvPr/>
          </p:nvSpPr>
          <p:spPr bwMode="auto">
            <a:xfrm>
              <a:off x="4624" y="1747"/>
              <a:ext cx="1250"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Lst>
                <a:defRPr>
                  <a:solidFill>
                    <a:srgbClr val="000000"/>
                  </a:solidFill>
                  <a:latin typeface="Arial" pitchFamily="34" charset="0"/>
                </a:defRPr>
              </a:lvl1pPr>
              <a:lvl2pPr>
                <a:tabLst>
                  <a:tab pos="723900" algn="l"/>
                  <a:tab pos="1447800" algn="l"/>
                </a:tabLst>
                <a:defRPr>
                  <a:solidFill>
                    <a:srgbClr val="000000"/>
                  </a:solidFill>
                  <a:latin typeface="Arial" pitchFamily="34" charset="0"/>
                </a:defRPr>
              </a:lvl2pPr>
              <a:lvl3pPr>
                <a:tabLst>
                  <a:tab pos="723900" algn="l"/>
                  <a:tab pos="1447800" algn="l"/>
                </a:tabLst>
                <a:defRPr>
                  <a:solidFill>
                    <a:srgbClr val="000000"/>
                  </a:solidFill>
                  <a:latin typeface="Arial" pitchFamily="34" charset="0"/>
                </a:defRPr>
              </a:lvl3pPr>
              <a:lvl4pPr>
                <a:tabLst>
                  <a:tab pos="723900" algn="l"/>
                  <a:tab pos="1447800" algn="l"/>
                </a:tabLst>
                <a:defRPr>
                  <a:solidFill>
                    <a:srgbClr val="000000"/>
                  </a:solidFill>
                  <a:latin typeface="Arial" pitchFamily="34" charset="0"/>
                </a:defRPr>
              </a:lvl4pPr>
              <a:lvl5pPr>
                <a:tabLst>
                  <a:tab pos="723900" algn="l"/>
                  <a:tab pos="1447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9pPr>
            </a:lstStyle>
            <a:p>
              <a:pPr>
                <a:spcBef>
                  <a:spcPts val="1000"/>
                </a:spcBef>
              </a:pPr>
              <a:r>
                <a:rPr lang="en-GB" altLang="en-US" sz="1600" i="1"/>
                <a:t>Firing state</a:t>
              </a:r>
            </a:p>
          </p:txBody>
        </p:sp>
      </p:grpSp>
      <p:grpSp>
        <p:nvGrpSpPr>
          <p:cNvPr id="205837" name="Group 13"/>
          <p:cNvGrpSpPr>
            <a:grpSpLocks/>
          </p:cNvGrpSpPr>
          <p:nvPr/>
        </p:nvGrpSpPr>
        <p:grpSpPr bwMode="auto">
          <a:xfrm>
            <a:off x="1368425" y="3348038"/>
            <a:ext cx="2300288" cy="954087"/>
            <a:chOff x="2903" y="2162"/>
            <a:chExt cx="1449" cy="601"/>
          </a:xfrm>
        </p:grpSpPr>
        <p:graphicFrame>
          <p:nvGraphicFramePr>
            <p:cNvPr id="205838" name="Object 14"/>
            <p:cNvGraphicFramePr>
              <a:graphicFrameLocks noChangeAspect="1"/>
            </p:cNvGraphicFramePr>
            <p:nvPr/>
          </p:nvGraphicFramePr>
          <p:xfrm>
            <a:off x="2975" y="2162"/>
            <a:ext cx="1179" cy="393"/>
          </p:xfrm>
          <a:graphic>
            <a:graphicData uri="http://schemas.openxmlformats.org/presentationml/2006/ole">
              <mc:AlternateContent xmlns:mc="http://schemas.openxmlformats.org/markup-compatibility/2006">
                <mc:Choice xmlns:v="urn:schemas-microsoft-com:vml" Requires="v">
                  <p:oleObj spid="_x0000_s205895" r:id="rId10" imgW="1168200" imgH="393480" progId="">
                    <p:embed/>
                  </p:oleObj>
                </mc:Choice>
                <mc:Fallback>
                  <p:oleObj r:id="rId10" imgW="1168200" imgH="393480" progId="">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75" y="2162"/>
                          <a:ext cx="1179" cy="393"/>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839" name="Text Box 15"/>
            <p:cNvSpPr txBox="1">
              <a:spLocks noChangeArrowheads="1"/>
            </p:cNvSpPr>
            <p:nvPr/>
          </p:nvSpPr>
          <p:spPr bwMode="auto">
            <a:xfrm>
              <a:off x="2903" y="2562"/>
              <a:ext cx="1449"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Lst>
                <a:defRPr>
                  <a:solidFill>
                    <a:srgbClr val="000000"/>
                  </a:solidFill>
                  <a:latin typeface="Arial" pitchFamily="34" charset="0"/>
                </a:defRPr>
              </a:lvl1pPr>
              <a:lvl2pPr>
                <a:tabLst>
                  <a:tab pos="723900" algn="l"/>
                  <a:tab pos="1447800" algn="l"/>
                  <a:tab pos="2171700" algn="l"/>
                </a:tabLst>
                <a:defRPr>
                  <a:solidFill>
                    <a:srgbClr val="000000"/>
                  </a:solidFill>
                  <a:latin typeface="Arial" pitchFamily="34" charset="0"/>
                </a:defRPr>
              </a:lvl2pPr>
              <a:lvl3pPr>
                <a:tabLst>
                  <a:tab pos="723900" algn="l"/>
                  <a:tab pos="1447800" algn="l"/>
                  <a:tab pos="2171700" algn="l"/>
                </a:tabLst>
                <a:defRPr>
                  <a:solidFill>
                    <a:srgbClr val="000000"/>
                  </a:solidFill>
                  <a:latin typeface="Arial" pitchFamily="34" charset="0"/>
                </a:defRPr>
              </a:lvl3pPr>
              <a:lvl4pPr>
                <a:tabLst>
                  <a:tab pos="723900" algn="l"/>
                  <a:tab pos="1447800" algn="l"/>
                  <a:tab pos="2171700" algn="l"/>
                </a:tabLst>
                <a:defRPr>
                  <a:solidFill>
                    <a:srgbClr val="000000"/>
                  </a:solidFill>
                  <a:latin typeface="Arial" pitchFamily="34" charset="0"/>
                </a:defRPr>
              </a:lvl4pPr>
              <a:lvl5pPr>
                <a:tabLst>
                  <a:tab pos="723900" algn="l"/>
                  <a:tab pos="1447800" algn="l"/>
                  <a:tab pos="21717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9pPr>
            </a:lstStyle>
            <a:p>
              <a:pPr>
                <a:spcBef>
                  <a:spcPts val="1000"/>
                </a:spcBef>
              </a:pPr>
              <a:r>
                <a:rPr lang="en-GB" altLang="en-US" sz="1600" i="1"/>
                <a:t>Average firing rate</a:t>
              </a:r>
            </a:p>
          </p:txBody>
        </p:sp>
      </p:grpSp>
      <p:grpSp>
        <p:nvGrpSpPr>
          <p:cNvPr id="205840" name="Group 16"/>
          <p:cNvGrpSpPr>
            <a:grpSpLocks/>
          </p:cNvGrpSpPr>
          <p:nvPr/>
        </p:nvGrpSpPr>
        <p:grpSpPr bwMode="auto">
          <a:xfrm>
            <a:off x="3887788" y="3419475"/>
            <a:ext cx="2300287" cy="796925"/>
            <a:chOff x="4504" y="2242"/>
            <a:chExt cx="1449" cy="502"/>
          </a:xfrm>
        </p:grpSpPr>
        <p:graphicFrame>
          <p:nvGraphicFramePr>
            <p:cNvPr id="205841" name="Object 17"/>
            <p:cNvGraphicFramePr>
              <a:graphicFrameLocks noChangeAspect="1"/>
            </p:cNvGraphicFramePr>
            <p:nvPr/>
          </p:nvGraphicFramePr>
          <p:xfrm>
            <a:off x="4603" y="2242"/>
            <a:ext cx="895" cy="240"/>
          </p:xfrm>
          <a:graphic>
            <a:graphicData uri="http://schemas.openxmlformats.org/presentationml/2006/ole">
              <mc:AlternateContent xmlns:mc="http://schemas.openxmlformats.org/markup-compatibility/2006">
                <mc:Choice xmlns:v="urn:schemas-microsoft-com:vml" Requires="v">
                  <p:oleObj spid="_x0000_s205896" r:id="rId12" imgW="888480" imgH="240840" progId="">
                    <p:embed/>
                  </p:oleObj>
                </mc:Choice>
                <mc:Fallback>
                  <p:oleObj r:id="rId12" imgW="888480" imgH="240840" progId="">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03" y="2242"/>
                          <a:ext cx="895" cy="240"/>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842" name="Text Box 18"/>
            <p:cNvSpPr txBox="1">
              <a:spLocks noChangeArrowheads="1"/>
            </p:cNvSpPr>
            <p:nvPr/>
          </p:nvSpPr>
          <p:spPr bwMode="auto">
            <a:xfrm>
              <a:off x="4504" y="2543"/>
              <a:ext cx="1449"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Lst>
                <a:defRPr>
                  <a:solidFill>
                    <a:srgbClr val="000000"/>
                  </a:solidFill>
                  <a:latin typeface="Arial" pitchFamily="34" charset="0"/>
                </a:defRPr>
              </a:lvl1pPr>
              <a:lvl2pPr>
                <a:tabLst>
                  <a:tab pos="723900" algn="l"/>
                  <a:tab pos="1447800" algn="l"/>
                  <a:tab pos="2171700" algn="l"/>
                </a:tabLst>
                <a:defRPr>
                  <a:solidFill>
                    <a:srgbClr val="000000"/>
                  </a:solidFill>
                  <a:latin typeface="Arial" pitchFamily="34" charset="0"/>
                </a:defRPr>
              </a:lvl2pPr>
              <a:lvl3pPr>
                <a:tabLst>
                  <a:tab pos="723900" algn="l"/>
                  <a:tab pos="1447800" algn="l"/>
                  <a:tab pos="2171700" algn="l"/>
                </a:tabLst>
                <a:defRPr>
                  <a:solidFill>
                    <a:srgbClr val="000000"/>
                  </a:solidFill>
                  <a:latin typeface="Arial" pitchFamily="34" charset="0"/>
                </a:defRPr>
              </a:lvl3pPr>
              <a:lvl4pPr>
                <a:tabLst>
                  <a:tab pos="723900" algn="l"/>
                  <a:tab pos="1447800" algn="l"/>
                  <a:tab pos="2171700" algn="l"/>
                </a:tabLst>
                <a:defRPr>
                  <a:solidFill>
                    <a:srgbClr val="000000"/>
                  </a:solidFill>
                  <a:latin typeface="Arial" pitchFamily="34" charset="0"/>
                </a:defRPr>
              </a:lvl4pPr>
              <a:lvl5pPr>
                <a:tabLst>
                  <a:tab pos="723900" algn="l"/>
                  <a:tab pos="1447800" algn="l"/>
                  <a:tab pos="21717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9pPr>
            </a:lstStyle>
            <a:p>
              <a:pPr>
                <a:spcBef>
                  <a:spcPts val="1000"/>
                </a:spcBef>
              </a:pPr>
              <a:r>
                <a:rPr lang="en-GB" altLang="en-US" sz="1600" i="1"/>
                <a:t>Homeostatic rule</a:t>
              </a:r>
            </a:p>
          </p:txBody>
        </p:sp>
      </p:grpSp>
      <p:sp>
        <p:nvSpPr>
          <p:cNvPr id="205843" name="Text Box 19"/>
          <p:cNvSpPr txBox="1">
            <a:spLocks noChangeArrowheads="1"/>
          </p:cNvSpPr>
          <p:nvPr/>
        </p:nvSpPr>
        <p:spPr bwMode="auto">
          <a:xfrm>
            <a:off x="1295400" y="5075238"/>
            <a:ext cx="7699375" cy="193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9pPr>
          </a:lstStyle>
          <a:p>
            <a:pPr>
              <a:spcBef>
                <a:spcPts val="1125"/>
              </a:spcBef>
            </a:pPr>
            <a:r>
              <a:rPr lang="en-GB" altLang="en-US" sz="2000"/>
              <a:t>The </a:t>
            </a:r>
            <a:r>
              <a:rPr lang="en-GB" altLang="en-US" sz="2000" b="1"/>
              <a:t>firing rate</a:t>
            </a:r>
            <a:r>
              <a:rPr lang="en-GB" altLang="en-US" sz="2000"/>
              <a:t> is given by a standard sigmoidal function that defines the activity of a </a:t>
            </a:r>
            <a:r>
              <a:rPr lang="en-GB" altLang="en-US" sz="2000" b="1"/>
              <a:t>poisson-spiking neuron</a:t>
            </a:r>
            <a:r>
              <a:rPr lang="en-GB" altLang="en-US" sz="2000"/>
              <a:t>. The firing rate depends on the synaptic input each neuron recieves. </a:t>
            </a:r>
          </a:p>
          <a:p>
            <a:pPr>
              <a:spcBef>
                <a:spcPts val="1125"/>
              </a:spcBef>
            </a:pPr>
            <a:r>
              <a:rPr lang="en-GB" altLang="en-US" sz="2000"/>
              <a:t>We compute the average firing rate of each neuron over a certain time frame. The deviation from a </a:t>
            </a:r>
            <a:r>
              <a:rPr lang="en-GB" altLang="en-US" sz="2000" b="1"/>
              <a:t>desired value</a:t>
            </a:r>
            <a:r>
              <a:rPr lang="en-GB" altLang="en-US" sz="2000"/>
              <a:t> drives morphogenetic changes of the neuron (next slide).  </a:t>
            </a:r>
          </a:p>
        </p:txBody>
      </p:sp>
      <p:grpSp>
        <p:nvGrpSpPr>
          <p:cNvPr id="205844" name="Group 20"/>
          <p:cNvGrpSpPr>
            <a:grpSpLocks/>
          </p:cNvGrpSpPr>
          <p:nvPr/>
        </p:nvGrpSpPr>
        <p:grpSpPr bwMode="auto">
          <a:xfrm>
            <a:off x="6553200" y="3132138"/>
            <a:ext cx="2911475" cy="1716087"/>
            <a:chOff x="4128" y="1973"/>
            <a:chExt cx="1834" cy="1081"/>
          </a:xfrm>
        </p:grpSpPr>
        <p:graphicFrame>
          <p:nvGraphicFramePr>
            <p:cNvPr id="205845" name="Object 21"/>
            <p:cNvGraphicFramePr>
              <a:graphicFrameLocks noChangeAspect="1"/>
            </p:cNvGraphicFramePr>
            <p:nvPr/>
          </p:nvGraphicFramePr>
          <p:xfrm>
            <a:off x="4536" y="2154"/>
            <a:ext cx="1068" cy="648"/>
          </p:xfrm>
          <a:graphic>
            <a:graphicData uri="http://schemas.openxmlformats.org/presentationml/2006/ole">
              <mc:AlternateContent xmlns:mc="http://schemas.openxmlformats.org/markup-compatibility/2006">
                <mc:Choice xmlns:v="urn:schemas-microsoft-com:vml" Requires="v">
                  <p:oleObj spid="_x0000_s205897" name="CorelDRAW" r:id="rId14" imgW="4316831" imgH="3348206" progId="CorelDRAW.Graphic.12">
                    <p:embed/>
                  </p:oleObj>
                </mc:Choice>
                <mc:Fallback>
                  <p:oleObj name="CorelDRAW" r:id="rId14" imgW="4316831" imgH="3348206" progId="CorelDRAW.Graphic.12">
                    <p:embed/>
                    <p:pic>
                      <p:nvPicPr>
                        <p:cNvPr id="0"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36" y="2154"/>
                          <a:ext cx="1068" cy="648"/>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846" name="Freeform 22"/>
            <p:cNvSpPr>
              <a:spLocks/>
            </p:cNvSpPr>
            <p:nvPr/>
          </p:nvSpPr>
          <p:spPr bwMode="auto">
            <a:xfrm>
              <a:off x="4536" y="2063"/>
              <a:ext cx="1179" cy="725"/>
            </a:xfrm>
            <a:custGeom>
              <a:avLst/>
              <a:gdLst>
                <a:gd name="T0" fmla="*/ 0 w 1451"/>
                <a:gd name="T1" fmla="*/ 0 h 998"/>
                <a:gd name="T2" fmla="*/ 0 w 1451"/>
                <a:gd name="T3" fmla="*/ 998 h 998"/>
                <a:gd name="T4" fmla="*/ 1451 w 1451"/>
                <a:gd name="T5" fmla="*/ 998 h 998"/>
              </a:gdLst>
              <a:ahLst/>
              <a:cxnLst>
                <a:cxn ang="0">
                  <a:pos x="T0" y="T1"/>
                </a:cxn>
                <a:cxn ang="0">
                  <a:pos x="T2" y="T3"/>
                </a:cxn>
                <a:cxn ang="0">
                  <a:pos x="T4" y="T5"/>
                </a:cxn>
              </a:cxnLst>
              <a:rect l="0" t="0" r="r" b="b"/>
              <a:pathLst>
                <a:path w="1451" h="998">
                  <a:moveTo>
                    <a:pt x="0" y="0"/>
                  </a:moveTo>
                  <a:lnTo>
                    <a:pt x="0" y="998"/>
                  </a:lnTo>
                  <a:lnTo>
                    <a:pt x="1451" y="998"/>
                  </a:lnTo>
                </a:path>
              </a:pathLst>
            </a:custGeom>
            <a:noFill/>
            <a:ln w="28575" cmpd="sng">
              <a:solidFill>
                <a:schemeClr val="tx1"/>
              </a:solidFill>
              <a:round/>
              <a:headEnd type="triangle" w="med" len="med"/>
              <a:tailEnd type="triangle" w="med" len="me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847" name="Text Box 23"/>
            <p:cNvSpPr txBox="1">
              <a:spLocks noChangeArrowheads="1"/>
            </p:cNvSpPr>
            <p:nvPr/>
          </p:nvSpPr>
          <p:spPr bwMode="auto">
            <a:xfrm>
              <a:off x="5534" y="2835"/>
              <a:ext cx="428" cy="21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en-US"/>
                <a:t>input</a:t>
              </a:r>
            </a:p>
          </p:txBody>
        </p:sp>
        <p:sp>
          <p:nvSpPr>
            <p:cNvPr id="205848" name="Text Box 24"/>
            <p:cNvSpPr txBox="1">
              <a:spLocks noChangeArrowheads="1"/>
            </p:cNvSpPr>
            <p:nvPr/>
          </p:nvSpPr>
          <p:spPr bwMode="auto">
            <a:xfrm>
              <a:off x="4128" y="1973"/>
              <a:ext cx="364" cy="21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en-US"/>
                <a:t>rate</a:t>
              </a:r>
            </a:p>
          </p:txBody>
        </p:sp>
      </p:grpSp>
      <p:sp>
        <p:nvSpPr>
          <p:cNvPr id="205849" name="Rectangle 25"/>
          <p:cNvSpPr>
            <a:spLocks noChangeArrowheads="1"/>
          </p:cNvSpPr>
          <p:nvPr/>
        </p:nvSpPr>
        <p:spPr bwMode="auto">
          <a:xfrm>
            <a:off x="9217025" y="5653088"/>
            <a:ext cx="360363" cy="71913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Text Box 12"/>
          <p:cNvSpPr txBox="1">
            <a:spLocks noChangeArrowheads="1"/>
          </p:cNvSpPr>
          <p:nvPr/>
        </p:nvSpPr>
        <p:spPr bwMode="auto">
          <a:xfrm>
            <a:off x="2463800" y="-252413"/>
            <a:ext cx="282575"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875"/>
              </a:spcBef>
            </a:pPr>
            <a:r>
              <a:rPr lang="en-GB" altLang="en-US" sz="1400" dirty="0">
                <a:solidFill>
                  <a:srgbClr val="000000"/>
                </a:solidFill>
              </a:rPr>
              <a:t>t</a:t>
            </a:r>
          </a:p>
        </p:txBody>
      </p:sp>
    </p:spTree>
  </p:cSld>
  <p:clrMapOvr>
    <a:masterClrMapping/>
  </p:clrMapOvr>
  <p:transition spd="med"/>
  <p:timing>
    <p:tnLst>
      <p:par>
        <p:cTn id="1" dur="indefinite" restart="never" nodeType="tmRoot">
          <p:childTnLst>
            <p:seq concurrent="1" nextAc="seek">
              <p:cTn id="2" dur="0"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05834"/>
                                        </p:tgtEl>
                                        <p:attrNameLst>
                                          <p:attrName>style.visibility</p:attrName>
                                        </p:attrNameLst>
                                      </p:cBhvr>
                                      <p:to>
                                        <p:strVal val="visible"/>
                                      </p:to>
                                    </p:set>
                                    <p:animEffect transition="in" filter="dissolve">
                                      <p:cBhvr>
                                        <p:cTn id="7" dur="500"/>
                                        <p:tgtEl>
                                          <p:spTgt spid="205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05831"/>
                                        </p:tgtEl>
                                        <p:attrNameLst>
                                          <p:attrName>style.visibility</p:attrName>
                                        </p:attrNameLst>
                                      </p:cBhvr>
                                      <p:to>
                                        <p:strVal val="visible"/>
                                      </p:to>
                                    </p:set>
                                    <p:animEffect transition="in" filter="dissolve">
                                      <p:cBhvr>
                                        <p:cTn id="12" dur="500"/>
                                        <p:tgtEl>
                                          <p:spTgt spid="205831"/>
                                        </p:tgtEl>
                                      </p:cBhvr>
                                    </p:animEffect>
                                  </p:childTnLst>
                                </p:cTn>
                              </p:par>
                              <p:par>
                                <p:cTn id="13" presetID="2" presetClass="entr" presetSubtype="4" fill="hold" nodeType="withEffect">
                                  <p:stCondLst>
                                    <p:cond delay="0"/>
                                  </p:stCondLst>
                                  <p:childTnLst>
                                    <p:set>
                                      <p:cBhvr>
                                        <p:cTn id="14" dur="1" fill="hold">
                                          <p:stCondLst>
                                            <p:cond delay="0"/>
                                          </p:stCondLst>
                                        </p:cTn>
                                        <p:tgtEl>
                                          <p:spTgt spid="205844"/>
                                        </p:tgtEl>
                                        <p:attrNameLst>
                                          <p:attrName>style.visibility</p:attrName>
                                        </p:attrNameLst>
                                      </p:cBhvr>
                                      <p:to>
                                        <p:strVal val="visible"/>
                                      </p:to>
                                    </p:set>
                                    <p:anim calcmode="lin" valueType="num">
                                      <p:cBhvr additive="base">
                                        <p:cTn id="15" dur="500" fill="hold"/>
                                        <p:tgtEl>
                                          <p:spTgt spid="205844"/>
                                        </p:tgtEl>
                                        <p:attrNameLst>
                                          <p:attrName>ppt_x</p:attrName>
                                        </p:attrNameLst>
                                      </p:cBhvr>
                                      <p:tavLst>
                                        <p:tav tm="0">
                                          <p:val>
                                            <p:strVal val="#ppt_x"/>
                                          </p:val>
                                        </p:tav>
                                        <p:tav tm="100000">
                                          <p:val>
                                            <p:strVal val="#ppt_x"/>
                                          </p:val>
                                        </p:tav>
                                      </p:tavLst>
                                    </p:anim>
                                    <p:anim calcmode="lin" valueType="num">
                                      <p:cBhvr additive="base">
                                        <p:cTn id="16" dur="500" fill="hold"/>
                                        <p:tgtEl>
                                          <p:spTgt spid="205844"/>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205837"/>
                                        </p:tgtEl>
                                        <p:attrNameLst>
                                          <p:attrName>style.visibility</p:attrName>
                                        </p:attrNameLst>
                                      </p:cBhvr>
                                      <p:to>
                                        <p:strVal val="visible"/>
                                      </p:to>
                                    </p:set>
                                    <p:animEffect transition="in" filter="dissolve">
                                      <p:cBhvr>
                                        <p:cTn id="21" dur="500"/>
                                        <p:tgtEl>
                                          <p:spTgt spid="20583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205840"/>
                                        </p:tgtEl>
                                        <p:attrNameLst>
                                          <p:attrName>style.visibility</p:attrName>
                                        </p:attrNameLst>
                                      </p:cBhvr>
                                      <p:to>
                                        <p:strVal val="visible"/>
                                      </p:to>
                                    </p:set>
                                    <p:animEffect transition="in" filter="dissolve">
                                      <p:cBhvr>
                                        <p:cTn id="26" dur="500"/>
                                        <p:tgtEl>
                                          <p:spTgt spid="20584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nodePh="1">
                                  <p:stCondLst>
                                    <p:cond delay="0"/>
                                  </p:stCondLst>
                                  <p:endCondLst>
                                    <p:cond evt="begin" delay="0">
                                      <p:tn val="29"/>
                                    </p:cond>
                                  </p:endCondLst>
                                  <p:childTnLst>
                                    <p:set>
                                      <p:cBhvr>
                                        <p:cTn id="30" dur="1" fill="hold">
                                          <p:stCondLst>
                                            <p:cond delay="0"/>
                                          </p:stCondLst>
                                        </p:cTn>
                                        <p:tgtEl>
                                          <p:spTgt spid="2058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49" grpId="0" animBg="1"/>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ext Box 2"/>
          <p:cNvSpPr txBox="1">
            <a:spLocks noChangeArrowheads="1"/>
          </p:cNvSpPr>
          <p:nvPr/>
        </p:nvSpPr>
        <p:spPr bwMode="auto">
          <a:xfrm>
            <a:off x="0" y="179388"/>
            <a:ext cx="5111750" cy="77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9pPr>
          </a:lstStyle>
          <a:p>
            <a:pPr algn="ctr">
              <a:spcBef>
                <a:spcPts val="1500"/>
              </a:spcBef>
            </a:pPr>
            <a:r>
              <a:rPr lang="en-GB" altLang="en-US" sz="2400" b="1">
                <a:solidFill>
                  <a:srgbClr val="333399"/>
                </a:solidFill>
              </a:rPr>
              <a:t>Activity-dependent changes </a:t>
            </a:r>
            <a:br>
              <a:rPr lang="en-GB" altLang="en-US" sz="2400" b="1">
                <a:solidFill>
                  <a:srgbClr val="333399"/>
                </a:solidFill>
              </a:rPr>
            </a:br>
            <a:r>
              <a:rPr lang="en-GB" altLang="en-US" sz="2400" b="1">
                <a:solidFill>
                  <a:srgbClr val="333399"/>
                </a:solidFill>
              </a:rPr>
              <a:t>in synaptic elements</a:t>
            </a:r>
          </a:p>
        </p:txBody>
      </p:sp>
      <p:grpSp>
        <p:nvGrpSpPr>
          <p:cNvPr id="207875" name="Group 3"/>
          <p:cNvGrpSpPr>
            <a:grpSpLocks/>
          </p:cNvGrpSpPr>
          <p:nvPr/>
        </p:nvGrpSpPr>
        <p:grpSpPr bwMode="auto">
          <a:xfrm>
            <a:off x="3822700" y="900113"/>
            <a:ext cx="4889500" cy="1308100"/>
            <a:chOff x="225" y="1982"/>
            <a:chExt cx="3080" cy="824"/>
          </a:xfrm>
        </p:grpSpPr>
        <p:graphicFrame>
          <p:nvGraphicFramePr>
            <p:cNvPr id="207876" name="Object 4"/>
            <p:cNvGraphicFramePr>
              <a:graphicFrameLocks noChangeAspect="1"/>
            </p:cNvGraphicFramePr>
            <p:nvPr/>
          </p:nvGraphicFramePr>
          <p:xfrm>
            <a:off x="262" y="2566"/>
            <a:ext cx="1349" cy="240"/>
          </p:xfrm>
          <a:graphic>
            <a:graphicData uri="http://schemas.openxmlformats.org/presentationml/2006/ole">
              <mc:AlternateContent xmlns:mc="http://schemas.openxmlformats.org/markup-compatibility/2006">
                <mc:Choice xmlns:v="urn:schemas-microsoft-com:vml" Requires="v">
                  <p:oleObj spid="_x0000_s207979" r:id="rId4" imgW="1333440" imgH="241200" progId="">
                    <p:embed/>
                  </p:oleObj>
                </mc:Choice>
                <mc:Fallback>
                  <p:oleObj r:id="rId4" imgW="1333440" imgH="24120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 y="2566"/>
                          <a:ext cx="1349" cy="240"/>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7877" name="Object 5"/>
            <p:cNvGraphicFramePr>
              <a:graphicFrameLocks noChangeAspect="1"/>
            </p:cNvGraphicFramePr>
            <p:nvPr/>
          </p:nvGraphicFramePr>
          <p:xfrm>
            <a:off x="2045" y="2565"/>
            <a:ext cx="1260" cy="240"/>
          </p:xfrm>
          <a:graphic>
            <a:graphicData uri="http://schemas.openxmlformats.org/presentationml/2006/ole">
              <mc:AlternateContent xmlns:mc="http://schemas.openxmlformats.org/markup-compatibility/2006">
                <mc:Choice xmlns:v="urn:schemas-microsoft-com:vml" Requires="v">
                  <p:oleObj spid="_x0000_s207980" r:id="rId6" imgW="1244520" imgH="241200" progId="">
                    <p:embed/>
                  </p:oleObj>
                </mc:Choice>
                <mc:Fallback>
                  <p:oleObj r:id="rId6" imgW="1244520" imgH="241200" progId="">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5" y="2565"/>
                          <a:ext cx="1260" cy="240"/>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878" name="Rectangle 6"/>
            <p:cNvSpPr>
              <a:spLocks noChangeArrowheads="1"/>
            </p:cNvSpPr>
            <p:nvPr/>
          </p:nvSpPr>
          <p:spPr bwMode="auto">
            <a:xfrm>
              <a:off x="1593" y="2628"/>
              <a:ext cx="327"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spAutoFit/>
            </a:bodyPr>
            <a:lstStyle/>
            <a:p>
              <a:pPr algn="ctr"/>
              <a:r>
                <a:rPr lang="en-GB" altLang="en-US" sz="1200">
                  <a:solidFill>
                    <a:srgbClr val="000000"/>
                  </a:solidFill>
                  <a:cs typeface="Times New Roman" pitchFamily="18" charset="0"/>
                </a:rPr>
                <a:t> and </a:t>
              </a:r>
            </a:p>
          </p:txBody>
        </p:sp>
        <p:graphicFrame>
          <p:nvGraphicFramePr>
            <p:cNvPr id="207879" name="Object 7"/>
            <p:cNvGraphicFramePr>
              <a:graphicFrameLocks noChangeAspect="1"/>
            </p:cNvGraphicFramePr>
            <p:nvPr/>
          </p:nvGraphicFramePr>
          <p:xfrm>
            <a:off x="251" y="2265"/>
            <a:ext cx="1270" cy="240"/>
          </p:xfrm>
          <a:graphic>
            <a:graphicData uri="http://schemas.openxmlformats.org/presentationml/2006/ole">
              <mc:AlternateContent xmlns:mc="http://schemas.openxmlformats.org/markup-compatibility/2006">
                <mc:Choice xmlns:v="urn:schemas-microsoft-com:vml" Requires="v">
                  <p:oleObj spid="_x0000_s207981" r:id="rId8" imgW="1257120" imgH="241200" progId="">
                    <p:embed/>
                  </p:oleObj>
                </mc:Choice>
                <mc:Fallback>
                  <p:oleObj r:id="rId8" imgW="1257120" imgH="241200" progId="">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 y="2265"/>
                          <a:ext cx="1270" cy="240"/>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7880" name="Object 8"/>
            <p:cNvGraphicFramePr>
              <a:graphicFrameLocks noChangeAspect="1"/>
            </p:cNvGraphicFramePr>
            <p:nvPr/>
          </p:nvGraphicFramePr>
          <p:xfrm>
            <a:off x="2026" y="2264"/>
            <a:ext cx="1269" cy="240"/>
          </p:xfrm>
          <a:graphic>
            <a:graphicData uri="http://schemas.openxmlformats.org/presentationml/2006/ole">
              <mc:AlternateContent xmlns:mc="http://schemas.openxmlformats.org/markup-compatibility/2006">
                <mc:Choice xmlns:v="urn:schemas-microsoft-com:vml" Requires="v">
                  <p:oleObj spid="_x0000_s207982" r:id="rId10" imgW="1257120" imgH="241200" progId="">
                    <p:embed/>
                  </p:oleObj>
                </mc:Choice>
                <mc:Fallback>
                  <p:oleObj r:id="rId10" imgW="1257120" imgH="241200" progId="">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6" y="2264"/>
                          <a:ext cx="1269" cy="240"/>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881" name="Rectangle 9"/>
            <p:cNvSpPr>
              <a:spLocks noChangeArrowheads="1"/>
            </p:cNvSpPr>
            <p:nvPr/>
          </p:nvSpPr>
          <p:spPr bwMode="auto">
            <a:xfrm>
              <a:off x="1593" y="2327"/>
              <a:ext cx="327"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spAutoFit/>
            </a:bodyPr>
            <a:lstStyle/>
            <a:p>
              <a:pPr algn="ctr"/>
              <a:r>
                <a:rPr lang="en-GB" altLang="en-US" sz="1200">
                  <a:solidFill>
                    <a:srgbClr val="000000"/>
                  </a:solidFill>
                  <a:cs typeface="Times New Roman" pitchFamily="18" charset="0"/>
                </a:rPr>
                <a:t> and </a:t>
              </a:r>
            </a:p>
          </p:txBody>
        </p:sp>
        <p:sp>
          <p:nvSpPr>
            <p:cNvPr id="207882" name="Text Box 10"/>
            <p:cNvSpPr txBox="1">
              <a:spLocks noChangeArrowheads="1"/>
            </p:cNvSpPr>
            <p:nvPr/>
          </p:nvSpPr>
          <p:spPr bwMode="auto">
            <a:xfrm>
              <a:off x="225" y="1982"/>
              <a:ext cx="1950"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Lst>
                <a:defRPr>
                  <a:solidFill>
                    <a:srgbClr val="000000"/>
                  </a:solidFill>
                  <a:latin typeface="Arial" pitchFamily="34" charset="0"/>
                </a:defRPr>
              </a:lvl1pPr>
              <a:lvl2pPr>
                <a:tabLst>
                  <a:tab pos="723900" algn="l"/>
                  <a:tab pos="1447800" algn="l"/>
                  <a:tab pos="2171700" algn="l"/>
                  <a:tab pos="2895600" algn="l"/>
                </a:tabLst>
                <a:defRPr>
                  <a:solidFill>
                    <a:srgbClr val="000000"/>
                  </a:solidFill>
                  <a:latin typeface="Arial" pitchFamily="34" charset="0"/>
                </a:defRPr>
              </a:lvl2pPr>
              <a:lvl3pPr>
                <a:tabLst>
                  <a:tab pos="723900" algn="l"/>
                  <a:tab pos="1447800" algn="l"/>
                  <a:tab pos="2171700" algn="l"/>
                  <a:tab pos="2895600" algn="l"/>
                </a:tabLst>
                <a:defRPr>
                  <a:solidFill>
                    <a:srgbClr val="000000"/>
                  </a:solidFill>
                  <a:latin typeface="Arial" pitchFamily="34" charset="0"/>
                </a:defRPr>
              </a:lvl3pPr>
              <a:lvl4pPr>
                <a:tabLst>
                  <a:tab pos="723900" algn="l"/>
                  <a:tab pos="1447800" algn="l"/>
                  <a:tab pos="2171700" algn="l"/>
                  <a:tab pos="2895600" algn="l"/>
                </a:tabLst>
                <a:defRPr>
                  <a:solidFill>
                    <a:srgbClr val="000000"/>
                  </a:solidFill>
                  <a:latin typeface="Arial" pitchFamily="34" charset="0"/>
                </a:defRPr>
              </a:lvl4pPr>
              <a:lvl5pPr>
                <a:tabLst>
                  <a:tab pos="723900" algn="l"/>
                  <a:tab pos="1447800" algn="l"/>
                  <a:tab pos="2171700" algn="l"/>
                  <a:tab pos="28956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9pPr>
            </a:lstStyle>
            <a:p>
              <a:pPr>
                <a:spcBef>
                  <a:spcPts val="1000"/>
                </a:spcBef>
              </a:pPr>
              <a:r>
                <a:rPr lang="en-GB" altLang="en-US" sz="1600" i="1"/>
                <a:t>Activity-dependent changes:</a:t>
              </a:r>
            </a:p>
          </p:txBody>
        </p:sp>
      </p:grpSp>
      <p:sp>
        <p:nvSpPr>
          <p:cNvPr id="207883" name="Text Box 11"/>
          <p:cNvSpPr txBox="1">
            <a:spLocks noChangeArrowheads="1"/>
          </p:cNvSpPr>
          <p:nvPr/>
        </p:nvSpPr>
        <p:spPr bwMode="auto">
          <a:xfrm>
            <a:off x="5238750" y="377825"/>
            <a:ext cx="4338638"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Lst>
              <a:defRPr>
                <a:solidFill>
                  <a:srgbClr val="000000"/>
                </a:solidFill>
                <a:latin typeface="Arial" pitchFamily="34" charset="0"/>
              </a:defRPr>
            </a:lvl1pPr>
            <a:lvl2pPr>
              <a:tabLst>
                <a:tab pos="723900" algn="l"/>
                <a:tab pos="1447800" algn="l"/>
                <a:tab pos="2171700" algn="l"/>
                <a:tab pos="2895600" algn="l"/>
                <a:tab pos="3619500" algn="l"/>
                <a:tab pos="4343400" algn="l"/>
              </a:tabLst>
              <a:defRPr>
                <a:solidFill>
                  <a:srgbClr val="000000"/>
                </a:solidFill>
                <a:latin typeface="Arial" pitchFamily="34" charset="0"/>
              </a:defRPr>
            </a:lvl2pPr>
            <a:lvl3pPr>
              <a:tabLst>
                <a:tab pos="723900" algn="l"/>
                <a:tab pos="1447800" algn="l"/>
                <a:tab pos="2171700" algn="l"/>
                <a:tab pos="2895600" algn="l"/>
                <a:tab pos="3619500" algn="l"/>
                <a:tab pos="4343400" algn="l"/>
              </a:tabLst>
              <a:defRPr>
                <a:solidFill>
                  <a:srgbClr val="000000"/>
                </a:solidFill>
                <a:latin typeface="Arial" pitchFamily="34" charset="0"/>
              </a:defRPr>
            </a:lvl3pPr>
            <a:lvl4pPr>
              <a:tabLst>
                <a:tab pos="723900" algn="l"/>
                <a:tab pos="1447800" algn="l"/>
                <a:tab pos="2171700" algn="l"/>
                <a:tab pos="2895600" algn="l"/>
                <a:tab pos="3619500" algn="l"/>
                <a:tab pos="4343400" algn="l"/>
              </a:tabLst>
              <a:defRPr>
                <a:solidFill>
                  <a:srgbClr val="000000"/>
                </a:solidFill>
                <a:latin typeface="Arial" pitchFamily="34" charset="0"/>
              </a:defRPr>
            </a:lvl4pPr>
            <a:lvl5pPr>
              <a:tabLst>
                <a:tab pos="723900" algn="l"/>
                <a:tab pos="1447800" algn="l"/>
                <a:tab pos="2171700" algn="l"/>
                <a:tab pos="2895600" algn="l"/>
                <a:tab pos="3619500" algn="l"/>
                <a:tab pos="43434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Lst>
              <a:defRPr>
                <a:solidFill>
                  <a:srgbClr val="000000"/>
                </a:solidFill>
                <a:latin typeface="Arial" pitchFamily="34" charset="0"/>
              </a:defRPr>
            </a:lvl9pPr>
          </a:lstStyle>
          <a:p>
            <a:pPr>
              <a:spcBef>
                <a:spcPts val="1000"/>
              </a:spcBef>
            </a:pPr>
            <a:r>
              <a:rPr lang="en-GB" altLang="en-US" sz="1600" b="1"/>
              <a:t>Step 2)  Update in synaptic elements:</a:t>
            </a:r>
          </a:p>
        </p:txBody>
      </p:sp>
      <p:sp>
        <p:nvSpPr>
          <p:cNvPr id="207884" name="Text Box 12"/>
          <p:cNvSpPr txBox="1">
            <a:spLocks noChangeArrowheads="1"/>
          </p:cNvSpPr>
          <p:nvPr/>
        </p:nvSpPr>
        <p:spPr bwMode="auto">
          <a:xfrm>
            <a:off x="2463800" y="-252413"/>
            <a:ext cx="282575"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875"/>
              </a:spcBef>
            </a:pPr>
            <a:r>
              <a:rPr lang="en-GB" altLang="en-US" sz="1400" dirty="0">
                <a:solidFill>
                  <a:srgbClr val="000000"/>
                </a:solidFill>
              </a:rPr>
              <a:t>t</a:t>
            </a:r>
          </a:p>
        </p:txBody>
      </p:sp>
      <p:grpSp>
        <p:nvGrpSpPr>
          <p:cNvPr id="207885" name="Group 13"/>
          <p:cNvGrpSpPr>
            <a:grpSpLocks/>
          </p:cNvGrpSpPr>
          <p:nvPr/>
        </p:nvGrpSpPr>
        <p:grpSpPr bwMode="auto">
          <a:xfrm>
            <a:off x="5311775" y="2484438"/>
            <a:ext cx="3441700" cy="1541462"/>
            <a:chOff x="3346" y="1565"/>
            <a:chExt cx="2168" cy="971"/>
          </a:xfrm>
        </p:grpSpPr>
        <p:grpSp>
          <p:nvGrpSpPr>
            <p:cNvPr id="207886" name="Group 14"/>
            <p:cNvGrpSpPr>
              <a:grpSpLocks/>
            </p:cNvGrpSpPr>
            <p:nvPr/>
          </p:nvGrpSpPr>
          <p:grpSpPr bwMode="auto">
            <a:xfrm>
              <a:off x="3346" y="1710"/>
              <a:ext cx="1245" cy="771"/>
              <a:chOff x="4026" y="1326"/>
              <a:chExt cx="1245" cy="771"/>
            </a:xfrm>
          </p:grpSpPr>
          <p:sp>
            <p:nvSpPr>
              <p:cNvPr id="207887" name="Text Box 15"/>
              <p:cNvSpPr txBox="1">
                <a:spLocks noChangeArrowheads="1"/>
              </p:cNvSpPr>
              <p:nvPr/>
            </p:nvSpPr>
            <p:spPr bwMode="auto">
              <a:xfrm>
                <a:off x="4026" y="1514"/>
                <a:ext cx="375"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875"/>
                  </a:spcBef>
                </a:pPr>
                <a:r>
                  <a:rPr lang="en-GB" altLang="en-US" sz="1400">
                    <a:solidFill>
                      <a:srgbClr val="000000"/>
                    </a:solidFill>
                  </a:rPr>
                  <a:t>mV</a:t>
                </a:r>
              </a:p>
            </p:txBody>
          </p:sp>
          <p:grpSp>
            <p:nvGrpSpPr>
              <p:cNvPr id="207888" name="Group 16"/>
              <p:cNvGrpSpPr>
                <a:grpSpLocks/>
              </p:cNvGrpSpPr>
              <p:nvPr/>
            </p:nvGrpSpPr>
            <p:grpSpPr bwMode="auto">
              <a:xfrm>
                <a:off x="4213" y="1326"/>
                <a:ext cx="1058" cy="771"/>
                <a:chOff x="4213" y="1326"/>
                <a:chExt cx="1058" cy="771"/>
              </a:xfrm>
            </p:grpSpPr>
            <p:graphicFrame>
              <p:nvGraphicFramePr>
                <p:cNvPr id="207889" name="Object 17"/>
                <p:cNvGraphicFramePr>
                  <a:graphicFrameLocks noChangeAspect="1"/>
                </p:cNvGraphicFramePr>
                <p:nvPr/>
              </p:nvGraphicFramePr>
              <p:xfrm>
                <a:off x="4335" y="1558"/>
                <a:ext cx="666" cy="389"/>
              </p:xfrm>
              <a:graphic>
                <a:graphicData uri="http://schemas.openxmlformats.org/presentationml/2006/ole">
                  <mc:AlternateContent xmlns:mc="http://schemas.openxmlformats.org/markup-compatibility/2006">
                    <mc:Choice xmlns:v="urn:schemas-microsoft-com:vml" Requires="v">
                      <p:oleObj spid="_x0000_s207983" r:id="rId12" imgW="1580400" imgH="920880" progId="">
                        <p:embed/>
                      </p:oleObj>
                    </mc:Choice>
                    <mc:Fallback>
                      <p:oleObj r:id="rId12" imgW="1580400" imgH="920880" progId="">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35" y="1558"/>
                              <a:ext cx="666" cy="389"/>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890" name="Text Box 18"/>
                <p:cNvSpPr txBox="1">
                  <a:spLocks noChangeArrowheads="1"/>
                </p:cNvSpPr>
                <p:nvPr/>
              </p:nvSpPr>
              <p:spPr bwMode="auto">
                <a:xfrm>
                  <a:off x="4958" y="1914"/>
                  <a:ext cx="176"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875"/>
                    </a:spcBef>
                  </a:pPr>
                  <a:r>
                    <a:rPr lang="en-GB" altLang="en-US" sz="1400">
                      <a:solidFill>
                        <a:srgbClr val="000000"/>
                      </a:solidFill>
                    </a:rPr>
                    <a:t>t</a:t>
                  </a:r>
                </a:p>
              </p:txBody>
            </p:sp>
            <p:sp>
              <p:nvSpPr>
                <p:cNvPr id="207891" name="Text Box 19"/>
                <p:cNvSpPr txBox="1">
                  <a:spLocks noChangeArrowheads="1"/>
                </p:cNvSpPr>
                <p:nvPr/>
              </p:nvSpPr>
              <p:spPr bwMode="auto">
                <a:xfrm>
                  <a:off x="4213" y="1326"/>
                  <a:ext cx="1058"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Lst>
                    <a:defRPr>
                      <a:solidFill>
                        <a:srgbClr val="000000"/>
                      </a:solidFill>
                      <a:latin typeface="Arial" pitchFamily="34" charset="0"/>
                    </a:defRPr>
                  </a:lvl1pPr>
                  <a:lvl2pPr>
                    <a:tabLst>
                      <a:tab pos="723900" algn="l"/>
                      <a:tab pos="1447800" algn="l"/>
                    </a:tabLst>
                    <a:defRPr>
                      <a:solidFill>
                        <a:srgbClr val="000000"/>
                      </a:solidFill>
                      <a:latin typeface="Arial" pitchFamily="34" charset="0"/>
                    </a:defRPr>
                  </a:lvl2pPr>
                  <a:lvl3pPr>
                    <a:tabLst>
                      <a:tab pos="723900" algn="l"/>
                      <a:tab pos="1447800" algn="l"/>
                    </a:tabLst>
                    <a:defRPr>
                      <a:solidFill>
                        <a:srgbClr val="000000"/>
                      </a:solidFill>
                      <a:latin typeface="Arial" pitchFamily="34" charset="0"/>
                    </a:defRPr>
                  </a:lvl3pPr>
                  <a:lvl4pPr>
                    <a:tabLst>
                      <a:tab pos="723900" algn="l"/>
                      <a:tab pos="1447800" algn="l"/>
                    </a:tabLst>
                    <a:defRPr>
                      <a:solidFill>
                        <a:srgbClr val="000000"/>
                      </a:solidFill>
                      <a:latin typeface="Arial" pitchFamily="34" charset="0"/>
                    </a:defRPr>
                  </a:lvl4pPr>
                  <a:lvl5pPr>
                    <a:tabLst>
                      <a:tab pos="723900" algn="l"/>
                      <a:tab pos="1447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9pPr>
                </a:lstStyle>
                <a:p>
                  <a:pPr>
                    <a:spcBef>
                      <a:spcPts val="1000"/>
                    </a:spcBef>
                  </a:pPr>
                  <a:r>
                    <a:rPr lang="en-GB" altLang="en-US" sz="1600"/>
                    <a:t> High activity</a:t>
                  </a:r>
                </a:p>
              </p:txBody>
            </p:sp>
          </p:grpSp>
        </p:grpSp>
        <p:grpSp>
          <p:nvGrpSpPr>
            <p:cNvPr id="207892" name="Group 20"/>
            <p:cNvGrpSpPr>
              <a:grpSpLocks/>
            </p:cNvGrpSpPr>
            <p:nvPr/>
          </p:nvGrpSpPr>
          <p:grpSpPr bwMode="auto">
            <a:xfrm>
              <a:off x="4445" y="1565"/>
              <a:ext cx="1069" cy="971"/>
              <a:chOff x="5125" y="1181"/>
              <a:chExt cx="1069" cy="971"/>
            </a:xfrm>
          </p:grpSpPr>
          <p:graphicFrame>
            <p:nvGraphicFramePr>
              <p:cNvPr id="207893" name="Object 21"/>
              <p:cNvGraphicFramePr>
                <a:graphicFrameLocks noChangeAspect="1"/>
              </p:cNvGraphicFramePr>
              <p:nvPr/>
            </p:nvGraphicFramePr>
            <p:xfrm>
              <a:off x="5125" y="1181"/>
              <a:ext cx="1004" cy="971"/>
            </p:xfrm>
            <a:graphic>
              <a:graphicData uri="http://schemas.openxmlformats.org/presentationml/2006/ole">
                <mc:AlternateContent xmlns:mc="http://schemas.openxmlformats.org/markup-compatibility/2006">
                  <mc:Choice xmlns:v="urn:schemas-microsoft-com:vml" Requires="v">
                    <p:oleObj spid="_x0000_s207984" r:id="rId14" imgW="1083960" imgH="1047240" progId="">
                      <p:embed/>
                    </p:oleObj>
                  </mc:Choice>
                  <mc:Fallback>
                    <p:oleObj r:id="rId14" imgW="1083960" imgH="1047240" progId="">
                      <p:embed/>
                      <p:pic>
                        <p:nvPicPr>
                          <p:cNvPr id="0"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25" y="1181"/>
                            <a:ext cx="1004" cy="971"/>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894" name="Text Box 22"/>
              <p:cNvSpPr txBox="1">
                <a:spLocks noChangeArrowheads="1"/>
              </p:cNvSpPr>
              <p:nvPr/>
            </p:nvSpPr>
            <p:spPr bwMode="auto">
              <a:xfrm>
                <a:off x="5740" y="1452"/>
                <a:ext cx="454"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lnSpc>
                    <a:spcPct val="95000"/>
                  </a:lnSpc>
                  <a:spcBef>
                    <a:spcPts val="1000"/>
                  </a:spcBef>
                </a:pPr>
                <a:r>
                  <a:rPr lang="en-GB" altLang="en-US" sz="1600" i="1">
                    <a:solidFill>
                      <a:srgbClr val="000000"/>
                    </a:solidFill>
                    <a:latin typeface="Times New Roman" pitchFamily="18" charset="0"/>
                  </a:rPr>
                  <a:t>D</a:t>
                </a:r>
                <a:r>
                  <a:rPr lang="en-GB" altLang="en-US" sz="1600" i="1" baseline="-25000">
                    <a:solidFill>
                      <a:srgbClr val="000000"/>
                    </a:solidFill>
                    <a:latin typeface="Times New Roman" pitchFamily="18" charset="0"/>
                  </a:rPr>
                  <a:t>i</a:t>
                </a:r>
                <a:r>
                  <a:rPr lang="en-GB" altLang="en-US" sz="1600" i="1" baseline="30000">
                    <a:solidFill>
                      <a:srgbClr val="000000"/>
                    </a:solidFill>
                    <a:latin typeface="Times New Roman" pitchFamily="18" charset="0"/>
                  </a:rPr>
                  <a:t>inh</a:t>
                </a:r>
              </a:p>
            </p:txBody>
          </p:sp>
          <p:sp>
            <p:nvSpPr>
              <p:cNvPr id="207895" name="Text Box 23"/>
              <p:cNvSpPr txBox="1">
                <a:spLocks noChangeArrowheads="1"/>
              </p:cNvSpPr>
              <p:nvPr/>
            </p:nvSpPr>
            <p:spPr bwMode="auto">
              <a:xfrm>
                <a:off x="5125" y="1282"/>
                <a:ext cx="290"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lnSpc>
                    <a:spcPct val="95000"/>
                  </a:lnSpc>
                  <a:spcBef>
                    <a:spcPts val="1000"/>
                  </a:spcBef>
                </a:pPr>
                <a:r>
                  <a:rPr lang="en-GB" altLang="en-US" sz="1600" i="1">
                    <a:solidFill>
                      <a:srgbClr val="000000"/>
                    </a:solidFill>
                    <a:latin typeface="Times New Roman" pitchFamily="18" charset="0"/>
                  </a:rPr>
                  <a:t>A</a:t>
                </a:r>
                <a:r>
                  <a:rPr lang="en-GB" altLang="en-US" sz="1600" i="1" baseline="-25000">
                    <a:solidFill>
                      <a:srgbClr val="000000"/>
                    </a:solidFill>
                    <a:latin typeface="Times New Roman" pitchFamily="18" charset="0"/>
                  </a:rPr>
                  <a:t>i</a:t>
                </a:r>
              </a:p>
            </p:txBody>
          </p:sp>
          <p:sp>
            <p:nvSpPr>
              <p:cNvPr id="207896" name="Text Box 24"/>
              <p:cNvSpPr txBox="1">
                <a:spLocks noChangeArrowheads="1"/>
              </p:cNvSpPr>
              <p:nvPr/>
            </p:nvSpPr>
            <p:spPr bwMode="auto">
              <a:xfrm>
                <a:off x="5141" y="1468"/>
                <a:ext cx="483"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lnSpc>
                    <a:spcPct val="95000"/>
                  </a:lnSpc>
                  <a:spcBef>
                    <a:spcPts val="1000"/>
                  </a:spcBef>
                </a:pPr>
                <a:r>
                  <a:rPr lang="en-GB" altLang="en-US" sz="1600" i="1">
                    <a:latin typeface="Times New Roman" pitchFamily="18" charset="0"/>
                  </a:rPr>
                  <a:t>D</a:t>
                </a:r>
                <a:r>
                  <a:rPr lang="en-GB" altLang="en-US" sz="1600" i="1" baseline="-25000">
                    <a:latin typeface="Times New Roman" pitchFamily="18" charset="0"/>
                  </a:rPr>
                  <a:t>i</a:t>
                </a:r>
                <a:r>
                  <a:rPr lang="en-GB" altLang="en-US" sz="1600" i="1" baseline="30000">
                    <a:latin typeface="Times New Roman" pitchFamily="18" charset="0"/>
                  </a:rPr>
                  <a:t>exc</a:t>
                </a:r>
              </a:p>
            </p:txBody>
          </p:sp>
        </p:grpSp>
      </p:grpSp>
      <p:grpSp>
        <p:nvGrpSpPr>
          <p:cNvPr id="207897" name="Group 25"/>
          <p:cNvGrpSpPr>
            <a:grpSpLocks/>
          </p:cNvGrpSpPr>
          <p:nvPr/>
        </p:nvGrpSpPr>
        <p:grpSpPr bwMode="auto">
          <a:xfrm>
            <a:off x="431800" y="2411413"/>
            <a:ext cx="6661150" cy="2454275"/>
            <a:chOff x="271" y="1655"/>
            <a:chExt cx="4196" cy="1546"/>
          </a:xfrm>
        </p:grpSpPr>
        <p:graphicFrame>
          <p:nvGraphicFramePr>
            <p:cNvPr id="207898" name="Object 26"/>
            <p:cNvGraphicFramePr>
              <a:graphicFrameLocks noChangeAspect="1"/>
            </p:cNvGraphicFramePr>
            <p:nvPr/>
          </p:nvGraphicFramePr>
          <p:xfrm>
            <a:off x="540" y="1997"/>
            <a:ext cx="666" cy="388"/>
          </p:xfrm>
          <a:graphic>
            <a:graphicData uri="http://schemas.openxmlformats.org/presentationml/2006/ole">
              <mc:AlternateContent xmlns:mc="http://schemas.openxmlformats.org/markup-compatibility/2006">
                <mc:Choice xmlns:v="urn:schemas-microsoft-com:vml" Requires="v">
                  <p:oleObj spid="_x0000_s207985" r:id="rId16" imgW="1580400" imgH="920880" progId="">
                    <p:embed/>
                  </p:oleObj>
                </mc:Choice>
                <mc:Fallback>
                  <p:oleObj r:id="rId16" imgW="1580400" imgH="920880" progId="">
                    <p:embed/>
                    <p:pic>
                      <p:nvPicPr>
                        <p:cNvPr id="0" name="Object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0" y="1997"/>
                          <a:ext cx="666" cy="388"/>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899" name="Text Box 27"/>
            <p:cNvSpPr txBox="1">
              <a:spLocks noChangeArrowheads="1"/>
            </p:cNvSpPr>
            <p:nvPr/>
          </p:nvSpPr>
          <p:spPr bwMode="auto">
            <a:xfrm>
              <a:off x="271" y="1953"/>
              <a:ext cx="500"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spcBef>
                  <a:spcPts val="875"/>
                </a:spcBef>
              </a:pPr>
              <a:r>
                <a:rPr lang="en-GB" altLang="en-US" sz="1400"/>
                <a:t>mV</a:t>
              </a:r>
            </a:p>
          </p:txBody>
        </p:sp>
        <p:sp>
          <p:nvSpPr>
            <p:cNvPr id="207900" name="Text Box 28"/>
            <p:cNvSpPr txBox="1">
              <a:spLocks noChangeArrowheads="1"/>
            </p:cNvSpPr>
            <p:nvPr/>
          </p:nvSpPr>
          <p:spPr bwMode="auto">
            <a:xfrm>
              <a:off x="452" y="1760"/>
              <a:ext cx="939"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Lst>
                <a:defRPr>
                  <a:solidFill>
                    <a:srgbClr val="000000"/>
                  </a:solidFill>
                  <a:latin typeface="Arial" pitchFamily="34" charset="0"/>
                </a:defRPr>
              </a:lvl1pPr>
              <a:lvl2pPr>
                <a:tabLst>
                  <a:tab pos="723900" algn="l"/>
                  <a:tab pos="1447800" algn="l"/>
                </a:tabLst>
                <a:defRPr>
                  <a:solidFill>
                    <a:srgbClr val="000000"/>
                  </a:solidFill>
                  <a:latin typeface="Arial" pitchFamily="34" charset="0"/>
                </a:defRPr>
              </a:lvl2pPr>
              <a:lvl3pPr>
                <a:tabLst>
                  <a:tab pos="723900" algn="l"/>
                  <a:tab pos="1447800" algn="l"/>
                </a:tabLst>
                <a:defRPr>
                  <a:solidFill>
                    <a:srgbClr val="000000"/>
                  </a:solidFill>
                  <a:latin typeface="Arial" pitchFamily="34" charset="0"/>
                </a:defRPr>
              </a:lvl3pPr>
              <a:lvl4pPr>
                <a:tabLst>
                  <a:tab pos="723900" algn="l"/>
                  <a:tab pos="1447800" algn="l"/>
                </a:tabLst>
                <a:defRPr>
                  <a:solidFill>
                    <a:srgbClr val="000000"/>
                  </a:solidFill>
                  <a:latin typeface="Arial" pitchFamily="34" charset="0"/>
                </a:defRPr>
              </a:lvl4pPr>
              <a:lvl5pPr>
                <a:tabLst>
                  <a:tab pos="723900" algn="l"/>
                  <a:tab pos="1447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9pPr>
            </a:lstStyle>
            <a:p>
              <a:pPr>
                <a:spcBef>
                  <a:spcPts val="1000"/>
                </a:spcBef>
              </a:pPr>
              <a:r>
                <a:rPr lang="en-GB" altLang="en-US" sz="1600"/>
                <a:t>Low activity</a:t>
              </a:r>
            </a:p>
          </p:txBody>
        </p:sp>
        <p:graphicFrame>
          <p:nvGraphicFramePr>
            <p:cNvPr id="207901" name="Object 29"/>
            <p:cNvGraphicFramePr>
              <a:graphicFrameLocks noChangeAspect="1"/>
            </p:cNvGraphicFramePr>
            <p:nvPr/>
          </p:nvGraphicFramePr>
          <p:xfrm>
            <a:off x="1451" y="1655"/>
            <a:ext cx="906" cy="990"/>
          </p:xfrm>
          <a:graphic>
            <a:graphicData uri="http://schemas.openxmlformats.org/presentationml/2006/ole">
              <mc:AlternateContent xmlns:mc="http://schemas.openxmlformats.org/markup-compatibility/2006">
                <mc:Choice xmlns:v="urn:schemas-microsoft-com:vml" Requires="v">
                  <p:oleObj spid="_x0000_s207986" r:id="rId18" imgW="974160" imgH="1065600" progId="">
                    <p:embed/>
                  </p:oleObj>
                </mc:Choice>
                <mc:Fallback>
                  <p:oleObj r:id="rId18" imgW="974160" imgH="1065600" progId="">
                    <p:embed/>
                    <p:pic>
                      <p:nvPicPr>
                        <p:cNvPr id="0" name="Object 2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51" y="1655"/>
                          <a:ext cx="906" cy="990"/>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902" name="Text Box 30"/>
            <p:cNvSpPr txBox="1">
              <a:spLocks noChangeArrowheads="1"/>
            </p:cNvSpPr>
            <p:nvPr/>
          </p:nvSpPr>
          <p:spPr bwMode="auto">
            <a:xfrm>
              <a:off x="1543" y="1659"/>
              <a:ext cx="353"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lnSpc>
                  <a:spcPct val="95000"/>
                </a:lnSpc>
                <a:spcBef>
                  <a:spcPts val="1000"/>
                </a:spcBef>
              </a:pPr>
              <a:r>
                <a:rPr lang="en-GB" altLang="en-US" sz="1600" i="1">
                  <a:solidFill>
                    <a:srgbClr val="000000"/>
                  </a:solidFill>
                  <a:latin typeface="Times New Roman" pitchFamily="18" charset="0"/>
                </a:rPr>
                <a:t>A</a:t>
              </a:r>
              <a:r>
                <a:rPr lang="en-GB" altLang="en-US" sz="1600" i="1" baseline="-25000">
                  <a:solidFill>
                    <a:srgbClr val="000000"/>
                  </a:solidFill>
                  <a:latin typeface="Times New Roman" pitchFamily="18" charset="0"/>
                </a:rPr>
                <a:t>i</a:t>
              </a:r>
            </a:p>
          </p:txBody>
        </p:sp>
        <p:sp>
          <p:nvSpPr>
            <p:cNvPr id="207903" name="Text Box 31"/>
            <p:cNvSpPr txBox="1">
              <a:spLocks noChangeArrowheads="1"/>
            </p:cNvSpPr>
            <p:nvPr/>
          </p:nvSpPr>
          <p:spPr bwMode="auto">
            <a:xfrm>
              <a:off x="1370" y="2010"/>
              <a:ext cx="500"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lnSpc>
                  <a:spcPct val="95000"/>
                </a:lnSpc>
                <a:spcBef>
                  <a:spcPts val="1000"/>
                </a:spcBef>
              </a:pPr>
              <a:r>
                <a:rPr lang="en-GB" altLang="en-US" sz="1600" i="1">
                  <a:latin typeface="Times New Roman" pitchFamily="18" charset="0"/>
                </a:rPr>
                <a:t>D</a:t>
              </a:r>
              <a:r>
                <a:rPr lang="en-GB" altLang="en-US" sz="1600" i="1" baseline="-25000">
                  <a:latin typeface="Times New Roman" pitchFamily="18" charset="0"/>
                </a:rPr>
                <a:t>i</a:t>
              </a:r>
              <a:r>
                <a:rPr lang="en-GB" altLang="en-US" sz="1600" i="1" baseline="30000">
                  <a:latin typeface="Times New Roman" pitchFamily="18" charset="0"/>
                </a:rPr>
                <a:t>exc</a:t>
              </a:r>
            </a:p>
          </p:txBody>
        </p:sp>
        <p:grpSp>
          <p:nvGrpSpPr>
            <p:cNvPr id="207904" name="Group 32"/>
            <p:cNvGrpSpPr>
              <a:grpSpLocks/>
            </p:cNvGrpSpPr>
            <p:nvPr/>
          </p:nvGrpSpPr>
          <p:grpSpPr bwMode="auto">
            <a:xfrm>
              <a:off x="2086" y="2608"/>
              <a:ext cx="2381" cy="593"/>
              <a:chOff x="3725" y="2184"/>
              <a:chExt cx="2381" cy="593"/>
            </a:xfrm>
          </p:grpSpPr>
          <p:sp>
            <p:nvSpPr>
              <p:cNvPr id="207905" name="Text Box 33"/>
              <p:cNvSpPr txBox="1">
                <a:spLocks noChangeArrowheads="1"/>
              </p:cNvSpPr>
              <p:nvPr/>
            </p:nvSpPr>
            <p:spPr bwMode="auto">
              <a:xfrm>
                <a:off x="3795" y="2184"/>
                <a:ext cx="2311" cy="5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Lst>
                  <a:defRPr>
                    <a:solidFill>
                      <a:srgbClr val="000000"/>
                    </a:solidFill>
                    <a:latin typeface="Arial" pitchFamily="34" charset="0"/>
                  </a:defRPr>
                </a:lvl1pPr>
                <a:lvl2pPr>
                  <a:tabLst>
                    <a:tab pos="723900" algn="l"/>
                    <a:tab pos="1447800" algn="l"/>
                    <a:tab pos="2171700" algn="l"/>
                    <a:tab pos="2895600" algn="l"/>
                    <a:tab pos="3619500" algn="l"/>
                  </a:tabLst>
                  <a:defRPr>
                    <a:solidFill>
                      <a:srgbClr val="000000"/>
                    </a:solidFill>
                    <a:latin typeface="Arial" pitchFamily="34" charset="0"/>
                  </a:defRPr>
                </a:lvl2pPr>
                <a:lvl3pPr>
                  <a:tabLst>
                    <a:tab pos="723900" algn="l"/>
                    <a:tab pos="1447800" algn="l"/>
                    <a:tab pos="2171700" algn="l"/>
                    <a:tab pos="2895600" algn="l"/>
                    <a:tab pos="3619500" algn="l"/>
                  </a:tabLst>
                  <a:defRPr>
                    <a:solidFill>
                      <a:srgbClr val="000000"/>
                    </a:solidFill>
                    <a:latin typeface="Arial" pitchFamily="34" charset="0"/>
                  </a:defRPr>
                </a:lvl3pPr>
                <a:lvl4pPr>
                  <a:tabLst>
                    <a:tab pos="723900" algn="l"/>
                    <a:tab pos="1447800" algn="l"/>
                    <a:tab pos="2171700" algn="l"/>
                    <a:tab pos="2895600" algn="l"/>
                    <a:tab pos="3619500" algn="l"/>
                  </a:tabLst>
                  <a:defRPr>
                    <a:solidFill>
                      <a:srgbClr val="000000"/>
                    </a:solidFill>
                    <a:latin typeface="Arial" pitchFamily="34" charset="0"/>
                  </a:defRPr>
                </a:lvl4pPr>
                <a:lvl5pPr>
                  <a:tabLst>
                    <a:tab pos="723900" algn="l"/>
                    <a:tab pos="1447800" algn="l"/>
                    <a:tab pos="2171700" algn="l"/>
                    <a:tab pos="2895600" algn="l"/>
                    <a:tab pos="36195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rgbClr val="000000"/>
                    </a:solidFill>
                    <a:latin typeface="Arial" pitchFamily="34" charset="0"/>
                  </a:defRPr>
                </a:lvl9pPr>
              </a:lstStyle>
              <a:p>
                <a:r>
                  <a:rPr lang="en-GB" altLang="en-US" sz="1200"/>
                  <a:t>(Axonal) presynaptic element (A)</a:t>
                </a:r>
                <a:r>
                  <a:rPr lang="ar-SA" altLang="en-US" sz="1200">
                    <a:cs typeface="Arial" pitchFamily="34" charset="0"/>
                  </a:rPr>
                  <a:t>‏</a:t>
                </a:r>
                <a:endParaRPr lang="en-GB" altLang="en-US" sz="1200"/>
              </a:p>
              <a:p>
                <a:r>
                  <a:rPr lang="en-GB" altLang="en-US" sz="1200"/>
                  <a:t>(Dendritic) exc. postsynaptic element (D</a:t>
                </a:r>
                <a:r>
                  <a:rPr lang="en-GB" altLang="en-US" sz="1200" baseline="30000"/>
                  <a:t>exc</a:t>
                </a:r>
                <a:r>
                  <a:rPr lang="en-GB" altLang="en-US" sz="1200"/>
                  <a:t>)</a:t>
                </a:r>
                <a:br>
                  <a:rPr lang="en-GB" altLang="en-US" sz="1200"/>
                </a:br>
                <a:r>
                  <a:rPr lang="en-GB" altLang="en-US" sz="1200"/>
                  <a:t>(Dendritic) inh. postsynaptic element (D</a:t>
                </a:r>
                <a:r>
                  <a:rPr lang="en-GB" altLang="en-US" sz="1200" baseline="30000"/>
                  <a:t>inh</a:t>
                </a:r>
                <a:r>
                  <a:rPr lang="en-GB" altLang="en-US" sz="1200"/>
                  <a:t>)</a:t>
                </a:r>
                <a:r>
                  <a:rPr lang="ar-SA" altLang="en-US" sz="1200">
                    <a:cs typeface="Arial" pitchFamily="34" charset="0"/>
                  </a:rPr>
                  <a:t>‏</a:t>
                </a:r>
                <a:endParaRPr lang="en-GB" altLang="en-US" sz="1200"/>
              </a:p>
              <a:p>
                <a:endParaRPr lang="en-GB" altLang="en-US" sz="1200"/>
              </a:p>
              <a:p>
                <a:endParaRPr lang="en-GB" altLang="en-US" sz="1200"/>
              </a:p>
            </p:txBody>
          </p:sp>
          <p:grpSp>
            <p:nvGrpSpPr>
              <p:cNvPr id="207906" name="Group 34"/>
              <p:cNvGrpSpPr>
                <a:grpSpLocks/>
              </p:cNvGrpSpPr>
              <p:nvPr/>
            </p:nvGrpSpPr>
            <p:grpSpPr bwMode="auto">
              <a:xfrm>
                <a:off x="3725" y="2235"/>
                <a:ext cx="42" cy="309"/>
                <a:chOff x="3725" y="2235"/>
                <a:chExt cx="42" cy="309"/>
              </a:xfrm>
            </p:grpSpPr>
            <p:sp>
              <p:nvSpPr>
                <p:cNvPr id="207907" name="Freeform 35"/>
                <p:cNvSpPr>
                  <a:spLocks noChangeArrowheads="1"/>
                </p:cNvSpPr>
                <p:nvPr/>
              </p:nvSpPr>
              <p:spPr bwMode="auto">
                <a:xfrm>
                  <a:off x="3725" y="2363"/>
                  <a:ext cx="43" cy="75"/>
                </a:xfrm>
                <a:custGeom>
                  <a:avLst/>
                  <a:gdLst>
                    <a:gd name="T0" fmla="*/ 0 w 192"/>
                    <a:gd name="T1" fmla="*/ 336 h 336"/>
                    <a:gd name="T2" fmla="*/ 0 w 192"/>
                    <a:gd name="T3" fmla="*/ 0 h 336"/>
                    <a:gd name="T4" fmla="*/ 96 w 192"/>
                    <a:gd name="T5" fmla="*/ 144 h 336"/>
                    <a:gd name="T6" fmla="*/ 192 w 192"/>
                    <a:gd name="T7" fmla="*/ 0 h 336"/>
                    <a:gd name="T8" fmla="*/ 192 w 192"/>
                    <a:gd name="T9" fmla="*/ 336 h 336"/>
                    <a:gd name="T10" fmla="*/ 0 w 192"/>
                    <a:gd name="T11" fmla="*/ 336 h 336"/>
                  </a:gdLst>
                  <a:ahLst/>
                  <a:cxnLst>
                    <a:cxn ang="0">
                      <a:pos x="T0" y="T1"/>
                    </a:cxn>
                    <a:cxn ang="0">
                      <a:pos x="T2" y="T3"/>
                    </a:cxn>
                    <a:cxn ang="0">
                      <a:pos x="T4" y="T5"/>
                    </a:cxn>
                    <a:cxn ang="0">
                      <a:pos x="T6" y="T7"/>
                    </a:cxn>
                    <a:cxn ang="0">
                      <a:pos x="T8" y="T9"/>
                    </a:cxn>
                    <a:cxn ang="0">
                      <a:pos x="T10" y="T11"/>
                    </a:cxn>
                  </a:cxnLst>
                  <a:rect l="0" t="0" r="r" b="b"/>
                  <a:pathLst>
                    <a:path w="192" h="336">
                      <a:moveTo>
                        <a:pt x="0" y="336"/>
                      </a:moveTo>
                      <a:lnTo>
                        <a:pt x="0" y="0"/>
                      </a:lnTo>
                      <a:lnTo>
                        <a:pt x="96" y="144"/>
                      </a:lnTo>
                      <a:lnTo>
                        <a:pt x="192" y="0"/>
                      </a:lnTo>
                      <a:lnTo>
                        <a:pt x="192" y="336"/>
                      </a:lnTo>
                      <a:lnTo>
                        <a:pt x="0" y="336"/>
                      </a:lnTo>
                      <a:close/>
                    </a:path>
                  </a:pathLst>
                </a:custGeom>
                <a:solidFill>
                  <a:srgbClr val="00FF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908" name="Freeform 36"/>
                <p:cNvSpPr>
                  <a:spLocks noChangeArrowheads="1"/>
                </p:cNvSpPr>
                <p:nvPr/>
              </p:nvSpPr>
              <p:spPr bwMode="auto">
                <a:xfrm>
                  <a:off x="3725" y="2470"/>
                  <a:ext cx="43" cy="75"/>
                </a:xfrm>
                <a:custGeom>
                  <a:avLst/>
                  <a:gdLst>
                    <a:gd name="T0" fmla="*/ 0 w 192"/>
                    <a:gd name="T1" fmla="*/ 336 h 336"/>
                    <a:gd name="T2" fmla="*/ 0 w 192"/>
                    <a:gd name="T3" fmla="*/ 0 h 336"/>
                    <a:gd name="T4" fmla="*/ 96 w 192"/>
                    <a:gd name="T5" fmla="*/ 144 h 336"/>
                    <a:gd name="T6" fmla="*/ 192 w 192"/>
                    <a:gd name="T7" fmla="*/ 0 h 336"/>
                    <a:gd name="T8" fmla="*/ 192 w 192"/>
                    <a:gd name="T9" fmla="*/ 336 h 336"/>
                    <a:gd name="T10" fmla="*/ 0 w 192"/>
                    <a:gd name="T11" fmla="*/ 336 h 336"/>
                  </a:gdLst>
                  <a:ahLst/>
                  <a:cxnLst>
                    <a:cxn ang="0">
                      <a:pos x="T0" y="T1"/>
                    </a:cxn>
                    <a:cxn ang="0">
                      <a:pos x="T2" y="T3"/>
                    </a:cxn>
                    <a:cxn ang="0">
                      <a:pos x="T4" y="T5"/>
                    </a:cxn>
                    <a:cxn ang="0">
                      <a:pos x="T6" y="T7"/>
                    </a:cxn>
                    <a:cxn ang="0">
                      <a:pos x="T8" y="T9"/>
                    </a:cxn>
                    <a:cxn ang="0">
                      <a:pos x="T10" y="T11"/>
                    </a:cxn>
                  </a:cxnLst>
                  <a:rect l="0" t="0" r="r" b="b"/>
                  <a:pathLst>
                    <a:path w="192" h="336">
                      <a:moveTo>
                        <a:pt x="0" y="336"/>
                      </a:moveTo>
                      <a:lnTo>
                        <a:pt x="0" y="0"/>
                      </a:lnTo>
                      <a:lnTo>
                        <a:pt x="96" y="144"/>
                      </a:lnTo>
                      <a:lnTo>
                        <a:pt x="192" y="0"/>
                      </a:lnTo>
                      <a:lnTo>
                        <a:pt x="192" y="336"/>
                      </a:lnTo>
                      <a:lnTo>
                        <a:pt x="0" y="336"/>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909" name="Line 37"/>
                <p:cNvSpPr>
                  <a:spLocks noChangeShapeType="1"/>
                </p:cNvSpPr>
                <p:nvPr/>
              </p:nvSpPr>
              <p:spPr bwMode="auto">
                <a:xfrm flipV="1">
                  <a:off x="3740" y="2234"/>
                  <a:ext cx="1" cy="102"/>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grpSp>
      <p:sp>
        <p:nvSpPr>
          <p:cNvPr id="207910" name="Text Box 38"/>
          <p:cNvSpPr txBox="1">
            <a:spLocks noChangeArrowheads="1"/>
          </p:cNvSpPr>
          <p:nvPr/>
        </p:nvSpPr>
        <p:spPr bwMode="auto">
          <a:xfrm>
            <a:off x="287338" y="4835525"/>
            <a:ext cx="9367837" cy="236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9pPr>
          </a:lstStyle>
          <a:p>
            <a:pPr>
              <a:spcBef>
                <a:spcPts val="1125"/>
              </a:spcBef>
            </a:pPr>
            <a:r>
              <a:rPr lang="en-GB" altLang="en-US" sz="2000"/>
              <a:t>When the activity of a neuron is low (left diagram), it expresses many postsynaptic excitatory elements (green) to increase the chance to get more (incoming) excitatory synapses and more activity. On the other hand it will have only few axons leaving.</a:t>
            </a:r>
          </a:p>
          <a:p>
            <a:pPr>
              <a:spcBef>
                <a:spcPts val="1125"/>
              </a:spcBef>
            </a:pPr>
            <a:r>
              <a:rPr lang="en-GB" altLang="en-US" sz="2000"/>
              <a:t>If activity increases (right), the number of postsynaptic elements is decreased and instead inhibitory postsynaptic elements are formed (red). More axons will sprout.</a:t>
            </a:r>
          </a:p>
          <a:p>
            <a:pPr>
              <a:spcBef>
                <a:spcPts val="1125"/>
              </a:spcBef>
            </a:pPr>
            <a:r>
              <a:rPr lang="en-GB" altLang="en-US" sz="2000"/>
              <a:t>This grounds the </a:t>
            </a:r>
            <a:r>
              <a:rPr lang="en-GB" altLang="en-US" sz="2000" b="1"/>
              <a:t>homeostatic behaviour</a:t>
            </a:r>
            <a:r>
              <a:rPr lang="en-GB" altLang="en-US" sz="2000"/>
              <a:t> of the neurons.</a:t>
            </a:r>
          </a:p>
        </p:txBody>
      </p:sp>
      <p:grpSp>
        <p:nvGrpSpPr>
          <p:cNvPr id="207911" name="Group 39"/>
          <p:cNvGrpSpPr>
            <a:grpSpLocks/>
          </p:cNvGrpSpPr>
          <p:nvPr/>
        </p:nvGrpSpPr>
        <p:grpSpPr bwMode="auto">
          <a:xfrm>
            <a:off x="576263" y="1331913"/>
            <a:ext cx="2300287" cy="796925"/>
            <a:chOff x="4504" y="2242"/>
            <a:chExt cx="1449" cy="502"/>
          </a:xfrm>
        </p:grpSpPr>
        <p:graphicFrame>
          <p:nvGraphicFramePr>
            <p:cNvPr id="207912" name="Object 40"/>
            <p:cNvGraphicFramePr>
              <a:graphicFrameLocks noChangeAspect="1"/>
            </p:cNvGraphicFramePr>
            <p:nvPr/>
          </p:nvGraphicFramePr>
          <p:xfrm>
            <a:off x="4603" y="2242"/>
            <a:ext cx="895" cy="240"/>
          </p:xfrm>
          <a:graphic>
            <a:graphicData uri="http://schemas.openxmlformats.org/presentationml/2006/ole">
              <mc:AlternateContent xmlns:mc="http://schemas.openxmlformats.org/markup-compatibility/2006">
                <mc:Choice xmlns:v="urn:schemas-microsoft-com:vml" Requires="v">
                  <p:oleObj spid="_x0000_s207987" r:id="rId20" imgW="888480" imgH="240840" progId="">
                    <p:embed/>
                  </p:oleObj>
                </mc:Choice>
                <mc:Fallback>
                  <p:oleObj r:id="rId20" imgW="888480" imgH="240840" progId="">
                    <p:embed/>
                    <p:pic>
                      <p:nvPicPr>
                        <p:cNvPr id="0" name="Object 4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3" y="2242"/>
                          <a:ext cx="895" cy="240"/>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913" name="Text Box 41"/>
            <p:cNvSpPr txBox="1">
              <a:spLocks noChangeArrowheads="1"/>
            </p:cNvSpPr>
            <p:nvPr/>
          </p:nvSpPr>
          <p:spPr bwMode="auto">
            <a:xfrm>
              <a:off x="4504" y="2543"/>
              <a:ext cx="1449"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Lst>
                <a:defRPr>
                  <a:solidFill>
                    <a:srgbClr val="000000"/>
                  </a:solidFill>
                  <a:latin typeface="Arial" pitchFamily="34" charset="0"/>
                </a:defRPr>
              </a:lvl1pPr>
              <a:lvl2pPr>
                <a:tabLst>
                  <a:tab pos="723900" algn="l"/>
                  <a:tab pos="1447800" algn="l"/>
                  <a:tab pos="2171700" algn="l"/>
                </a:tabLst>
                <a:defRPr>
                  <a:solidFill>
                    <a:srgbClr val="000000"/>
                  </a:solidFill>
                  <a:latin typeface="Arial" pitchFamily="34" charset="0"/>
                </a:defRPr>
              </a:lvl2pPr>
              <a:lvl3pPr>
                <a:tabLst>
                  <a:tab pos="723900" algn="l"/>
                  <a:tab pos="1447800" algn="l"/>
                  <a:tab pos="2171700" algn="l"/>
                </a:tabLst>
                <a:defRPr>
                  <a:solidFill>
                    <a:srgbClr val="000000"/>
                  </a:solidFill>
                  <a:latin typeface="Arial" pitchFamily="34" charset="0"/>
                </a:defRPr>
              </a:lvl3pPr>
              <a:lvl4pPr>
                <a:tabLst>
                  <a:tab pos="723900" algn="l"/>
                  <a:tab pos="1447800" algn="l"/>
                  <a:tab pos="2171700" algn="l"/>
                </a:tabLst>
                <a:defRPr>
                  <a:solidFill>
                    <a:srgbClr val="000000"/>
                  </a:solidFill>
                  <a:latin typeface="Arial" pitchFamily="34" charset="0"/>
                </a:defRPr>
              </a:lvl4pPr>
              <a:lvl5pPr>
                <a:tabLst>
                  <a:tab pos="723900" algn="l"/>
                  <a:tab pos="1447800" algn="l"/>
                  <a:tab pos="21717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9pPr>
            </a:lstStyle>
            <a:p>
              <a:pPr>
                <a:spcBef>
                  <a:spcPts val="1000"/>
                </a:spcBef>
              </a:pPr>
              <a:r>
                <a:rPr lang="en-GB" altLang="en-US" sz="1600" i="1"/>
                <a:t>Homeostatic rule</a:t>
              </a:r>
            </a:p>
          </p:txBody>
        </p:sp>
      </p:grpSp>
      <p:sp>
        <p:nvSpPr>
          <p:cNvPr id="207914" name="Line 42"/>
          <p:cNvSpPr>
            <a:spLocks noChangeShapeType="1"/>
          </p:cNvSpPr>
          <p:nvPr/>
        </p:nvSpPr>
        <p:spPr bwMode="auto">
          <a:xfrm>
            <a:off x="0" y="2266950"/>
            <a:ext cx="10080625"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7915" name="Rectangle 43"/>
          <p:cNvSpPr>
            <a:spLocks noChangeArrowheads="1"/>
          </p:cNvSpPr>
          <p:nvPr/>
        </p:nvSpPr>
        <p:spPr bwMode="auto">
          <a:xfrm>
            <a:off x="9217025" y="3851275"/>
            <a:ext cx="360363" cy="719138"/>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spd="med"/>
  <p:timing>
    <p:tnLst>
      <p:par>
        <p:cTn id="1" dur="indefinite" restart="never" nodeType="tmRoot">
          <p:childTnLst>
            <p:seq concurrent="1" nextAc="seek">
              <p:cTn id="2" dur="0"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07897"/>
                                        </p:tgtEl>
                                        <p:attrNameLst>
                                          <p:attrName>style.visibility</p:attrName>
                                        </p:attrNameLst>
                                      </p:cBhvr>
                                      <p:to>
                                        <p:strVal val="visible"/>
                                      </p:to>
                                    </p:set>
                                    <p:anim calcmode="lin" valueType="num">
                                      <p:cBhvr additive="base">
                                        <p:cTn id="7" dur="500" fill="hold"/>
                                        <p:tgtEl>
                                          <p:spTgt spid="207897"/>
                                        </p:tgtEl>
                                        <p:attrNameLst>
                                          <p:attrName>ppt_x</p:attrName>
                                        </p:attrNameLst>
                                      </p:cBhvr>
                                      <p:tavLst>
                                        <p:tav tm="0">
                                          <p:val>
                                            <p:strVal val="#ppt_x"/>
                                          </p:val>
                                        </p:tav>
                                        <p:tav tm="100000">
                                          <p:val>
                                            <p:strVal val="#ppt_x"/>
                                          </p:val>
                                        </p:tav>
                                      </p:tavLst>
                                    </p:anim>
                                    <p:anim calcmode="lin" valueType="num">
                                      <p:cBhvr additive="base">
                                        <p:cTn id="8" dur="500" fill="hold"/>
                                        <p:tgtEl>
                                          <p:spTgt spid="20789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7910">
                                            <p:txEl>
                                              <p:pRg st="0" end="0"/>
                                            </p:txEl>
                                          </p:spTgt>
                                        </p:tgtEl>
                                        <p:attrNameLst>
                                          <p:attrName>style.visibility</p:attrName>
                                        </p:attrNameLst>
                                      </p:cBhvr>
                                      <p:to>
                                        <p:strVal val="visible"/>
                                      </p:to>
                                    </p:set>
                                    <p:anim calcmode="lin" valueType="num">
                                      <p:cBhvr additive="base">
                                        <p:cTn id="11" dur="500" fill="hold"/>
                                        <p:tgtEl>
                                          <p:spTgt spid="20791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79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nodeType="clickEffect">
                                  <p:stCondLst>
                                    <p:cond delay="0"/>
                                  </p:stCondLst>
                                  <p:childTnLst>
                                    <p:set>
                                      <p:cBhvr>
                                        <p:cTn id="16" dur="1" fill="hold">
                                          <p:stCondLst>
                                            <p:cond delay="0"/>
                                          </p:stCondLst>
                                        </p:cTn>
                                        <p:tgtEl>
                                          <p:spTgt spid="207885"/>
                                        </p:tgtEl>
                                        <p:attrNameLst>
                                          <p:attrName>style.visibility</p:attrName>
                                        </p:attrNameLst>
                                      </p:cBhvr>
                                      <p:to>
                                        <p:strVal val="visible"/>
                                      </p:to>
                                    </p:set>
                                    <p:anim calcmode="lin" valueType="num">
                                      <p:cBhvr additive="base">
                                        <p:cTn id="17" dur="500" fill="hold"/>
                                        <p:tgtEl>
                                          <p:spTgt spid="207885"/>
                                        </p:tgtEl>
                                        <p:attrNameLst>
                                          <p:attrName>ppt_x</p:attrName>
                                        </p:attrNameLst>
                                      </p:cBhvr>
                                      <p:tavLst>
                                        <p:tav tm="0">
                                          <p:val>
                                            <p:strVal val="1+#ppt_w/2"/>
                                          </p:val>
                                        </p:tav>
                                        <p:tav tm="100000">
                                          <p:val>
                                            <p:strVal val="#ppt_x"/>
                                          </p:val>
                                        </p:tav>
                                      </p:tavLst>
                                    </p:anim>
                                    <p:anim calcmode="lin" valueType="num">
                                      <p:cBhvr additive="base">
                                        <p:cTn id="18" dur="500" fill="hold"/>
                                        <p:tgtEl>
                                          <p:spTgt spid="207885"/>
                                        </p:tgtEl>
                                        <p:attrNameLst>
                                          <p:attrName>ppt_y</p:attrName>
                                        </p:attrNameLst>
                                      </p:cBhvr>
                                      <p:tavLst>
                                        <p:tav tm="0">
                                          <p:val>
                                            <p:strVal val="#ppt_y"/>
                                          </p:val>
                                        </p:tav>
                                        <p:tav tm="100000">
                                          <p:val>
                                            <p:strVal val="#ppt_y"/>
                                          </p:val>
                                        </p:tav>
                                      </p:tavLst>
                                    </p:anim>
                                  </p:childTnLst>
                                </p:cTn>
                              </p:par>
                              <p:par>
                                <p:cTn id="19" presetID="15" presetClass="entr" presetSubtype="0" fill="hold" nodeType="withEffect">
                                  <p:stCondLst>
                                    <p:cond delay="0"/>
                                  </p:stCondLst>
                                  <p:childTnLst>
                                    <p:set>
                                      <p:cBhvr>
                                        <p:cTn id="20" dur="1" fill="hold">
                                          <p:stCondLst>
                                            <p:cond delay="0"/>
                                          </p:stCondLst>
                                        </p:cTn>
                                        <p:tgtEl>
                                          <p:spTgt spid="207910">
                                            <p:txEl>
                                              <p:pRg st="1" end="1"/>
                                            </p:txEl>
                                          </p:spTgt>
                                        </p:tgtEl>
                                        <p:attrNameLst>
                                          <p:attrName>style.visibility</p:attrName>
                                        </p:attrNameLst>
                                      </p:cBhvr>
                                      <p:to>
                                        <p:strVal val="visible"/>
                                      </p:to>
                                    </p:set>
                                    <p:anim calcmode="lin" valueType="num">
                                      <p:cBhvr>
                                        <p:cTn id="21" dur="1000" fill="hold"/>
                                        <p:tgtEl>
                                          <p:spTgt spid="207910">
                                            <p:txEl>
                                              <p:pRg st="1" end="1"/>
                                            </p:txEl>
                                          </p:spTgt>
                                        </p:tgtEl>
                                        <p:attrNameLst>
                                          <p:attrName>ppt_w</p:attrName>
                                        </p:attrNameLst>
                                      </p:cBhvr>
                                      <p:tavLst>
                                        <p:tav tm="0">
                                          <p:val>
                                            <p:fltVal val="0"/>
                                          </p:val>
                                        </p:tav>
                                        <p:tav tm="100000">
                                          <p:val>
                                            <p:strVal val="#ppt_w"/>
                                          </p:val>
                                        </p:tav>
                                      </p:tavLst>
                                    </p:anim>
                                    <p:anim calcmode="lin" valueType="num">
                                      <p:cBhvr>
                                        <p:cTn id="22" dur="1000" fill="hold"/>
                                        <p:tgtEl>
                                          <p:spTgt spid="207910">
                                            <p:txEl>
                                              <p:pRg st="1" end="1"/>
                                            </p:txEl>
                                          </p:spTgt>
                                        </p:tgtEl>
                                        <p:attrNameLst>
                                          <p:attrName>ppt_h</p:attrName>
                                        </p:attrNameLst>
                                      </p:cBhvr>
                                      <p:tavLst>
                                        <p:tav tm="0">
                                          <p:val>
                                            <p:fltVal val="0"/>
                                          </p:val>
                                        </p:tav>
                                        <p:tav tm="100000">
                                          <p:val>
                                            <p:strVal val="#ppt_h"/>
                                          </p:val>
                                        </p:tav>
                                      </p:tavLst>
                                    </p:anim>
                                    <p:anim calcmode="lin" valueType="num">
                                      <p:cBhvr>
                                        <p:cTn id="23" dur="1000" fill="hold"/>
                                        <p:tgtEl>
                                          <p:spTgt spid="207910">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207910">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207910">
                                            <p:txEl>
                                              <p:pRg st="2" end="2"/>
                                            </p:txEl>
                                          </p:spTgt>
                                        </p:tgtEl>
                                        <p:attrNameLst>
                                          <p:attrName>style.visibility</p:attrName>
                                        </p:attrNameLst>
                                      </p:cBhvr>
                                      <p:to>
                                        <p:strVal val="visible"/>
                                      </p:to>
                                    </p:set>
                                    <p:animEffect transition="in" filter="wipe(left)">
                                      <p:cBhvr>
                                        <p:cTn id="29" dur="500"/>
                                        <p:tgtEl>
                                          <p:spTgt spid="207910">
                                            <p:txEl>
                                              <p:pRg st="2" end="2"/>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207911"/>
                                        </p:tgtEl>
                                        <p:attrNameLst>
                                          <p:attrName>style.visibility</p:attrName>
                                        </p:attrNameLst>
                                      </p:cBhvr>
                                      <p:to>
                                        <p:strVal val="visible"/>
                                      </p:to>
                                    </p:set>
                                    <p:animEffect transition="in" filter="dissolve">
                                      <p:cBhvr>
                                        <p:cTn id="34" dur="500"/>
                                        <p:tgtEl>
                                          <p:spTgt spid="20791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nodePh="1">
                                  <p:stCondLst>
                                    <p:cond delay="0"/>
                                  </p:stCondLst>
                                  <p:endCondLst>
                                    <p:cond evt="begin" delay="0">
                                      <p:tn val="37"/>
                                    </p:cond>
                                  </p:endCondLst>
                                  <p:childTnLst>
                                    <p:set>
                                      <p:cBhvr>
                                        <p:cTn id="38" dur="1" fill="hold">
                                          <p:stCondLst>
                                            <p:cond delay="0"/>
                                          </p:stCondLst>
                                        </p:cTn>
                                        <p:tgtEl>
                                          <p:spTgt spid="2079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7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84" grpId="0"/>
      <p:bldP spid="2079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ext Box 2"/>
          <p:cNvSpPr txBox="1">
            <a:spLocks noChangeArrowheads="1"/>
          </p:cNvSpPr>
          <p:nvPr/>
        </p:nvSpPr>
        <p:spPr bwMode="auto">
          <a:xfrm>
            <a:off x="2879725" y="395288"/>
            <a:ext cx="5040313"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9pPr>
          </a:lstStyle>
          <a:p>
            <a:pPr algn="ctr">
              <a:spcBef>
                <a:spcPts val="1500"/>
              </a:spcBef>
            </a:pPr>
            <a:r>
              <a:rPr lang="en-GB" altLang="en-US" sz="1600" b="1">
                <a:solidFill>
                  <a:schemeClr val="tx1"/>
                </a:solidFill>
              </a:rPr>
              <a:t>Step 3) Update in connectivity</a:t>
            </a:r>
          </a:p>
        </p:txBody>
      </p:sp>
      <p:sp>
        <p:nvSpPr>
          <p:cNvPr id="209928" name="Text Box 8"/>
          <p:cNvSpPr txBox="1">
            <a:spLocks noChangeArrowheads="1"/>
          </p:cNvSpPr>
          <p:nvPr/>
        </p:nvSpPr>
        <p:spPr bwMode="auto">
          <a:xfrm>
            <a:off x="673100" y="858838"/>
            <a:ext cx="2698750"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Lst>
              <a:defRPr>
                <a:solidFill>
                  <a:srgbClr val="000000"/>
                </a:solidFill>
                <a:latin typeface="Arial" pitchFamily="34" charset="0"/>
              </a:defRPr>
            </a:lvl1pPr>
            <a:lvl2pPr>
              <a:tabLst>
                <a:tab pos="723900" algn="l"/>
                <a:tab pos="1447800" algn="l"/>
                <a:tab pos="2171700" algn="l"/>
              </a:tabLst>
              <a:defRPr>
                <a:solidFill>
                  <a:srgbClr val="000000"/>
                </a:solidFill>
                <a:latin typeface="Arial" pitchFamily="34" charset="0"/>
              </a:defRPr>
            </a:lvl2pPr>
            <a:lvl3pPr>
              <a:tabLst>
                <a:tab pos="723900" algn="l"/>
                <a:tab pos="1447800" algn="l"/>
                <a:tab pos="2171700" algn="l"/>
              </a:tabLst>
              <a:defRPr>
                <a:solidFill>
                  <a:srgbClr val="000000"/>
                </a:solidFill>
                <a:latin typeface="Arial" pitchFamily="34" charset="0"/>
              </a:defRPr>
            </a:lvl3pPr>
            <a:lvl4pPr>
              <a:tabLst>
                <a:tab pos="723900" algn="l"/>
                <a:tab pos="1447800" algn="l"/>
                <a:tab pos="2171700" algn="l"/>
              </a:tabLst>
              <a:defRPr>
                <a:solidFill>
                  <a:srgbClr val="000000"/>
                </a:solidFill>
                <a:latin typeface="Arial" pitchFamily="34" charset="0"/>
              </a:defRPr>
            </a:lvl4pPr>
            <a:lvl5pPr>
              <a:tabLst>
                <a:tab pos="723900" algn="l"/>
                <a:tab pos="1447800" algn="l"/>
                <a:tab pos="21717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9pPr>
          </a:lstStyle>
          <a:p>
            <a:pPr>
              <a:spcBef>
                <a:spcPts val="1000"/>
              </a:spcBef>
            </a:pPr>
            <a:r>
              <a:rPr lang="en-GB" altLang="en-US" sz="1600"/>
              <a:t>Before reorganization</a:t>
            </a:r>
          </a:p>
        </p:txBody>
      </p:sp>
      <p:sp>
        <p:nvSpPr>
          <p:cNvPr id="209929" name="Text Box 9"/>
          <p:cNvSpPr txBox="1">
            <a:spLocks noChangeArrowheads="1"/>
          </p:cNvSpPr>
          <p:nvPr/>
        </p:nvSpPr>
        <p:spPr bwMode="auto">
          <a:xfrm rot="16200000">
            <a:off x="-419100" y="2557463"/>
            <a:ext cx="1271587"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1000"/>
              </a:spcBef>
            </a:pPr>
            <a:r>
              <a:rPr lang="en-GB" altLang="en-US" sz="1600">
                <a:solidFill>
                  <a:srgbClr val="000000"/>
                </a:solidFill>
              </a:rPr>
              <a:t>Excitation</a:t>
            </a:r>
          </a:p>
        </p:txBody>
      </p:sp>
      <p:sp>
        <p:nvSpPr>
          <p:cNvPr id="209930" name="Text Box 10"/>
          <p:cNvSpPr txBox="1">
            <a:spLocks noChangeArrowheads="1"/>
          </p:cNvSpPr>
          <p:nvPr/>
        </p:nvSpPr>
        <p:spPr bwMode="auto">
          <a:xfrm>
            <a:off x="852488" y="4232275"/>
            <a:ext cx="12700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spcBef>
                <a:spcPts val="1000"/>
              </a:spcBef>
            </a:pPr>
            <a:r>
              <a:rPr lang="en-GB" altLang="en-US" sz="1600"/>
              <a:t>Excitation</a:t>
            </a:r>
          </a:p>
        </p:txBody>
      </p:sp>
      <p:sp>
        <p:nvSpPr>
          <p:cNvPr id="209931" name="Text Box 11"/>
          <p:cNvSpPr txBox="1">
            <a:spLocks noChangeArrowheads="1"/>
          </p:cNvSpPr>
          <p:nvPr/>
        </p:nvSpPr>
        <p:spPr bwMode="auto">
          <a:xfrm>
            <a:off x="2519363" y="4232275"/>
            <a:ext cx="12700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spcBef>
                <a:spcPts val="1000"/>
              </a:spcBef>
            </a:pPr>
            <a:r>
              <a:rPr lang="en-GB" altLang="en-US" sz="1600"/>
              <a:t>Inhibition</a:t>
            </a:r>
          </a:p>
        </p:txBody>
      </p:sp>
      <p:sp>
        <p:nvSpPr>
          <p:cNvPr id="209932" name="Text Box 12"/>
          <p:cNvSpPr txBox="1">
            <a:spLocks noChangeArrowheads="1"/>
          </p:cNvSpPr>
          <p:nvPr/>
        </p:nvSpPr>
        <p:spPr bwMode="auto">
          <a:xfrm rot="16200000">
            <a:off x="-447675" y="1287463"/>
            <a:ext cx="1271587"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1000"/>
              </a:spcBef>
            </a:pPr>
            <a:r>
              <a:rPr lang="en-GB" altLang="en-US" sz="1600">
                <a:solidFill>
                  <a:srgbClr val="000000"/>
                </a:solidFill>
              </a:rPr>
              <a:t>Inhibition</a:t>
            </a:r>
          </a:p>
        </p:txBody>
      </p:sp>
      <p:sp>
        <p:nvSpPr>
          <p:cNvPr id="209933" name="Text Box 13"/>
          <p:cNvSpPr txBox="1">
            <a:spLocks noChangeArrowheads="1"/>
          </p:cNvSpPr>
          <p:nvPr/>
        </p:nvSpPr>
        <p:spPr bwMode="auto">
          <a:xfrm>
            <a:off x="360363" y="4643438"/>
            <a:ext cx="9504362"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Lst>
              <a:defRPr>
                <a:solidFill>
                  <a:srgbClr val="000000"/>
                </a:solidFill>
                <a:latin typeface="Arial" pitchFamily="34" charset="0"/>
              </a:defRPr>
            </a:lvl1pPr>
            <a:lvl2pPr>
              <a:tabLst>
                <a:tab pos="723900" algn="l"/>
                <a:tab pos="1447800" algn="l"/>
                <a:tab pos="2171700" algn="l"/>
                <a:tab pos="2895600" algn="l"/>
                <a:tab pos="3619500" algn="l"/>
              </a:tabLst>
              <a:defRPr>
                <a:solidFill>
                  <a:srgbClr val="000000"/>
                </a:solidFill>
                <a:latin typeface="Arial" pitchFamily="34" charset="0"/>
              </a:defRPr>
            </a:lvl2pPr>
            <a:lvl3pPr>
              <a:tabLst>
                <a:tab pos="723900" algn="l"/>
                <a:tab pos="1447800" algn="l"/>
                <a:tab pos="2171700" algn="l"/>
                <a:tab pos="2895600" algn="l"/>
                <a:tab pos="3619500" algn="l"/>
              </a:tabLst>
              <a:defRPr>
                <a:solidFill>
                  <a:srgbClr val="000000"/>
                </a:solidFill>
                <a:latin typeface="Arial" pitchFamily="34" charset="0"/>
              </a:defRPr>
            </a:lvl3pPr>
            <a:lvl4pPr>
              <a:tabLst>
                <a:tab pos="723900" algn="l"/>
                <a:tab pos="1447800" algn="l"/>
                <a:tab pos="2171700" algn="l"/>
                <a:tab pos="2895600" algn="l"/>
                <a:tab pos="3619500" algn="l"/>
              </a:tabLst>
              <a:defRPr>
                <a:solidFill>
                  <a:srgbClr val="000000"/>
                </a:solidFill>
                <a:latin typeface="Arial" pitchFamily="34" charset="0"/>
              </a:defRPr>
            </a:lvl4pPr>
            <a:lvl5pPr>
              <a:tabLst>
                <a:tab pos="723900" algn="l"/>
                <a:tab pos="1447800" algn="l"/>
                <a:tab pos="2171700" algn="l"/>
                <a:tab pos="2895600" algn="l"/>
                <a:tab pos="36195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rgbClr val="000000"/>
                </a:solidFill>
                <a:latin typeface="Arial" pitchFamily="34" charset="0"/>
              </a:defRPr>
            </a:lvl9pPr>
          </a:lstStyle>
          <a:p>
            <a:pPr>
              <a:spcBef>
                <a:spcPts val="1125"/>
              </a:spcBef>
            </a:pPr>
            <a:r>
              <a:rPr lang="en-GB" altLang="en-US" sz="2000"/>
              <a:t>A </a:t>
            </a:r>
            <a:r>
              <a:rPr lang="en-GB" altLang="en-US" sz="2000">
                <a:solidFill>
                  <a:srgbClr val="FF3300"/>
                </a:solidFill>
              </a:rPr>
              <a:t>few changes</a:t>
            </a:r>
            <a:r>
              <a:rPr lang="en-GB" altLang="en-US" sz="2000"/>
              <a:t> in synaptic connectivity (above) are sufficient to balance neuronal activity of all cells homeostatically.</a:t>
            </a:r>
          </a:p>
        </p:txBody>
      </p:sp>
      <p:sp>
        <p:nvSpPr>
          <p:cNvPr id="209942" name="Text Box 22"/>
          <p:cNvSpPr txBox="1">
            <a:spLocks noChangeArrowheads="1"/>
          </p:cNvSpPr>
          <p:nvPr/>
        </p:nvSpPr>
        <p:spPr bwMode="auto">
          <a:xfrm>
            <a:off x="4140200" y="755650"/>
            <a:ext cx="269875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Lst>
              <a:defRPr>
                <a:solidFill>
                  <a:srgbClr val="000000"/>
                </a:solidFill>
                <a:latin typeface="Arial" pitchFamily="34" charset="0"/>
              </a:defRPr>
            </a:lvl1pPr>
            <a:lvl2pPr>
              <a:tabLst>
                <a:tab pos="723900" algn="l"/>
                <a:tab pos="1447800" algn="l"/>
                <a:tab pos="2171700" algn="l"/>
              </a:tabLst>
              <a:defRPr>
                <a:solidFill>
                  <a:srgbClr val="000000"/>
                </a:solidFill>
                <a:latin typeface="Arial" pitchFamily="34" charset="0"/>
              </a:defRPr>
            </a:lvl2pPr>
            <a:lvl3pPr>
              <a:tabLst>
                <a:tab pos="723900" algn="l"/>
                <a:tab pos="1447800" algn="l"/>
                <a:tab pos="2171700" algn="l"/>
              </a:tabLst>
              <a:defRPr>
                <a:solidFill>
                  <a:srgbClr val="000000"/>
                </a:solidFill>
                <a:latin typeface="Arial" pitchFamily="34" charset="0"/>
              </a:defRPr>
            </a:lvl3pPr>
            <a:lvl4pPr>
              <a:tabLst>
                <a:tab pos="723900" algn="l"/>
                <a:tab pos="1447800" algn="l"/>
                <a:tab pos="2171700" algn="l"/>
              </a:tabLst>
              <a:defRPr>
                <a:solidFill>
                  <a:srgbClr val="000000"/>
                </a:solidFill>
                <a:latin typeface="Arial" pitchFamily="34" charset="0"/>
              </a:defRPr>
            </a:lvl4pPr>
            <a:lvl5pPr>
              <a:tabLst>
                <a:tab pos="723900" algn="l"/>
                <a:tab pos="1447800" algn="l"/>
                <a:tab pos="21717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9pPr>
          </a:lstStyle>
          <a:p>
            <a:pPr>
              <a:spcBef>
                <a:spcPts val="1000"/>
              </a:spcBef>
            </a:pPr>
            <a:r>
              <a:rPr lang="en-GB" altLang="en-US" sz="1600"/>
              <a:t>After reorganization</a:t>
            </a:r>
          </a:p>
        </p:txBody>
      </p:sp>
      <p:sp>
        <p:nvSpPr>
          <p:cNvPr id="209943" name="Text Box 23"/>
          <p:cNvSpPr txBox="1">
            <a:spLocks noChangeArrowheads="1"/>
          </p:cNvSpPr>
          <p:nvPr/>
        </p:nvSpPr>
        <p:spPr bwMode="auto">
          <a:xfrm>
            <a:off x="3994150" y="4156075"/>
            <a:ext cx="1271588"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spcBef>
                <a:spcPts val="1000"/>
              </a:spcBef>
            </a:pPr>
            <a:r>
              <a:rPr lang="en-GB" altLang="en-US" sz="1600"/>
              <a:t>Excitation</a:t>
            </a:r>
          </a:p>
        </p:txBody>
      </p:sp>
      <p:sp>
        <p:nvSpPr>
          <p:cNvPr id="209944" name="Text Box 24"/>
          <p:cNvSpPr txBox="1">
            <a:spLocks noChangeArrowheads="1"/>
          </p:cNvSpPr>
          <p:nvPr/>
        </p:nvSpPr>
        <p:spPr bwMode="auto">
          <a:xfrm>
            <a:off x="5567363" y="4130675"/>
            <a:ext cx="12700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spcBef>
                <a:spcPts val="1000"/>
              </a:spcBef>
            </a:pPr>
            <a:r>
              <a:rPr lang="en-GB" altLang="en-US" sz="1600"/>
              <a:t>Inhibition</a:t>
            </a:r>
          </a:p>
        </p:txBody>
      </p:sp>
      <p:sp>
        <p:nvSpPr>
          <p:cNvPr id="209946" name="Text Box 26"/>
          <p:cNvSpPr txBox="1">
            <a:spLocks noChangeArrowheads="1"/>
          </p:cNvSpPr>
          <p:nvPr/>
        </p:nvSpPr>
        <p:spPr bwMode="auto">
          <a:xfrm>
            <a:off x="1295400" y="0"/>
            <a:ext cx="777716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Arial" pitchFamily="34" charset="0"/>
              </a:defRPr>
            </a:lvl9pPr>
          </a:lstStyle>
          <a:p>
            <a:pPr algn="ctr">
              <a:spcBef>
                <a:spcPts val="1500"/>
              </a:spcBef>
            </a:pPr>
            <a:r>
              <a:rPr lang="en-GB" altLang="en-US" sz="2400" b="1">
                <a:solidFill>
                  <a:srgbClr val="333399"/>
                </a:solidFill>
              </a:rPr>
              <a:t>Activity-dependent changes  in synaptic elements</a:t>
            </a:r>
          </a:p>
        </p:txBody>
      </p:sp>
      <p:sp>
        <p:nvSpPr>
          <p:cNvPr id="209954" name="Text Box 34"/>
          <p:cNvSpPr txBox="1">
            <a:spLocks noChangeArrowheads="1"/>
          </p:cNvSpPr>
          <p:nvPr/>
        </p:nvSpPr>
        <p:spPr bwMode="auto">
          <a:xfrm>
            <a:off x="7669213" y="755650"/>
            <a:ext cx="1589088"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Lst>
              <a:defRPr>
                <a:solidFill>
                  <a:srgbClr val="000000"/>
                </a:solidFill>
                <a:latin typeface="Arial" pitchFamily="34" charset="0"/>
              </a:defRPr>
            </a:lvl1pPr>
            <a:lvl2pPr>
              <a:tabLst>
                <a:tab pos="723900" algn="l"/>
                <a:tab pos="1447800" algn="l"/>
              </a:tabLst>
              <a:defRPr>
                <a:solidFill>
                  <a:srgbClr val="000000"/>
                </a:solidFill>
                <a:latin typeface="Arial" pitchFamily="34" charset="0"/>
              </a:defRPr>
            </a:lvl2pPr>
            <a:lvl3pPr>
              <a:tabLst>
                <a:tab pos="723900" algn="l"/>
                <a:tab pos="1447800" algn="l"/>
              </a:tabLst>
              <a:defRPr>
                <a:solidFill>
                  <a:srgbClr val="000000"/>
                </a:solidFill>
                <a:latin typeface="Arial" pitchFamily="34" charset="0"/>
              </a:defRPr>
            </a:lvl3pPr>
            <a:lvl4pPr>
              <a:tabLst>
                <a:tab pos="723900" algn="l"/>
                <a:tab pos="1447800" algn="l"/>
              </a:tabLst>
              <a:defRPr>
                <a:solidFill>
                  <a:srgbClr val="000000"/>
                </a:solidFill>
                <a:latin typeface="Arial" pitchFamily="34" charset="0"/>
              </a:defRPr>
            </a:lvl4pPr>
            <a:lvl5pPr>
              <a:tabLst>
                <a:tab pos="723900" algn="l"/>
                <a:tab pos="1447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9pPr>
          </a:lstStyle>
          <a:p>
            <a:pPr>
              <a:spcBef>
                <a:spcPts val="1000"/>
              </a:spcBef>
            </a:pPr>
            <a:r>
              <a:rPr lang="en-GB" altLang="en-US" sz="1600"/>
              <a:t>Changes</a:t>
            </a:r>
          </a:p>
        </p:txBody>
      </p:sp>
      <p:sp>
        <p:nvSpPr>
          <p:cNvPr id="209955" name="Text Box 35"/>
          <p:cNvSpPr txBox="1">
            <a:spLocks noChangeArrowheads="1"/>
          </p:cNvSpPr>
          <p:nvPr/>
        </p:nvSpPr>
        <p:spPr bwMode="auto">
          <a:xfrm>
            <a:off x="7286626" y="4157663"/>
            <a:ext cx="12700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spcBef>
                <a:spcPts val="1000"/>
              </a:spcBef>
            </a:pPr>
            <a:r>
              <a:rPr lang="en-GB" altLang="en-US" sz="1600"/>
              <a:t>Excitation</a:t>
            </a:r>
          </a:p>
        </p:txBody>
      </p:sp>
      <p:sp>
        <p:nvSpPr>
          <p:cNvPr id="209957" name="Text Box 37"/>
          <p:cNvSpPr txBox="1">
            <a:spLocks noChangeArrowheads="1"/>
          </p:cNvSpPr>
          <p:nvPr/>
        </p:nvSpPr>
        <p:spPr bwMode="auto">
          <a:xfrm>
            <a:off x="8737601" y="4211638"/>
            <a:ext cx="1271588"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spcBef>
                <a:spcPts val="1000"/>
              </a:spcBef>
            </a:pPr>
            <a:r>
              <a:rPr lang="en-GB" altLang="en-US" sz="1600"/>
              <a:t>Inhibition</a:t>
            </a:r>
          </a:p>
        </p:txBody>
      </p:sp>
      <p:grpSp>
        <p:nvGrpSpPr>
          <p:cNvPr id="209958" name="Group 38"/>
          <p:cNvGrpSpPr>
            <a:grpSpLocks/>
          </p:cNvGrpSpPr>
          <p:nvPr/>
        </p:nvGrpSpPr>
        <p:grpSpPr bwMode="auto">
          <a:xfrm>
            <a:off x="647700" y="5673725"/>
            <a:ext cx="4283075" cy="1885950"/>
            <a:chOff x="408" y="3492"/>
            <a:chExt cx="2698" cy="1188"/>
          </a:xfrm>
        </p:grpSpPr>
        <p:sp>
          <p:nvSpPr>
            <p:cNvPr id="209959" name="Rectangle 39"/>
            <p:cNvSpPr>
              <a:spLocks noChangeArrowheads="1"/>
            </p:cNvSpPr>
            <p:nvPr/>
          </p:nvSpPr>
          <p:spPr bwMode="auto">
            <a:xfrm>
              <a:off x="1905" y="3560"/>
              <a:ext cx="1198" cy="941"/>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960" name="Rectangle 40"/>
            <p:cNvSpPr>
              <a:spLocks noChangeArrowheads="1"/>
            </p:cNvSpPr>
            <p:nvPr/>
          </p:nvSpPr>
          <p:spPr bwMode="auto">
            <a:xfrm>
              <a:off x="1905" y="3560"/>
              <a:ext cx="1198" cy="941"/>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961" name="Line 41"/>
            <p:cNvSpPr>
              <a:spLocks noChangeShapeType="1"/>
            </p:cNvSpPr>
            <p:nvPr/>
          </p:nvSpPr>
          <p:spPr bwMode="auto">
            <a:xfrm>
              <a:off x="1905" y="3560"/>
              <a:ext cx="1198"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62" name="Line 42"/>
            <p:cNvSpPr>
              <a:spLocks noChangeShapeType="1"/>
            </p:cNvSpPr>
            <p:nvPr/>
          </p:nvSpPr>
          <p:spPr bwMode="auto">
            <a:xfrm>
              <a:off x="1905" y="4501"/>
              <a:ext cx="1198"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63" name="Line 43"/>
            <p:cNvSpPr>
              <a:spLocks noChangeShapeType="1"/>
            </p:cNvSpPr>
            <p:nvPr/>
          </p:nvSpPr>
          <p:spPr bwMode="auto">
            <a:xfrm flipV="1">
              <a:off x="3103" y="3559"/>
              <a:ext cx="1" cy="943"/>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64" name="Line 44"/>
            <p:cNvSpPr>
              <a:spLocks noChangeShapeType="1"/>
            </p:cNvSpPr>
            <p:nvPr/>
          </p:nvSpPr>
          <p:spPr bwMode="auto">
            <a:xfrm flipV="1">
              <a:off x="1905" y="3559"/>
              <a:ext cx="1" cy="943"/>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65" name="Line 45"/>
            <p:cNvSpPr>
              <a:spLocks noChangeShapeType="1"/>
            </p:cNvSpPr>
            <p:nvPr/>
          </p:nvSpPr>
          <p:spPr bwMode="auto">
            <a:xfrm>
              <a:off x="1905" y="4501"/>
              <a:ext cx="1198"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66" name="Line 46"/>
            <p:cNvSpPr>
              <a:spLocks noChangeShapeType="1"/>
            </p:cNvSpPr>
            <p:nvPr/>
          </p:nvSpPr>
          <p:spPr bwMode="auto">
            <a:xfrm flipV="1">
              <a:off x="1905" y="3559"/>
              <a:ext cx="1" cy="943"/>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67" name="Line 47"/>
            <p:cNvSpPr>
              <a:spLocks noChangeShapeType="1"/>
            </p:cNvSpPr>
            <p:nvPr/>
          </p:nvSpPr>
          <p:spPr bwMode="auto">
            <a:xfrm flipV="1">
              <a:off x="1905" y="4486"/>
              <a:ext cx="1" cy="1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68" name="Line 48"/>
            <p:cNvSpPr>
              <a:spLocks noChangeShapeType="1"/>
            </p:cNvSpPr>
            <p:nvPr/>
          </p:nvSpPr>
          <p:spPr bwMode="auto">
            <a:xfrm>
              <a:off x="1905" y="3560"/>
              <a:ext cx="1" cy="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69" name="Line 49"/>
            <p:cNvSpPr>
              <a:spLocks noChangeShapeType="1"/>
            </p:cNvSpPr>
            <p:nvPr/>
          </p:nvSpPr>
          <p:spPr bwMode="auto">
            <a:xfrm flipV="1">
              <a:off x="2023" y="4486"/>
              <a:ext cx="1" cy="1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70" name="Line 50"/>
            <p:cNvSpPr>
              <a:spLocks noChangeShapeType="1"/>
            </p:cNvSpPr>
            <p:nvPr/>
          </p:nvSpPr>
          <p:spPr bwMode="auto">
            <a:xfrm>
              <a:off x="2023" y="3560"/>
              <a:ext cx="1" cy="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71" name="Line 51"/>
            <p:cNvSpPr>
              <a:spLocks noChangeShapeType="1"/>
            </p:cNvSpPr>
            <p:nvPr/>
          </p:nvSpPr>
          <p:spPr bwMode="auto">
            <a:xfrm flipV="1">
              <a:off x="2142" y="4486"/>
              <a:ext cx="1" cy="1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72" name="Line 52"/>
            <p:cNvSpPr>
              <a:spLocks noChangeShapeType="1"/>
            </p:cNvSpPr>
            <p:nvPr/>
          </p:nvSpPr>
          <p:spPr bwMode="auto">
            <a:xfrm>
              <a:off x="2142" y="3560"/>
              <a:ext cx="1" cy="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73" name="Line 53"/>
            <p:cNvSpPr>
              <a:spLocks noChangeShapeType="1"/>
            </p:cNvSpPr>
            <p:nvPr/>
          </p:nvSpPr>
          <p:spPr bwMode="auto">
            <a:xfrm flipV="1">
              <a:off x="2264" y="4486"/>
              <a:ext cx="1" cy="1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74" name="Line 54"/>
            <p:cNvSpPr>
              <a:spLocks noChangeShapeType="1"/>
            </p:cNvSpPr>
            <p:nvPr/>
          </p:nvSpPr>
          <p:spPr bwMode="auto">
            <a:xfrm>
              <a:off x="2264" y="3560"/>
              <a:ext cx="1" cy="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75" name="Line 55"/>
            <p:cNvSpPr>
              <a:spLocks noChangeShapeType="1"/>
            </p:cNvSpPr>
            <p:nvPr/>
          </p:nvSpPr>
          <p:spPr bwMode="auto">
            <a:xfrm flipV="1">
              <a:off x="2382" y="4486"/>
              <a:ext cx="1" cy="1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76" name="Line 56"/>
            <p:cNvSpPr>
              <a:spLocks noChangeShapeType="1"/>
            </p:cNvSpPr>
            <p:nvPr/>
          </p:nvSpPr>
          <p:spPr bwMode="auto">
            <a:xfrm>
              <a:off x="2382" y="3560"/>
              <a:ext cx="1" cy="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77" name="Line 57"/>
            <p:cNvSpPr>
              <a:spLocks noChangeShapeType="1"/>
            </p:cNvSpPr>
            <p:nvPr/>
          </p:nvSpPr>
          <p:spPr bwMode="auto">
            <a:xfrm flipV="1">
              <a:off x="2503" y="4486"/>
              <a:ext cx="1" cy="1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78" name="Line 58"/>
            <p:cNvSpPr>
              <a:spLocks noChangeShapeType="1"/>
            </p:cNvSpPr>
            <p:nvPr/>
          </p:nvSpPr>
          <p:spPr bwMode="auto">
            <a:xfrm>
              <a:off x="2503" y="3560"/>
              <a:ext cx="1" cy="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79" name="Line 59"/>
            <p:cNvSpPr>
              <a:spLocks noChangeShapeType="1"/>
            </p:cNvSpPr>
            <p:nvPr/>
          </p:nvSpPr>
          <p:spPr bwMode="auto">
            <a:xfrm flipV="1">
              <a:off x="2623" y="4486"/>
              <a:ext cx="1" cy="1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80" name="Line 60"/>
            <p:cNvSpPr>
              <a:spLocks noChangeShapeType="1"/>
            </p:cNvSpPr>
            <p:nvPr/>
          </p:nvSpPr>
          <p:spPr bwMode="auto">
            <a:xfrm>
              <a:off x="2623" y="3560"/>
              <a:ext cx="1" cy="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81" name="Line 61"/>
            <p:cNvSpPr>
              <a:spLocks noChangeShapeType="1"/>
            </p:cNvSpPr>
            <p:nvPr/>
          </p:nvSpPr>
          <p:spPr bwMode="auto">
            <a:xfrm flipV="1">
              <a:off x="2741" y="4486"/>
              <a:ext cx="1" cy="1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82" name="Line 62"/>
            <p:cNvSpPr>
              <a:spLocks noChangeShapeType="1"/>
            </p:cNvSpPr>
            <p:nvPr/>
          </p:nvSpPr>
          <p:spPr bwMode="auto">
            <a:xfrm>
              <a:off x="2741" y="3560"/>
              <a:ext cx="1" cy="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83" name="Line 63"/>
            <p:cNvSpPr>
              <a:spLocks noChangeShapeType="1"/>
            </p:cNvSpPr>
            <p:nvPr/>
          </p:nvSpPr>
          <p:spPr bwMode="auto">
            <a:xfrm flipV="1">
              <a:off x="2862" y="4486"/>
              <a:ext cx="1" cy="1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84" name="Line 64"/>
            <p:cNvSpPr>
              <a:spLocks noChangeShapeType="1"/>
            </p:cNvSpPr>
            <p:nvPr/>
          </p:nvSpPr>
          <p:spPr bwMode="auto">
            <a:xfrm>
              <a:off x="2862" y="3560"/>
              <a:ext cx="1" cy="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85" name="Line 65"/>
            <p:cNvSpPr>
              <a:spLocks noChangeShapeType="1"/>
            </p:cNvSpPr>
            <p:nvPr/>
          </p:nvSpPr>
          <p:spPr bwMode="auto">
            <a:xfrm flipV="1">
              <a:off x="2982" y="4486"/>
              <a:ext cx="1" cy="1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86" name="Line 66"/>
            <p:cNvSpPr>
              <a:spLocks noChangeShapeType="1"/>
            </p:cNvSpPr>
            <p:nvPr/>
          </p:nvSpPr>
          <p:spPr bwMode="auto">
            <a:xfrm>
              <a:off x="2982" y="3560"/>
              <a:ext cx="1" cy="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87" name="Line 67"/>
            <p:cNvSpPr>
              <a:spLocks noChangeShapeType="1"/>
            </p:cNvSpPr>
            <p:nvPr/>
          </p:nvSpPr>
          <p:spPr bwMode="auto">
            <a:xfrm flipV="1">
              <a:off x="3103" y="4486"/>
              <a:ext cx="1" cy="1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88" name="Line 68"/>
            <p:cNvSpPr>
              <a:spLocks noChangeShapeType="1"/>
            </p:cNvSpPr>
            <p:nvPr/>
          </p:nvSpPr>
          <p:spPr bwMode="auto">
            <a:xfrm>
              <a:off x="3103" y="3560"/>
              <a:ext cx="1" cy="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89" name="Line 69"/>
            <p:cNvSpPr>
              <a:spLocks noChangeShapeType="1"/>
            </p:cNvSpPr>
            <p:nvPr/>
          </p:nvSpPr>
          <p:spPr bwMode="auto">
            <a:xfrm>
              <a:off x="1905" y="4501"/>
              <a:ext cx="11"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90" name="Line 70"/>
            <p:cNvSpPr>
              <a:spLocks noChangeShapeType="1"/>
            </p:cNvSpPr>
            <p:nvPr/>
          </p:nvSpPr>
          <p:spPr bwMode="auto">
            <a:xfrm flipH="1">
              <a:off x="3088" y="4501"/>
              <a:ext cx="16"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91" name="Line 71"/>
            <p:cNvSpPr>
              <a:spLocks noChangeShapeType="1"/>
            </p:cNvSpPr>
            <p:nvPr/>
          </p:nvSpPr>
          <p:spPr bwMode="auto">
            <a:xfrm>
              <a:off x="1905" y="4404"/>
              <a:ext cx="11"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92" name="Line 72"/>
            <p:cNvSpPr>
              <a:spLocks noChangeShapeType="1"/>
            </p:cNvSpPr>
            <p:nvPr/>
          </p:nvSpPr>
          <p:spPr bwMode="auto">
            <a:xfrm flipH="1">
              <a:off x="3088" y="4404"/>
              <a:ext cx="16"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93" name="Line 73"/>
            <p:cNvSpPr>
              <a:spLocks noChangeShapeType="1"/>
            </p:cNvSpPr>
            <p:nvPr/>
          </p:nvSpPr>
          <p:spPr bwMode="auto">
            <a:xfrm>
              <a:off x="1905" y="4313"/>
              <a:ext cx="11"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94" name="Line 74"/>
            <p:cNvSpPr>
              <a:spLocks noChangeShapeType="1"/>
            </p:cNvSpPr>
            <p:nvPr/>
          </p:nvSpPr>
          <p:spPr bwMode="auto">
            <a:xfrm flipH="1">
              <a:off x="3088" y="4313"/>
              <a:ext cx="16"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95" name="Line 75"/>
            <p:cNvSpPr>
              <a:spLocks noChangeShapeType="1"/>
            </p:cNvSpPr>
            <p:nvPr/>
          </p:nvSpPr>
          <p:spPr bwMode="auto">
            <a:xfrm>
              <a:off x="1905" y="4220"/>
              <a:ext cx="11"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96" name="Line 76"/>
            <p:cNvSpPr>
              <a:spLocks noChangeShapeType="1"/>
            </p:cNvSpPr>
            <p:nvPr/>
          </p:nvSpPr>
          <p:spPr bwMode="auto">
            <a:xfrm flipH="1">
              <a:off x="3088" y="4220"/>
              <a:ext cx="16"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97" name="Line 77"/>
            <p:cNvSpPr>
              <a:spLocks noChangeShapeType="1"/>
            </p:cNvSpPr>
            <p:nvPr/>
          </p:nvSpPr>
          <p:spPr bwMode="auto">
            <a:xfrm>
              <a:off x="1905" y="4126"/>
              <a:ext cx="11"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98" name="Line 78"/>
            <p:cNvSpPr>
              <a:spLocks noChangeShapeType="1"/>
            </p:cNvSpPr>
            <p:nvPr/>
          </p:nvSpPr>
          <p:spPr bwMode="auto">
            <a:xfrm flipH="1">
              <a:off x="3088" y="4126"/>
              <a:ext cx="16"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999" name="Line 79"/>
            <p:cNvSpPr>
              <a:spLocks noChangeShapeType="1"/>
            </p:cNvSpPr>
            <p:nvPr/>
          </p:nvSpPr>
          <p:spPr bwMode="auto">
            <a:xfrm>
              <a:off x="1905" y="4032"/>
              <a:ext cx="11"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00" name="Line 80"/>
            <p:cNvSpPr>
              <a:spLocks noChangeShapeType="1"/>
            </p:cNvSpPr>
            <p:nvPr/>
          </p:nvSpPr>
          <p:spPr bwMode="auto">
            <a:xfrm flipH="1">
              <a:off x="3088" y="4032"/>
              <a:ext cx="16"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01" name="Line 81"/>
            <p:cNvSpPr>
              <a:spLocks noChangeShapeType="1"/>
            </p:cNvSpPr>
            <p:nvPr/>
          </p:nvSpPr>
          <p:spPr bwMode="auto">
            <a:xfrm>
              <a:off x="1905" y="3935"/>
              <a:ext cx="11"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02" name="Line 82"/>
            <p:cNvSpPr>
              <a:spLocks noChangeShapeType="1"/>
            </p:cNvSpPr>
            <p:nvPr/>
          </p:nvSpPr>
          <p:spPr bwMode="auto">
            <a:xfrm flipH="1">
              <a:off x="3088" y="3935"/>
              <a:ext cx="16"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03" name="Line 83"/>
            <p:cNvSpPr>
              <a:spLocks noChangeShapeType="1"/>
            </p:cNvSpPr>
            <p:nvPr/>
          </p:nvSpPr>
          <p:spPr bwMode="auto">
            <a:xfrm>
              <a:off x="1905" y="3841"/>
              <a:ext cx="11"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04" name="Line 84"/>
            <p:cNvSpPr>
              <a:spLocks noChangeShapeType="1"/>
            </p:cNvSpPr>
            <p:nvPr/>
          </p:nvSpPr>
          <p:spPr bwMode="auto">
            <a:xfrm flipH="1">
              <a:off x="3088" y="3841"/>
              <a:ext cx="16"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05" name="Line 85"/>
            <p:cNvSpPr>
              <a:spLocks noChangeShapeType="1"/>
            </p:cNvSpPr>
            <p:nvPr/>
          </p:nvSpPr>
          <p:spPr bwMode="auto">
            <a:xfrm>
              <a:off x="1905" y="3747"/>
              <a:ext cx="11"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06" name="Line 86"/>
            <p:cNvSpPr>
              <a:spLocks noChangeShapeType="1"/>
            </p:cNvSpPr>
            <p:nvPr/>
          </p:nvSpPr>
          <p:spPr bwMode="auto">
            <a:xfrm flipH="1">
              <a:off x="3088" y="3747"/>
              <a:ext cx="16"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07" name="Line 87"/>
            <p:cNvSpPr>
              <a:spLocks noChangeShapeType="1"/>
            </p:cNvSpPr>
            <p:nvPr/>
          </p:nvSpPr>
          <p:spPr bwMode="auto">
            <a:xfrm>
              <a:off x="1905" y="3653"/>
              <a:ext cx="11"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08" name="Line 88"/>
            <p:cNvSpPr>
              <a:spLocks noChangeShapeType="1"/>
            </p:cNvSpPr>
            <p:nvPr/>
          </p:nvSpPr>
          <p:spPr bwMode="auto">
            <a:xfrm flipH="1">
              <a:off x="3088" y="3653"/>
              <a:ext cx="16"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09" name="Line 89"/>
            <p:cNvSpPr>
              <a:spLocks noChangeShapeType="1"/>
            </p:cNvSpPr>
            <p:nvPr/>
          </p:nvSpPr>
          <p:spPr bwMode="auto">
            <a:xfrm>
              <a:off x="1905" y="3560"/>
              <a:ext cx="11"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10" name="Line 90"/>
            <p:cNvSpPr>
              <a:spLocks noChangeShapeType="1"/>
            </p:cNvSpPr>
            <p:nvPr/>
          </p:nvSpPr>
          <p:spPr bwMode="auto">
            <a:xfrm flipH="1">
              <a:off x="3088" y="3560"/>
              <a:ext cx="16"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11" name="Line 91"/>
            <p:cNvSpPr>
              <a:spLocks noChangeShapeType="1"/>
            </p:cNvSpPr>
            <p:nvPr/>
          </p:nvSpPr>
          <p:spPr bwMode="auto">
            <a:xfrm>
              <a:off x="1905" y="3560"/>
              <a:ext cx="1198"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12" name="Line 92"/>
            <p:cNvSpPr>
              <a:spLocks noChangeShapeType="1"/>
            </p:cNvSpPr>
            <p:nvPr/>
          </p:nvSpPr>
          <p:spPr bwMode="auto">
            <a:xfrm>
              <a:off x="1905" y="4501"/>
              <a:ext cx="1198"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13" name="Line 93"/>
            <p:cNvSpPr>
              <a:spLocks noChangeShapeType="1"/>
            </p:cNvSpPr>
            <p:nvPr/>
          </p:nvSpPr>
          <p:spPr bwMode="auto">
            <a:xfrm flipV="1">
              <a:off x="3103" y="3559"/>
              <a:ext cx="1" cy="943"/>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14" name="Line 94"/>
            <p:cNvSpPr>
              <a:spLocks noChangeShapeType="1"/>
            </p:cNvSpPr>
            <p:nvPr/>
          </p:nvSpPr>
          <p:spPr bwMode="auto">
            <a:xfrm flipV="1">
              <a:off x="1905" y="3559"/>
              <a:ext cx="1" cy="943"/>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15" name="Line 95"/>
            <p:cNvSpPr>
              <a:spLocks noChangeShapeType="1"/>
            </p:cNvSpPr>
            <p:nvPr/>
          </p:nvSpPr>
          <p:spPr bwMode="auto">
            <a:xfrm>
              <a:off x="1905" y="4029"/>
              <a:ext cx="1201"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16" name="Freeform 96"/>
            <p:cNvSpPr>
              <a:spLocks noChangeArrowheads="1"/>
            </p:cNvSpPr>
            <p:nvPr/>
          </p:nvSpPr>
          <p:spPr bwMode="auto">
            <a:xfrm>
              <a:off x="1916" y="3780"/>
              <a:ext cx="1186" cy="616"/>
            </a:xfrm>
            <a:custGeom>
              <a:avLst/>
              <a:gdLst>
                <a:gd name="T0" fmla="*/ 4 w 430"/>
                <a:gd name="T1" fmla="*/ 122 h 223"/>
                <a:gd name="T2" fmla="*/ 13 w 430"/>
                <a:gd name="T3" fmla="*/ 188 h 223"/>
                <a:gd name="T4" fmla="*/ 22 w 430"/>
                <a:gd name="T5" fmla="*/ 198 h 223"/>
                <a:gd name="T6" fmla="*/ 30 w 430"/>
                <a:gd name="T7" fmla="*/ 118 h 223"/>
                <a:gd name="T8" fmla="*/ 39 w 430"/>
                <a:gd name="T9" fmla="*/ 100 h 223"/>
                <a:gd name="T10" fmla="*/ 48 w 430"/>
                <a:gd name="T11" fmla="*/ 113 h 223"/>
                <a:gd name="T12" fmla="*/ 56 w 430"/>
                <a:gd name="T13" fmla="*/ 126 h 223"/>
                <a:gd name="T14" fmla="*/ 65 w 430"/>
                <a:gd name="T15" fmla="*/ 105 h 223"/>
                <a:gd name="T16" fmla="*/ 74 w 430"/>
                <a:gd name="T17" fmla="*/ 109 h 223"/>
                <a:gd name="T18" fmla="*/ 82 w 430"/>
                <a:gd name="T19" fmla="*/ 125 h 223"/>
                <a:gd name="T20" fmla="*/ 91 w 430"/>
                <a:gd name="T21" fmla="*/ 104 h 223"/>
                <a:gd name="T22" fmla="*/ 100 w 430"/>
                <a:gd name="T23" fmla="*/ 80 h 223"/>
                <a:gd name="T24" fmla="*/ 108 w 430"/>
                <a:gd name="T25" fmla="*/ 122 h 223"/>
                <a:gd name="T26" fmla="*/ 117 w 430"/>
                <a:gd name="T27" fmla="*/ 83 h 223"/>
                <a:gd name="T28" fmla="*/ 126 w 430"/>
                <a:gd name="T29" fmla="*/ 95 h 223"/>
                <a:gd name="T30" fmla="*/ 134 w 430"/>
                <a:gd name="T31" fmla="*/ 100 h 223"/>
                <a:gd name="T32" fmla="*/ 143 w 430"/>
                <a:gd name="T33" fmla="*/ 95 h 223"/>
                <a:gd name="T34" fmla="*/ 152 w 430"/>
                <a:gd name="T35" fmla="*/ 104 h 223"/>
                <a:gd name="T36" fmla="*/ 160 w 430"/>
                <a:gd name="T37" fmla="*/ 115 h 223"/>
                <a:gd name="T38" fmla="*/ 169 w 430"/>
                <a:gd name="T39" fmla="*/ 100 h 223"/>
                <a:gd name="T40" fmla="*/ 178 w 430"/>
                <a:gd name="T41" fmla="*/ 91 h 223"/>
                <a:gd name="T42" fmla="*/ 186 w 430"/>
                <a:gd name="T43" fmla="*/ 93 h 223"/>
                <a:gd name="T44" fmla="*/ 195 w 430"/>
                <a:gd name="T45" fmla="*/ 64 h 223"/>
                <a:gd name="T46" fmla="*/ 204 w 430"/>
                <a:gd name="T47" fmla="*/ 69 h 223"/>
                <a:gd name="T48" fmla="*/ 213 w 430"/>
                <a:gd name="T49" fmla="*/ 103 h 223"/>
                <a:gd name="T50" fmla="*/ 221 w 430"/>
                <a:gd name="T51" fmla="*/ 85 h 223"/>
                <a:gd name="T52" fmla="*/ 230 w 430"/>
                <a:gd name="T53" fmla="*/ 97 h 223"/>
                <a:gd name="T54" fmla="*/ 239 w 430"/>
                <a:gd name="T55" fmla="*/ 124 h 223"/>
                <a:gd name="T56" fmla="*/ 247 w 430"/>
                <a:gd name="T57" fmla="*/ 152 h 223"/>
                <a:gd name="T58" fmla="*/ 256 w 430"/>
                <a:gd name="T59" fmla="*/ 159 h 223"/>
                <a:gd name="T60" fmla="*/ 265 w 430"/>
                <a:gd name="T61" fmla="*/ 138 h 223"/>
                <a:gd name="T62" fmla="*/ 273 w 430"/>
                <a:gd name="T63" fmla="*/ 150 h 223"/>
                <a:gd name="T64" fmla="*/ 282 w 430"/>
                <a:gd name="T65" fmla="*/ 133 h 223"/>
                <a:gd name="T66" fmla="*/ 291 w 430"/>
                <a:gd name="T67" fmla="*/ 137 h 223"/>
                <a:gd name="T68" fmla="*/ 299 w 430"/>
                <a:gd name="T69" fmla="*/ 183 h 223"/>
                <a:gd name="T70" fmla="*/ 308 w 430"/>
                <a:gd name="T71" fmla="*/ 223 h 223"/>
                <a:gd name="T72" fmla="*/ 317 w 430"/>
                <a:gd name="T73" fmla="*/ 178 h 223"/>
                <a:gd name="T74" fmla="*/ 325 w 430"/>
                <a:gd name="T75" fmla="*/ 203 h 223"/>
                <a:gd name="T76" fmla="*/ 334 w 430"/>
                <a:gd name="T77" fmla="*/ 218 h 223"/>
                <a:gd name="T78" fmla="*/ 343 w 430"/>
                <a:gd name="T79" fmla="*/ 213 h 223"/>
                <a:gd name="T80" fmla="*/ 351 w 430"/>
                <a:gd name="T81" fmla="*/ 57 h 223"/>
                <a:gd name="T82" fmla="*/ 360 w 430"/>
                <a:gd name="T83" fmla="*/ 33 h 223"/>
                <a:gd name="T84" fmla="*/ 369 w 430"/>
                <a:gd name="T85" fmla="*/ 21 h 223"/>
                <a:gd name="T86" fmla="*/ 377 w 430"/>
                <a:gd name="T87" fmla="*/ 6 h 223"/>
                <a:gd name="T88" fmla="*/ 386 w 430"/>
                <a:gd name="T89" fmla="*/ 22 h 223"/>
                <a:gd name="T90" fmla="*/ 395 w 430"/>
                <a:gd name="T91" fmla="*/ 23 h 223"/>
                <a:gd name="T92" fmla="*/ 403 w 430"/>
                <a:gd name="T93" fmla="*/ 0 h 223"/>
                <a:gd name="T94" fmla="*/ 412 w 430"/>
                <a:gd name="T95" fmla="*/ 123 h 223"/>
                <a:gd name="T96" fmla="*/ 421 w 430"/>
                <a:gd name="T97" fmla="*/ 107 h 223"/>
                <a:gd name="T98" fmla="*/ 430 w 430"/>
                <a:gd name="T99" fmla="*/ 6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0" h="223">
                  <a:moveTo>
                    <a:pt x="0" y="89"/>
                  </a:moveTo>
                  <a:lnTo>
                    <a:pt x="4" y="122"/>
                  </a:lnTo>
                  <a:lnTo>
                    <a:pt x="9" y="102"/>
                  </a:lnTo>
                  <a:lnTo>
                    <a:pt x="13" y="188"/>
                  </a:lnTo>
                  <a:lnTo>
                    <a:pt x="17" y="160"/>
                  </a:lnTo>
                  <a:lnTo>
                    <a:pt x="22" y="198"/>
                  </a:lnTo>
                  <a:lnTo>
                    <a:pt x="26" y="163"/>
                  </a:lnTo>
                  <a:lnTo>
                    <a:pt x="30" y="118"/>
                  </a:lnTo>
                  <a:lnTo>
                    <a:pt x="35" y="145"/>
                  </a:lnTo>
                  <a:lnTo>
                    <a:pt x="39" y="100"/>
                  </a:lnTo>
                  <a:lnTo>
                    <a:pt x="43" y="104"/>
                  </a:lnTo>
                  <a:lnTo>
                    <a:pt x="48" y="113"/>
                  </a:lnTo>
                  <a:lnTo>
                    <a:pt x="52" y="122"/>
                  </a:lnTo>
                  <a:lnTo>
                    <a:pt x="56" y="126"/>
                  </a:lnTo>
                  <a:lnTo>
                    <a:pt x="61" y="152"/>
                  </a:lnTo>
                  <a:lnTo>
                    <a:pt x="65" y="105"/>
                  </a:lnTo>
                  <a:lnTo>
                    <a:pt x="69" y="75"/>
                  </a:lnTo>
                  <a:lnTo>
                    <a:pt x="74" y="109"/>
                  </a:lnTo>
                  <a:lnTo>
                    <a:pt x="78" y="130"/>
                  </a:lnTo>
                  <a:lnTo>
                    <a:pt x="82" y="125"/>
                  </a:lnTo>
                  <a:lnTo>
                    <a:pt x="87" y="113"/>
                  </a:lnTo>
                  <a:lnTo>
                    <a:pt x="91" y="104"/>
                  </a:lnTo>
                  <a:lnTo>
                    <a:pt x="95" y="110"/>
                  </a:lnTo>
                  <a:lnTo>
                    <a:pt x="100" y="80"/>
                  </a:lnTo>
                  <a:lnTo>
                    <a:pt x="104" y="121"/>
                  </a:lnTo>
                  <a:lnTo>
                    <a:pt x="108" y="122"/>
                  </a:lnTo>
                  <a:lnTo>
                    <a:pt x="113" y="125"/>
                  </a:lnTo>
                  <a:lnTo>
                    <a:pt x="117" y="83"/>
                  </a:lnTo>
                  <a:lnTo>
                    <a:pt x="121" y="82"/>
                  </a:lnTo>
                  <a:lnTo>
                    <a:pt x="126" y="95"/>
                  </a:lnTo>
                  <a:lnTo>
                    <a:pt x="130" y="93"/>
                  </a:lnTo>
                  <a:lnTo>
                    <a:pt x="134" y="100"/>
                  </a:lnTo>
                  <a:lnTo>
                    <a:pt x="139" y="111"/>
                  </a:lnTo>
                  <a:lnTo>
                    <a:pt x="143" y="95"/>
                  </a:lnTo>
                  <a:lnTo>
                    <a:pt x="147" y="84"/>
                  </a:lnTo>
                  <a:lnTo>
                    <a:pt x="152" y="104"/>
                  </a:lnTo>
                  <a:lnTo>
                    <a:pt x="156" y="79"/>
                  </a:lnTo>
                  <a:lnTo>
                    <a:pt x="160" y="115"/>
                  </a:lnTo>
                  <a:lnTo>
                    <a:pt x="165" y="89"/>
                  </a:lnTo>
                  <a:lnTo>
                    <a:pt x="169" y="100"/>
                  </a:lnTo>
                  <a:lnTo>
                    <a:pt x="173" y="62"/>
                  </a:lnTo>
                  <a:lnTo>
                    <a:pt x="178" y="91"/>
                  </a:lnTo>
                  <a:lnTo>
                    <a:pt x="182" y="66"/>
                  </a:lnTo>
                  <a:lnTo>
                    <a:pt x="186" y="93"/>
                  </a:lnTo>
                  <a:lnTo>
                    <a:pt x="191" y="40"/>
                  </a:lnTo>
                  <a:lnTo>
                    <a:pt x="195" y="64"/>
                  </a:lnTo>
                  <a:lnTo>
                    <a:pt x="199" y="64"/>
                  </a:lnTo>
                  <a:lnTo>
                    <a:pt x="204" y="69"/>
                  </a:lnTo>
                  <a:lnTo>
                    <a:pt x="208" y="99"/>
                  </a:lnTo>
                  <a:lnTo>
                    <a:pt x="213" y="103"/>
                  </a:lnTo>
                  <a:lnTo>
                    <a:pt x="217" y="71"/>
                  </a:lnTo>
                  <a:lnTo>
                    <a:pt x="221" y="85"/>
                  </a:lnTo>
                  <a:lnTo>
                    <a:pt x="226" y="122"/>
                  </a:lnTo>
                  <a:lnTo>
                    <a:pt x="230" y="97"/>
                  </a:lnTo>
                  <a:lnTo>
                    <a:pt x="234" y="120"/>
                  </a:lnTo>
                  <a:lnTo>
                    <a:pt x="239" y="124"/>
                  </a:lnTo>
                  <a:lnTo>
                    <a:pt x="243" y="139"/>
                  </a:lnTo>
                  <a:lnTo>
                    <a:pt x="247" y="152"/>
                  </a:lnTo>
                  <a:lnTo>
                    <a:pt x="252" y="101"/>
                  </a:lnTo>
                  <a:lnTo>
                    <a:pt x="256" y="159"/>
                  </a:lnTo>
                  <a:lnTo>
                    <a:pt x="260" y="161"/>
                  </a:lnTo>
                  <a:lnTo>
                    <a:pt x="265" y="138"/>
                  </a:lnTo>
                  <a:lnTo>
                    <a:pt x="269" y="103"/>
                  </a:lnTo>
                  <a:lnTo>
                    <a:pt x="273" y="150"/>
                  </a:lnTo>
                  <a:lnTo>
                    <a:pt x="278" y="150"/>
                  </a:lnTo>
                  <a:lnTo>
                    <a:pt x="282" y="133"/>
                  </a:lnTo>
                  <a:lnTo>
                    <a:pt x="286" y="131"/>
                  </a:lnTo>
                  <a:lnTo>
                    <a:pt x="291" y="137"/>
                  </a:lnTo>
                  <a:lnTo>
                    <a:pt x="295" y="144"/>
                  </a:lnTo>
                  <a:lnTo>
                    <a:pt x="299" y="183"/>
                  </a:lnTo>
                  <a:lnTo>
                    <a:pt x="304" y="181"/>
                  </a:lnTo>
                  <a:lnTo>
                    <a:pt x="308" y="223"/>
                  </a:lnTo>
                  <a:lnTo>
                    <a:pt x="312" y="145"/>
                  </a:lnTo>
                  <a:lnTo>
                    <a:pt x="317" y="178"/>
                  </a:lnTo>
                  <a:lnTo>
                    <a:pt x="321" y="170"/>
                  </a:lnTo>
                  <a:lnTo>
                    <a:pt x="325" y="203"/>
                  </a:lnTo>
                  <a:lnTo>
                    <a:pt x="330" y="204"/>
                  </a:lnTo>
                  <a:lnTo>
                    <a:pt x="334" y="218"/>
                  </a:lnTo>
                  <a:lnTo>
                    <a:pt x="338" y="198"/>
                  </a:lnTo>
                  <a:lnTo>
                    <a:pt x="343" y="213"/>
                  </a:lnTo>
                  <a:lnTo>
                    <a:pt x="347" y="42"/>
                  </a:lnTo>
                  <a:lnTo>
                    <a:pt x="351" y="57"/>
                  </a:lnTo>
                  <a:lnTo>
                    <a:pt x="356" y="63"/>
                  </a:lnTo>
                  <a:lnTo>
                    <a:pt x="360" y="33"/>
                  </a:lnTo>
                  <a:lnTo>
                    <a:pt x="364" y="53"/>
                  </a:lnTo>
                  <a:lnTo>
                    <a:pt x="369" y="21"/>
                  </a:lnTo>
                  <a:lnTo>
                    <a:pt x="373" y="42"/>
                  </a:lnTo>
                  <a:lnTo>
                    <a:pt x="377" y="6"/>
                  </a:lnTo>
                  <a:lnTo>
                    <a:pt x="382" y="26"/>
                  </a:lnTo>
                  <a:lnTo>
                    <a:pt x="386" y="22"/>
                  </a:lnTo>
                  <a:lnTo>
                    <a:pt x="390" y="27"/>
                  </a:lnTo>
                  <a:lnTo>
                    <a:pt x="395" y="23"/>
                  </a:lnTo>
                  <a:lnTo>
                    <a:pt x="399" y="46"/>
                  </a:lnTo>
                  <a:lnTo>
                    <a:pt x="403" y="0"/>
                  </a:lnTo>
                  <a:lnTo>
                    <a:pt x="408" y="48"/>
                  </a:lnTo>
                  <a:lnTo>
                    <a:pt x="412" y="123"/>
                  </a:lnTo>
                  <a:lnTo>
                    <a:pt x="416" y="8"/>
                  </a:lnTo>
                  <a:lnTo>
                    <a:pt x="421" y="107"/>
                  </a:lnTo>
                  <a:lnTo>
                    <a:pt x="425" y="139"/>
                  </a:lnTo>
                  <a:lnTo>
                    <a:pt x="430" y="66"/>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017" name="Rectangle 97"/>
            <p:cNvSpPr>
              <a:spLocks noChangeArrowheads="1"/>
            </p:cNvSpPr>
            <p:nvPr/>
          </p:nvSpPr>
          <p:spPr bwMode="auto">
            <a:xfrm>
              <a:off x="1855" y="4501"/>
              <a:ext cx="89"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sz="2000">
                  <a:solidFill>
                    <a:srgbClr val="000000"/>
                  </a:solidFill>
                </a:rPr>
                <a:t>1</a:t>
              </a:r>
            </a:p>
          </p:txBody>
        </p:sp>
        <p:sp>
          <p:nvSpPr>
            <p:cNvPr id="210018" name="Rectangle 98"/>
            <p:cNvSpPr>
              <a:spLocks noChangeArrowheads="1"/>
            </p:cNvSpPr>
            <p:nvPr/>
          </p:nvSpPr>
          <p:spPr bwMode="auto">
            <a:xfrm>
              <a:off x="1756" y="4401"/>
              <a:ext cx="80" cy="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a:solidFill>
                    <a:srgbClr val="000000"/>
                  </a:solidFill>
                </a:rPr>
                <a:t>0</a:t>
              </a:r>
            </a:p>
          </p:txBody>
        </p:sp>
        <p:sp>
          <p:nvSpPr>
            <p:cNvPr id="210019" name="Rectangle 99"/>
            <p:cNvSpPr>
              <a:spLocks noChangeArrowheads="1"/>
            </p:cNvSpPr>
            <p:nvPr/>
          </p:nvSpPr>
          <p:spPr bwMode="auto">
            <a:xfrm>
              <a:off x="1656" y="3951"/>
              <a:ext cx="200" cy="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a:solidFill>
                    <a:srgbClr val="000000"/>
                  </a:solidFill>
                </a:rPr>
                <a:t>0.5</a:t>
              </a:r>
            </a:p>
          </p:txBody>
        </p:sp>
        <p:sp>
          <p:nvSpPr>
            <p:cNvPr id="210020" name="Rectangle 100"/>
            <p:cNvSpPr>
              <a:spLocks noChangeArrowheads="1"/>
            </p:cNvSpPr>
            <p:nvPr/>
          </p:nvSpPr>
          <p:spPr bwMode="auto">
            <a:xfrm>
              <a:off x="1795" y="3492"/>
              <a:ext cx="80" cy="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a:solidFill>
                    <a:srgbClr val="000000"/>
                  </a:solidFill>
                </a:rPr>
                <a:t>1</a:t>
              </a:r>
            </a:p>
          </p:txBody>
        </p:sp>
        <p:sp>
          <p:nvSpPr>
            <p:cNvPr id="210021" name="Text Box 101"/>
            <p:cNvSpPr txBox="1">
              <a:spLocks noChangeArrowheads="1"/>
            </p:cNvSpPr>
            <p:nvPr/>
          </p:nvSpPr>
          <p:spPr bwMode="auto">
            <a:xfrm>
              <a:off x="1505" y="3501"/>
              <a:ext cx="250"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1000"/>
                </a:spcBef>
              </a:pPr>
              <a:r>
                <a:rPr lang="en-GB" altLang="en-US" sz="1600" i="1">
                  <a:solidFill>
                    <a:srgbClr val="000000"/>
                  </a:solidFill>
                </a:rPr>
                <a:t>s</a:t>
              </a:r>
              <a:r>
                <a:rPr lang="en-GB" altLang="en-US" sz="1600" i="1" baseline="-25000">
                  <a:solidFill>
                    <a:srgbClr val="000000"/>
                  </a:solidFill>
                </a:rPr>
                <a:t>i</a:t>
              </a:r>
            </a:p>
          </p:txBody>
        </p:sp>
        <p:sp>
          <p:nvSpPr>
            <p:cNvPr id="210022" name="Rectangle 102"/>
            <p:cNvSpPr>
              <a:spLocks noChangeArrowheads="1"/>
            </p:cNvSpPr>
            <p:nvPr/>
          </p:nvSpPr>
          <p:spPr bwMode="auto">
            <a:xfrm>
              <a:off x="2605" y="4501"/>
              <a:ext cx="200" cy="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a:solidFill>
                    <a:srgbClr val="000000"/>
                  </a:solidFill>
                </a:rPr>
                <a:t>NE</a:t>
              </a:r>
            </a:p>
          </p:txBody>
        </p:sp>
        <p:sp>
          <p:nvSpPr>
            <p:cNvPr id="210023" name="Rectangle 103"/>
            <p:cNvSpPr>
              <a:spLocks noChangeArrowheads="1"/>
            </p:cNvSpPr>
            <p:nvPr/>
          </p:nvSpPr>
          <p:spPr bwMode="auto">
            <a:xfrm>
              <a:off x="2991" y="4501"/>
              <a:ext cx="104" cy="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a:solidFill>
                    <a:srgbClr val="000000"/>
                  </a:solidFill>
                </a:rPr>
                <a:t>N</a:t>
              </a:r>
            </a:p>
          </p:txBody>
        </p:sp>
        <p:sp>
          <p:nvSpPr>
            <p:cNvPr id="210024" name="Text Box 104"/>
            <p:cNvSpPr txBox="1">
              <a:spLocks noChangeArrowheads="1"/>
            </p:cNvSpPr>
            <p:nvPr/>
          </p:nvSpPr>
          <p:spPr bwMode="auto">
            <a:xfrm>
              <a:off x="408" y="3878"/>
              <a:ext cx="1052" cy="21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en-US" b="1"/>
                <a:t>Activity, early</a:t>
              </a:r>
            </a:p>
          </p:txBody>
        </p:sp>
      </p:grpSp>
      <p:grpSp>
        <p:nvGrpSpPr>
          <p:cNvPr id="210025" name="Group 105"/>
          <p:cNvGrpSpPr>
            <a:grpSpLocks/>
          </p:cNvGrpSpPr>
          <p:nvPr/>
        </p:nvGrpSpPr>
        <p:grpSpPr bwMode="auto">
          <a:xfrm>
            <a:off x="5327650" y="5446713"/>
            <a:ext cx="4470400" cy="2112962"/>
            <a:chOff x="3364" y="3430"/>
            <a:chExt cx="2816" cy="1331"/>
          </a:xfrm>
        </p:grpSpPr>
        <p:sp>
          <p:nvSpPr>
            <p:cNvPr id="210026" name="AutoShape 106"/>
            <p:cNvSpPr>
              <a:spLocks noChangeArrowheads="1"/>
            </p:cNvSpPr>
            <p:nvPr/>
          </p:nvSpPr>
          <p:spPr bwMode="auto">
            <a:xfrm>
              <a:off x="3514" y="3430"/>
              <a:ext cx="1700" cy="1331"/>
            </a:xfrm>
            <a:prstGeom prst="roundRect">
              <a:avLst>
                <a:gd name="adj" fmla="val 74"/>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027" name="Rectangle 107"/>
            <p:cNvSpPr>
              <a:spLocks noChangeArrowheads="1"/>
            </p:cNvSpPr>
            <p:nvPr/>
          </p:nvSpPr>
          <p:spPr bwMode="auto">
            <a:xfrm>
              <a:off x="3765" y="3552"/>
              <a:ext cx="1184" cy="93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028" name="Rectangle 108"/>
            <p:cNvSpPr>
              <a:spLocks noChangeArrowheads="1"/>
            </p:cNvSpPr>
            <p:nvPr/>
          </p:nvSpPr>
          <p:spPr bwMode="auto">
            <a:xfrm>
              <a:off x="3765" y="3552"/>
              <a:ext cx="1184" cy="930"/>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029" name="Line 109"/>
            <p:cNvSpPr>
              <a:spLocks noChangeShapeType="1"/>
            </p:cNvSpPr>
            <p:nvPr/>
          </p:nvSpPr>
          <p:spPr bwMode="auto">
            <a:xfrm>
              <a:off x="3765" y="3552"/>
              <a:ext cx="1184"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30" name="Line 110"/>
            <p:cNvSpPr>
              <a:spLocks noChangeShapeType="1"/>
            </p:cNvSpPr>
            <p:nvPr/>
          </p:nvSpPr>
          <p:spPr bwMode="auto">
            <a:xfrm>
              <a:off x="3765" y="4483"/>
              <a:ext cx="1184"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31" name="Line 111"/>
            <p:cNvSpPr>
              <a:spLocks noChangeShapeType="1"/>
            </p:cNvSpPr>
            <p:nvPr/>
          </p:nvSpPr>
          <p:spPr bwMode="auto">
            <a:xfrm flipV="1">
              <a:off x="4948" y="3552"/>
              <a:ext cx="1" cy="932"/>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32" name="Line 112"/>
            <p:cNvSpPr>
              <a:spLocks noChangeShapeType="1"/>
            </p:cNvSpPr>
            <p:nvPr/>
          </p:nvSpPr>
          <p:spPr bwMode="auto">
            <a:xfrm flipV="1">
              <a:off x="3765" y="3552"/>
              <a:ext cx="1" cy="932"/>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33" name="Line 113"/>
            <p:cNvSpPr>
              <a:spLocks noChangeShapeType="1"/>
            </p:cNvSpPr>
            <p:nvPr/>
          </p:nvSpPr>
          <p:spPr bwMode="auto">
            <a:xfrm>
              <a:off x="3765" y="4483"/>
              <a:ext cx="1184"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34" name="Line 114"/>
            <p:cNvSpPr>
              <a:spLocks noChangeShapeType="1"/>
            </p:cNvSpPr>
            <p:nvPr/>
          </p:nvSpPr>
          <p:spPr bwMode="auto">
            <a:xfrm flipV="1">
              <a:off x="3765" y="3552"/>
              <a:ext cx="1" cy="932"/>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35" name="Line 115"/>
            <p:cNvSpPr>
              <a:spLocks noChangeShapeType="1"/>
            </p:cNvSpPr>
            <p:nvPr/>
          </p:nvSpPr>
          <p:spPr bwMode="auto">
            <a:xfrm flipV="1">
              <a:off x="3765" y="4468"/>
              <a:ext cx="1" cy="1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36" name="Line 116"/>
            <p:cNvSpPr>
              <a:spLocks noChangeShapeType="1"/>
            </p:cNvSpPr>
            <p:nvPr/>
          </p:nvSpPr>
          <p:spPr bwMode="auto">
            <a:xfrm>
              <a:off x="3765" y="3552"/>
              <a:ext cx="1" cy="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37" name="Line 117"/>
            <p:cNvSpPr>
              <a:spLocks noChangeShapeType="1"/>
            </p:cNvSpPr>
            <p:nvPr/>
          </p:nvSpPr>
          <p:spPr bwMode="auto">
            <a:xfrm flipV="1">
              <a:off x="3882" y="4468"/>
              <a:ext cx="1" cy="1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38" name="Line 118"/>
            <p:cNvSpPr>
              <a:spLocks noChangeShapeType="1"/>
            </p:cNvSpPr>
            <p:nvPr/>
          </p:nvSpPr>
          <p:spPr bwMode="auto">
            <a:xfrm>
              <a:off x="3882" y="3552"/>
              <a:ext cx="1" cy="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39" name="Line 119"/>
            <p:cNvSpPr>
              <a:spLocks noChangeShapeType="1"/>
            </p:cNvSpPr>
            <p:nvPr/>
          </p:nvSpPr>
          <p:spPr bwMode="auto">
            <a:xfrm flipV="1">
              <a:off x="3999" y="4468"/>
              <a:ext cx="1" cy="1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40" name="Line 120"/>
            <p:cNvSpPr>
              <a:spLocks noChangeShapeType="1"/>
            </p:cNvSpPr>
            <p:nvPr/>
          </p:nvSpPr>
          <p:spPr bwMode="auto">
            <a:xfrm>
              <a:off x="3999" y="3552"/>
              <a:ext cx="1" cy="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41" name="Line 121"/>
            <p:cNvSpPr>
              <a:spLocks noChangeShapeType="1"/>
            </p:cNvSpPr>
            <p:nvPr/>
          </p:nvSpPr>
          <p:spPr bwMode="auto">
            <a:xfrm flipV="1">
              <a:off x="4119" y="4468"/>
              <a:ext cx="1" cy="1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42" name="Line 122"/>
            <p:cNvSpPr>
              <a:spLocks noChangeShapeType="1"/>
            </p:cNvSpPr>
            <p:nvPr/>
          </p:nvSpPr>
          <p:spPr bwMode="auto">
            <a:xfrm>
              <a:off x="4119" y="3552"/>
              <a:ext cx="1" cy="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43" name="Line 123"/>
            <p:cNvSpPr>
              <a:spLocks noChangeShapeType="1"/>
            </p:cNvSpPr>
            <p:nvPr/>
          </p:nvSpPr>
          <p:spPr bwMode="auto">
            <a:xfrm flipV="1">
              <a:off x="4236" y="4468"/>
              <a:ext cx="1" cy="1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44" name="Line 124"/>
            <p:cNvSpPr>
              <a:spLocks noChangeShapeType="1"/>
            </p:cNvSpPr>
            <p:nvPr/>
          </p:nvSpPr>
          <p:spPr bwMode="auto">
            <a:xfrm>
              <a:off x="4236" y="3552"/>
              <a:ext cx="1" cy="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45" name="Line 125"/>
            <p:cNvSpPr>
              <a:spLocks noChangeShapeType="1"/>
            </p:cNvSpPr>
            <p:nvPr/>
          </p:nvSpPr>
          <p:spPr bwMode="auto">
            <a:xfrm flipV="1">
              <a:off x="4356" y="4468"/>
              <a:ext cx="1" cy="1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46" name="Line 126"/>
            <p:cNvSpPr>
              <a:spLocks noChangeShapeType="1"/>
            </p:cNvSpPr>
            <p:nvPr/>
          </p:nvSpPr>
          <p:spPr bwMode="auto">
            <a:xfrm>
              <a:off x="4356" y="3552"/>
              <a:ext cx="1" cy="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47" name="Line 127"/>
            <p:cNvSpPr>
              <a:spLocks noChangeShapeType="1"/>
            </p:cNvSpPr>
            <p:nvPr/>
          </p:nvSpPr>
          <p:spPr bwMode="auto">
            <a:xfrm flipV="1">
              <a:off x="4473" y="4468"/>
              <a:ext cx="1" cy="1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48" name="Line 128"/>
            <p:cNvSpPr>
              <a:spLocks noChangeShapeType="1"/>
            </p:cNvSpPr>
            <p:nvPr/>
          </p:nvSpPr>
          <p:spPr bwMode="auto">
            <a:xfrm>
              <a:off x="4473" y="3552"/>
              <a:ext cx="1" cy="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49" name="Line 129"/>
            <p:cNvSpPr>
              <a:spLocks noChangeShapeType="1"/>
            </p:cNvSpPr>
            <p:nvPr/>
          </p:nvSpPr>
          <p:spPr bwMode="auto">
            <a:xfrm flipV="1">
              <a:off x="4591" y="4468"/>
              <a:ext cx="1" cy="1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50" name="Line 130"/>
            <p:cNvSpPr>
              <a:spLocks noChangeShapeType="1"/>
            </p:cNvSpPr>
            <p:nvPr/>
          </p:nvSpPr>
          <p:spPr bwMode="auto">
            <a:xfrm>
              <a:off x="4591" y="3552"/>
              <a:ext cx="1" cy="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51" name="Line 131"/>
            <p:cNvSpPr>
              <a:spLocks noChangeShapeType="1"/>
            </p:cNvSpPr>
            <p:nvPr/>
          </p:nvSpPr>
          <p:spPr bwMode="auto">
            <a:xfrm flipV="1">
              <a:off x="4710" y="4468"/>
              <a:ext cx="1" cy="1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52" name="Line 132"/>
            <p:cNvSpPr>
              <a:spLocks noChangeShapeType="1"/>
            </p:cNvSpPr>
            <p:nvPr/>
          </p:nvSpPr>
          <p:spPr bwMode="auto">
            <a:xfrm>
              <a:off x="4710" y="3552"/>
              <a:ext cx="1" cy="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53" name="Line 133"/>
            <p:cNvSpPr>
              <a:spLocks noChangeShapeType="1"/>
            </p:cNvSpPr>
            <p:nvPr/>
          </p:nvSpPr>
          <p:spPr bwMode="auto">
            <a:xfrm flipV="1">
              <a:off x="4829" y="4468"/>
              <a:ext cx="1" cy="1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54" name="Line 134"/>
            <p:cNvSpPr>
              <a:spLocks noChangeShapeType="1"/>
            </p:cNvSpPr>
            <p:nvPr/>
          </p:nvSpPr>
          <p:spPr bwMode="auto">
            <a:xfrm>
              <a:off x="4829" y="3552"/>
              <a:ext cx="1" cy="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55" name="Line 135"/>
            <p:cNvSpPr>
              <a:spLocks noChangeShapeType="1"/>
            </p:cNvSpPr>
            <p:nvPr/>
          </p:nvSpPr>
          <p:spPr bwMode="auto">
            <a:xfrm flipV="1">
              <a:off x="4948" y="4468"/>
              <a:ext cx="1" cy="1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56" name="Line 136"/>
            <p:cNvSpPr>
              <a:spLocks noChangeShapeType="1"/>
            </p:cNvSpPr>
            <p:nvPr/>
          </p:nvSpPr>
          <p:spPr bwMode="auto">
            <a:xfrm>
              <a:off x="4948" y="3552"/>
              <a:ext cx="1" cy="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57" name="Line 137"/>
            <p:cNvSpPr>
              <a:spLocks noChangeShapeType="1"/>
            </p:cNvSpPr>
            <p:nvPr/>
          </p:nvSpPr>
          <p:spPr bwMode="auto">
            <a:xfrm>
              <a:off x="3765" y="4483"/>
              <a:ext cx="10"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58" name="Line 138"/>
            <p:cNvSpPr>
              <a:spLocks noChangeShapeType="1"/>
            </p:cNvSpPr>
            <p:nvPr/>
          </p:nvSpPr>
          <p:spPr bwMode="auto">
            <a:xfrm flipH="1">
              <a:off x="4933" y="4483"/>
              <a:ext cx="16"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59" name="Line 139"/>
            <p:cNvSpPr>
              <a:spLocks noChangeShapeType="1"/>
            </p:cNvSpPr>
            <p:nvPr/>
          </p:nvSpPr>
          <p:spPr bwMode="auto">
            <a:xfrm>
              <a:off x="3765" y="4387"/>
              <a:ext cx="10"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60" name="Line 140"/>
            <p:cNvSpPr>
              <a:spLocks noChangeShapeType="1"/>
            </p:cNvSpPr>
            <p:nvPr/>
          </p:nvSpPr>
          <p:spPr bwMode="auto">
            <a:xfrm flipH="1">
              <a:off x="4933" y="4387"/>
              <a:ext cx="16"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61" name="Line 141"/>
            <p:cNvSpPr>
              <a:spLocks noChangeShapeType="1"/>
            </p:cNvSpPr>
            <p:nvPr/>
          </p:nvSpPr>
          <p:spPr bwMode="auto">
            <a:xfrm>
              <a:off x="3765" y="4295"/>
              <a:ext cx="10"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62" name="Line 142"/>
            <p:cNvSpPr>
              <a:spLocks noChangeShapeType="1"/>
            </p:cNvSpPr>
            <p:nvPr/>
          </p:nvSpPr>
          <p:spPr bwMode="auto">
            <a:xfrm flipH="1">
              <a:off x="4933" y="4295"/>
              <a:ext cx="16"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63" name="Line 143"/>
            <p:cNvSpPr>
              <a:spLocks noChangeShapeType="1"/>
            </p:cNvSpPr>
            <p:nvPr/>
          </p:nvSpPr>
          <p:spPr bwMode="auto">
            <a:xfrm>
              <a:off x="3765" y="4202"/>
              <a:ext cx="10"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64" name="Line 144"/>
            <p:cNvSpPr>
              <a:spLocks noChangeShapeType="1"/>
            </p:cNvSpPr>
            <p:nvPr/>
          </p:nvSpPr>
          <p:spPr bwMode="auto">
            <a:xfrm flipH="1">
              <a:off x="4933" y="4202"/>
              <a:ext cx="16"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65" name="Line 145"/>
            <p:cNvSpPr>
              <a:spLocks noChangeShapeType="1"/>
            </p:cNvSpPr>
            <p:nvPr/>
          </p:nvSpPr>
          <p:spPr bwMode="auto">
            <a:xfrm>
              <a:off x="3765" y="4109"/>
              <a:ext cx="10"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66" name="Line 146"/>
            <p:cNvSpPr>
              <a:spLocks noChangeShapeType="1"/>
            </p:cNvSpPr>
            <p:nvPr/>
          </p:nvSpPr>
          <p:spPr bwMode="auto">
            <a:xfrm flipH="1">
              <a:off x="4933" y="4109"/>
              <a:ext cx="16"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67" name="Line 147"/>
            <p:cNvSpPr>
              <a:spLocks noChangeShapeType="1"/>
            </p:cNvSpPr>
            <p:nvPr/>
          </p:nvSpPr>
          <p:spPr bwMode="auto">
            <a:xfrm>
              <a:off x="3765" y="4016"/>
              <a:ext cx="10"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68" name="Line 148"/>
            <p:cNvSpPr>
              <a:spLocks noChangeShapeType="1"/>
            </p:cNvSpPr>
            <p:nvPr/>
          </p:nvSpPr>
          <p:spPr bwMode="auto">
            <a:xfrm flipH="1">
              <a:off x="4933" y="4016"/>
              <a:ext cx="16"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69" name="Line 149"/>
            <p:cNvSpPr>
              <a:spLocks noChangeShapeType="1"/>
            </p:cNvSpPr>
            <p:nvPr/>
          </p:nvSpPr>
          <p:spPr bwMode="auto">
            <a:xfrm>
              <a:off x="3765" y="3923"/>
              <a:ext cx="10"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70" name="Line 150"/>
            <p:cNvSpPr>
              <a:spLocks noChangeShapeType="1"/>
            </p:cNvSpPr>
            <p:nvPr/>
          </p:nvSpPr>
          <p:spPr bwMode="auto">
            <a:xfrm flipH="1">
              <a:off x="4933" y="3923"/>
              <a:ext cx="16"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71" name="Line 151"/>
            <p:cNvSpPr>
              <a:spLocks noChangeShapeType="1"/>
            </p:cNvSpPr>
            <p:nvPr/>
          </p:nvSpPr>
          <p:spPr bwMode="auto">
            <a:xfrm>
              <a:off x="3765" y="3830"/>
              <a:ext cx="10"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72" name="Line 152"/>
            <p:cNvSpPr>
              <a:spLocks noChangeShapeType="1"/>
            </p:cNvSpPr>
            <p:nvPr/>
          </p:nvSpPr>
          <p:spPr bwMode="auto">
            <a:xfrm flipH="1">
              <a:off x="4933" y="3830"/>
              <a:ext cx="16"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73" name="Line 153"/>
            <p:cNvSpPr>
              <a:spLocks noChangeShapeType="1"/>
            </p:cNvSpPr>
            <p:nvPr/>
          </p:nvSpPr>
          <p:spPr bwMode="auto">
            <a:xfrm>
              <a:off x="3765" y="3738"/>
              <a:ext cx="10"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74" name="Line 154"/>
            <p:cNvSpPr>
              <a:spLocks noChangeShapeType="1"/>
            </p:cNvSpPr>
            <p:nvPr/>
          </p:nvSpPr>
          <p:spPr bwMode="auto">
            <a:xfrm flipH="1">
              <a:off x="4933" y="3738"/>
              <a:ext cx="16"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75" name="Line 155"/>
            <p:cNvSpPr>
              <a:spLocks noChangeShapeType="1"/>
            </p:cNvSpPr>
            <p:nvPr/>
          </p:nvSpPr>
          <p:spPr bwMode="auto">
            <a:xfrm>
              <a:off x="3765" y="3645"/>
              <a:ext cx="10"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76" name="Line 156"/>
            <p:cNvSpPr>
              <a:spLocks noChangeShapeType="1"/>
            </p:cNvSpPr>
            <p:nvPr/>
          </p:nvSpPr>
          <p:spPr bwMode="auto">
            <a:xfrm flipH="1">
              <a:off x="4933" y="3645"/>
              <a:ext cx="16"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77" name="Line 157"/>
            <p:cNvSpPr>
              <a:spLocks noChangeShapeType="1"/>
            </p:cNvSpPr>
            <p:nvPr/>
          </p:nvSpPr>
          <p:spPr bwMode="auto">
            <a:xfrm>
              <a:off x="3765" y="3552"/>
              <a:ext cx="10"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78" name="Line 158"/>
            <p:cNvSpPr>
              <a:spLocks noChangeShapeType="1"/>
            </p:cNvSpPr>
            <p:nvPr/>
          </p:nvSpPr>
          <p:spPr bwMode="auto">
            <a:xfrm flipH="1">
              <a:off x="4933" y="3552"/>
              <a:ext cx="16"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79" name="Line 159"/>
            <p:cNvSpPr>
              <a:spLocks noChangeShapeType="1"/>
            </p:cNvSpPr>
            <p:nvPr/>
          </p:nvSpPr>
          <p:spPr bwMode="auto">
            <a:xfrm>
              <a:off x="3765" y="3552"/>
              <a:ext cx="1184"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80" name="Line 160"/>
            <p:cNvSpPr>
              <a:spLocks noChangeShapeType="1"/>
            </p:cNvSpPr>
            <p:nvPr/>
          </p:nvSpPr>
          <p:spPr bwMode="auto">
            <a:xfrm>
              <a:off x="3765" y="4483"/>
              <a:ext cx="1184"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81" name="Line 161"/>
            <p:cNvSpPr>
              <a:spLocks noChangeShapeType="1"/>
            </p:cNvSpPr>
            <p:nvPr/>
          </p:nvSpPr>
          <p:spPr bwMode="auto">
            <a:xfrm flipV="1">
              <a:off x="4948" y="3552"/>
              <a:ext cx="1" cy="932"/>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82" name="Line 162"/>
            <p:cNvSpPr>
              <a:spLocks noChangeShapeType="1"/>
            </p:cNvSpPr>
            <p:nvPr/>
          </p:nvSpPr>
          <p:spPr bwMode="auto">
            <a:xfrm flipV="1">
              <a:off x="3765" y="3552"/>
              <a:ext cx="1" cy="932"/>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83" name="Line 163"/>
            <p:cNvSpPr>
              <a:spLocks noChangeShapeType="1"/>
            </p:cNvSpPr>
            <p:nvPr/>
          </p:nvSpPr>
          <p:spPr bwMode="auto">
            <a:xfrm>
              <a:off x="3772" y="4016"/>
              <a:ext cx="1187" cy="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084" name="Freeform 164"/>
            <p:cNvSpPr>
              <a:spLocks noChangeArrowheads="1"/>
            </p:cNvSpPr>
            <p:nvPr/>
          </p:nvSpPr>
          <p:spPr bwMode="auto">
            <a:xfrm>
              <a:off x="3775" y="3932"/>
              <a:ext cx="1174" cy="111"/>
            </a:xfrm>
            <a:custGeom>
              <a:avLst/>
              <a:gdLst>
                <a:gd name="T0" fmla="*/ 4 w 430"/>
                <a:gd name="T1" fmla="*/ 19 h 41"/>
                <a:gd name="T2" fmla="*/ 13 w 430"/>
                <a:gd name="T3" fmla="*/ 14 h 41"/>
                <a:gd name="T4" fmla="*/ 22 w 430"/>
                <a:gd name="T5" fmla="*/ 14 h 41"/>
                <a:gd name="T6" fmla="*/ 30 w 430"/>
                <a:gd name="T7" fmla="*/ 28 h 41"/>
                <a:gd name="T8" fmla="*/ 39 w 430"/>
                <a:gd name="T9" fmla="*/ 31 h 41"/>
                <a:gd name="T10" fmla="*/ 48 w 430"/>
                <a:gd name="T11" fmla="*/ 22 h 41"/>
                <a:gd name="T12" fmla="*/ 56 w 430"/>
                <a:gd name="T13" fmla="*/ 15 h 41"/>
                <a:gd name="T14" fmla="*/ 65 w 430"/>
                <a:gd name="T15" fmla="*/ 20 h 41"/>
                <a:gd name="T16" fmla="*/ 74 w 430"/>
                <a:gd name="T17" fmla="*/ 29 h 41"/>
                <a:gd name="T18" fmla="*/ 82 w 430"/>
                <a:gd name="T19" fmla="*/ 30 h 41"/>
                <a:gd name="T20" fmla="*/ 91 w 430"/>
                <a:gd name="T21" fmla="*/ 28 h 41"/>
                <a:gd name="T22" fmla="*/ 100 w 430"/>
                <a:gd name="T23" fmla="*/ 30 h 41"/>
                <a:gd name="T24" fmla="*/ 108 w 430"/>
                <a:gd name="T25" fmla="*/ 27 h 41"/>
                <a:gd name="T26" fmla="*/ 117 w 430"/>
                <a:gd name="T27" fmla="*/ 21 h 41"/>
                <a:gd name="T28" fmla="*/ 126 w 430"/>
                <a:gd name="T29" fmla="*/ 26 h 41"/>
                <a:gd name="T30" fmla="*/ 134 w 430"/>
                <a:gd name="T31" fmla="*/ 24 h 41"/>
                <a:gd name="T32" fmla="*/ 143 w 430"/>
                <a:gd name="T33" fmla="*/ 20 h 41"/>
                <a:gd name="T34" fmla="*/ 152 w 430"/>
                <a:gd name="T35" fmla="*/ 17 h 41"/>
                <a:gd name="T36" fmla="*/ 160 w 430"/>
                <a:gd name="T37" fmla="*/ 25 h 41"/>
                <a:gd name="T38" fmla="*/ 169 w 430"/>
                <a:gd name="T39" fmla="*/ 21 h 41"/>
                <a:gd name="T40" fmla="*/ 178 w 430"/>
                <a:gd name="T41" fmla="*/ 19 h 41"/>
                <a:gd name="T42" fmla="*/ 186 w 430"/>
                <a:gd name="T43" fmla="*/ 18 h 41"/>
                <a:gd name="T44" fmla="*/ 195 w 430"/>
                <a:gd name="T45" fmla="*/ 20 h 41"/>
                <a:gd name="T46" fmla="*/ 204 w 430"/>
                <a:gd name="T47" fmla="*/ 26 h 41"/>
                <a:gd name="T48" fmla="*/ 213 w 430"/>
                <a:gd name="T49" fmla="*/ 39 h 41"/>
                <a:gd name="T50" fmla="*/ 221 w 430"/>
                <a:gd name="T51" fmla="*/ 30 h 41"/>
                <a:gd name="T52" fmla="*/ 230 w 430"/>
                <a:gd name="T53" fmla="*/ 21 h 41"/>
                <a:gd name="T54" fmla="*/ 239 w 430"/>
                <a:gd name="T55" fmla="*/ 26 h 41"/>
                <a:gd name="T56" fmla="*/ 247 w 430"/>
                <a:gd name="T57" fmla="*/ 40 h 41"/>
                <a:gd name="T58" fmla="*/ 256 w 430"/>
                <a:gd name="T59" fmla="*/ 40 h 41"/>
                <a:gd name="T60" fmla="*/ 265 w 430"/>
                <a:gd name="T61" fmla="*/ 35 h 41"/>
                <a:gd name="T62" fmla="*/ 273 w 430"/>
                <a:gd name="T63" fmla="*/ 34 h 41"/>
                <a:gd name="T64" fmla="*/ 282 w 430"/>
                <a:gd name="T65" fmla="*/ 33 h 41"/>
                <a:gd name="T66" fmla="*/ 291 w 430"/>
                <a:gd name="T67" fmla="*/ 27 h 41"/>
                <a:gd name="T68" fmla="*/ 299 w 430"/>
                <a:gd name="T69" fmla="*/ 23 h 41"/>
                <a:gd name="T70" fmla="*/ 308 w 430"/>
                <a:gd name="T71" fmla="*/ 15 h 41"/>
                <a:gd name="T72" fmla="*/ 317 w 430"/>
                <a:gd name="T73" fmla="*/ 22 h 41"/>
                <a:gd name="T74" fmla="*/ 325 w 430"/>
                <a:gd name="T75" fmla="*/ 11 h 41"/>
                <a:gd name="T76" fmla="*/ 334 w 430"/>
                <a:gd name="T77" fmla="*/ 13 h 41"/>
                <a:gd name="T78" fmla="*/ 343 w 430"/>
                <a:gd name="T79" fmla="*/ 29 h 41"/>
                <a:gd name="T80" fmla="*/ 351 w 430"/>
                <a:gd name="T81" fmla="*/ 3 h 41"/>
                <a:gd name="T82" fmla="*/ 360 w 430"/>
                <a:gd name="T83" fmla="*/ 21 h 41"/>
                <a:gd name="T84" fmla="*/ 369 w 430"/>
                <a:gd name="T85" fmla="*/ 25 h 41"/>
                <a:gd name="T86" fmla="*/ 377 w 430"/>
                <a:gd name="T87" fmla="*/ 18 h 41"/>
                <a:gd name="T88" fmla="*/ 386 w 430"/>
                <a:gd name="T89" fmla="*/ 20 h 41"/>
                <a:gd name="T90" fmla="*/ 395 w 430"/>
                <a:gd name="T91" fmla="*/ 15 h 41"/>
                <a:gd name="T92" fmla="*/ 403 w 430"/>
                <a:gd name="T93" fmla="*/ 31 h 41"/>
                <a:gd name="T94" fmla="*/ 412 w 430"/>
                <a:gd name="T95" fmla="*/ 26 h 41"/>
                <a:gd name="T96" fmla="*/ 421 w 430"/>
                <a:gd name="T97" fmla="*/ 30 h 41"/>
                <a:gd name="T98" fmla="*/ 430 w 430"/>
                <a:gd name="T99"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0" h="41">
                  <a:moveTo>
                    <a:pt x="0" y="0"/>
                  </a:moveTo>
                  <a:lnTo>
                    <a:pt x="4" y="19"/>
                  </a:lnTo>
                  <a:lnTo>
                    <a:pt x="9" y="9"/>
                  </a:lnTo>
                  <a:lnTo>
                    <a:pt x="13" y="14"/>
                  </a:lnTo>
                  <a:lnTo>
                    <a:pt x="17" y="26"/>
                  </a:lnTo>
                  <a:lnTo>
                    <a:pt x="22" y="14"/>
                  </a:lnTo>
                  <a:lnTo>
                    <a:pt x="26" y="21"/>
                  </a:lnTo>
                  <a:lnTo>
                    <a:pt x="30" y="28"/>
                  </a:lnTo>
                  <a:lnTo>
                    <a:pt x="35" y="22"/>
                  </a:lnTo>
                  <a:lnTo>
                    <a:pt x="39" y="31"/>
                  </a:lnTo>
                  <a:lnTo>
                    <a:pt x="43" y="18"/>
                  </a:lnTo>
                  <a:lnTo>
                    <a:pt x="48" y="22"/>
                  </a:lnTo>
                  <a:lnTo>
                    <a:pt x="52" y="21"/>
                  </a:lnTo>
                  <a:lnTo>
                    <a:pt x="56" y="15"/>
                  </a:lnTo>
                  <a:lnTo>
                    <a:pt x="61" y="20"/>
                  </a:lnTo>
                  <a:lnTo>
                    <a:pt x="65" y="20"/>
                  </a:lnTo>
                  <a:lnTo>
                    <a:pt x="69" y="18"/>
                  </a:lnTo>
                  <a:lnTo>
                    <a:pt x="74" y="29"/>
                  </a:lnTo>
                  <a:lnTo>
                    <a:pt x="78" y="16"/>
                  </a:lnTo>
                  <a:lnTo>
                    <a:pt x="82" y="30"/>
                  </a:lnTo>
                  <a:lnTo>
                    <a:pt x="87" y="29"/>
                  </a:lnTo>
                  <a:lnTo>
                    <a:pt x="91" y="28"/>
                  </a:lnTo>
                  <a:lnTo>
                    <a:pt x="95" y="22"/>
                  </a:lnTo>
                  <a:lnTo>
                    <a:pt x="100" y="30"/>
                  </a:lnTo>
                  <a:lnTo>
                    <a:pt x="104" y="38"/>
                  </a:lnTo>
                  <a:lnTo>
                    <a:pt x="108" y="27"/>
                  </a:lnTo>
                  <a:lnTo>
                    <a:pt x="113" y="24"/>
                  </a:lnTo>
                  <a:lnTo>
                    <a:pt x="117" y="21"/>
                  </a:lnTo>
                  <a:lnTo>
                    <a:pt x="121" y="31"/>
                  </a:lnTo>
                  <a:lnTo>
                    <a:pt x="126" y="26"/>
                  </a:lnTo>
                  <a:lnTo>
                    <a:pt x="130" y="31"/>
                  </a:lnTo>
                  <a:lnTo>
                    <a:pt x="134" y="24"/>
                  </a:lnTo>
                  <a:lnTo>
                    <a:pt x="139" y="25"/>
                  </a:lnTo>
                  <a:lnTo>
                    <a:pt x="143" y="20"/>
                  </a:lnTo>
                  <a:lnTo>
                    <a:pt x="147" y="28"/>
                  </a:lnTo>
                  <a:lnTo>
                    <a:pt x="152" y="17"/>
                  </a:lnTo>
                  <a:lnTo>
                    <a:pt x="156" y="31"/>
                  </a:lnTo>
                  <a:lnTo>
                    <a:pt x="160" y="25"/>
                  </a:lnTo>
                  <a:lnTo>
                    <a:pt x="165" y="27"/>
                  </a:lnTo>
                  <a:lnTo>
                    <a:pt x="169" y="21"/>
                  </a:lnTo>
                  <a:lnTo>
                    <a:pt x="173" y="35"/>
                  </a:lnTo>
                  <a:lnTo>
                    <a:pt x="178" y="19"/>
                  </a:lnTo>
                  <a:lnTo>
                    <a:pt x="182" y="19"/>
                  </a:lnTo>
                  <a:lnTo>
                    <a:pt x="186" y="18"/>
                  </a:lnTo>
                  <a:lnTo>
                    <a:pt x="191" y="13"/>
                  </a:lnTo>
                  <a:lnTo>
                    <a:pt x="195" y="20"/>
                  </a:lnTo>
                  <a:lnTo>
                    <a:pt x="199" y="22"/>
                  </a:lnTo>
                  <a:lnTo>
                    <a:pt x="204" y="26"/>
                  </a:lnTo>
                  <a:lnTo>
                    <a:pt x="208" y="32"/>
                  </a:lnTo>
                  <a:lnTo>
                    <a:pt x="213" y="39"/>
                  </a:lnTo>
                  <a:lnTo>
                    <a:pt x="217" y="25"/>
                  </a:lnTo>
                  <a:lnTo>
                    <a:pt x="221" y="30"/>
                  </a:lnTo>
                  <a:lnTo>
                    <a:pt x="226" y="41"/>
                  </a:lnTo>
                  <a:lnTo>
                    <a:pt x="230" y="21"/>
                  </a:lnTo>
                  <a:lnTo>
                    <a:pt x="234" y="36"/>
                  </a:lnTo>
                  <a:lnTo>
                    <a:pt x="239" y="26"/>
                  </a:lnTo>
                  <a:lnTo>
                    <a:pt x="243" y="36"/>
                  </a:lnTo>
                  <a:lnTo>
                    <a:pt x="247" y="40"/>
                  </a:lnTo>
                  <a:lnTo>
                    <a:pt x="252" y="28"/>
                  </a:lnTo>
                  <a:lnTo>
                    <a:pt x="256" y="40"/>
                  </a:lnTo>
                  <a:lnTo>
                    <a:pt x="260" y="37"/>
                  </a:lnTo>
                  <a:lnTo>
                    <a:pt x="265" y="35"/>
                  </a:lnTo>
                  <a:lnTo>
                    <a:pt x="269" y="38"/>
                  </a:lnTo>
                  <a:lnTo>
                    <a:pt x="273" y="34"/>
                  </a:lnTo>
                  <a:lnTo>
                    <a:pt x="278" y="30"/>
                  </a:lnTo>
                  <a:lnTo>
                    <a:pt x="282" y="33"/>
                  </a:lnTo>
                  <a:lnTo>
                    <a:pt x="286" y="23"/>
                  </a:lnTo>
                  <a:lnTo>
                    <a:pt x="291" y="27"/>
                  </a:lnTo>
                  <a:lnTo>
                    <a:pt x="295" y="21"/>
                  </a:lnTo>
                  <a:lnTo>
                    <a:pt x="299" y="23"/>
                  </a:lnTo>
                  <a:lnTo>
                    <a:pt x="304" y="17"/>
                  </a:lnTo>
                  <a:lnTo>
                    <a:pt x="308" y="15"/>
                  </a:lnTo>
                  <a:lnTo>
                    <a:pt x="312" y="17"/>
                  </a:lnTo>
                  <a:lnTo>
                    <a:pt x="317" y="22"/>
                  </a:lnTo>
                  <a:lnTo>
                    <a:pt x="321" y="29"/>
                  </a:lnTo>
                  <a:lnTo>
                    <a:pt x="325" y="11"/>
                  </a:lnTo>
                  <a:lnTo>
                    <a:pt x="330" y="10"/>
                  </a:lnTo>
                  <a:lnTo>
                    <a:pt x="334" y="13"/>
                  </a:lnTo>
                  <a:lnTo>
                    <a:pt x="338" y="17"/>
                  </a:lnTo>
                  <a:lnTo>
                    <a:pt x="343" y="29"/>
                  </a:lnTo>
                  <a:lnTo>
                    <a:pt x="347" y="13"/>
                  </a:lnTo>
                  <a:lnTo>
                    <a:pt x="351" y="3"/>
                  </a:lnTo>
                  <a:lnTo>
                    <a:pt x="356" y="8"/>
                  </a:lnTo>
                  <a:lnTo>
                    <a:pt x="360" y="21"/>
                  </a:lnTo>
                  <a:lnTo>
                    <a:pt x="364" y="12"/>
                  </a:lnTo>
                  <a:lnTo>
                    <a:pt x="369" y="25"/>
                  </a:lnTo>
                  <a:lnTo>
                    <a:pt x="373" y="11"/>
                  </a:lnTo>
                  <a:lnTo>
                    <a:pt x="377" y="18"/>
                  </a:lnTo>
                  <a:lnTo>
                    <a:pt x="382" y="20"/>
                  </a:lnTo>
                  <a:lnTo>
                    <a:pt x="386" y="20"/>
                  </a:lnTo>
                  <a:lnTo>
                    <a:pt x="390" y="30"/>
                  </a:lnTo>
                  <a:lnTo>
                    <a:pt x="395" y="15"/>
                  </a:lnTo>
                  <a:lnTo>
                    <a:pt x="399" y="26"/>
                  </a:lnTo>
                  <a:lnTo>
                    <a:pt x="403" y="31"/>
                  </a:lnTo>
                  <a:lnTo>
                    <a:pt x="408" y="17"/>
                  </a:lnTo>
                  <a:lnTo>
                    <a:pt x="412" y="26"/>
                  </a:lnTo>
                  <a:lnTo>
                    <a:pt x="416" y="18"/>
                  </a:lnTo>
                  <a:lnTo>
                    <a:pt x="421" y="30"/>
                  </a:lnTo>
                  <a:lnTo>
                    <a:pt x="425" y="11"/>
                  </a:lnTo>
                  <a:lnTo>
                    <a:pt x="430" y="16"/>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085" name="Rectangle 165"/>
            <p:cNvSpPr>
              <a:spLocks noChangeArrowheads="1"/>
            </p:cNvSpPr>
            <p:nvPr/>
          </p:nvSpPr>
          <p:spPr bwMode="auto">
            <a:xfrm>
              <a:off x="3616" y="4391"/>
              <a:ext cx="80" cy="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a:solidFill>
                    <a:srgbClr val="000000"/>
                  </a:solidFill>
                </a:rPr>
                <a:t>0</a:t>
              </a:r>
            </a:p>
          </p:txBody>
        </p:sp>
        <p:sp>
          <p:nvSpPr>
            <p:cNvPr id="210086" name="Rectangle 166"/>
            <p:cNvSpPr>
              <a:spLocks noChangeArrowheads="1"/>
            </p:cNvSpPr>
            <p:nvPr/>
          </p:nvSpPr>
          <p:spPr bwMode="auto">
            <a:xfrm>
              <a:off x="3515" y="3941"/>
              <a:ext cx="200" cy="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a:solidFill>
                    <a:srgbClr val="000000"/>
                  </a:solidFill>
                </a:rPr>
                <a:t>0.5</a:t>
              </a:r>
            </a:p>
          </p:txBody>
        </p:sp>
        <p:sp>
          <p:nvSpPr>
            <p:cNvPr id="210087" name="Rectangle 167"/>
            <p:cNvSpPr>
              <a:spLocks noChangeArrowheads="1"/>
            </p:cNvSpPr>
            <p:nvPr/>
          </p:nvSpPr>
          <p:spPr bwMode="auto">
            <a:xfrm>
              <a:off x="3654" y="3482"/>
              <a:ext cx="80" cy="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a:solidFill>
                    <a:srgbClr val="000000"/>
                  </a:solidFill>
                </a:rPr>
                <a:t>1</a:t>
              </a:r>
            </a:p>
          </p:txBody>
        </p:sp>
        <p:sp>
          <p:nvSpPr>
            <p:cNvPr id="210088" name="Text Box 168"/>
            <p:cNvSpPr txBox="1">
              <a:spLocks noChangeArrowheads="1"/>
            </p:cNvSpPr>
            <p:nvPr/>
          </p:nvSpPr>
          <p:spPr bwMode="auto">
            <a:xfrm>
              <a:off x="3914" y="4529"/>
              <a:ext cx="751"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spcBef>
                  <a:spcPts val="1000"/>
                </a:spcBef>
              </a:pPr>
              <a:endParaRPr lang="de-DE" altLang="en-US" sz="1600"/>
            </a:p>
          </p:txBody>
        </p:sp>
        <p:sp>
          <p:nvSpPr>
            <p:cNvPr id="210089" name="Text Box 169"/>
            <p:cNvSpPr txBox="1">
              <a:spLocks noChangeArrowheads="1"/>
            </p:cNvSpPr>
            <p:nvPr/>
          </p:nvSpPr>
          <p:spPr bwMode="auto">
            <a:xfrm>
              <a:off x="3364" y="3491"/>
              <a:ext cx="250"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1000"/>
                </a:spcBef>
              </a:pPr>
              <a:r>
                <a:rPr lang="en-GB" altLang="en-US" sz="1600" i="1">
                  <a:solidFill>
                    <a:srgbClr val="000000"/>
                  </a:solidFill>
                </a:rPr>
                <a:t>s</a:t>
              </a:r>
              <a:r>
                <a:rPr lang="en-GB" altLang="en-US" sz="1600" i="1" baseline="-25000">
                  <a:solidFill>
                    <a:srgbClr val="000000"/>
                  </a:solidFill>
                </a:rPr>
                <a:t>i</a:t>
              </a:r>
            </a:p>
          </p:txBody>
        </p:sp>
        <p:sp>
          <p:nvSpPr>
            <p:cNvPr id="210090" name="Rectangle 170"/>
            <p:cNvSpPr>
              <a:spLocks noChangeArrowheads="1"/>
            </p:cNvSpPr>
            <p:nvPr/>
          </p:nvSpPr>
          <p:spPr bwMode="auto">
            <a:xfrm>
              <a:off x="4464" y="4491"/>
              <a:ext cx="200" cy="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a:solidFill>
                    <a:srgbClr val="000000"/>
                  </a:solidFill>
                </a:rPr>
                <a:t>NE</a:t>
              </a:r>
            </a:p>
          </p:txBody>
        </p:sp>
        <p:sp>
          <p:nvSpPr>
            <p:cNvPr id="210091" name="Rectangle 171"/>
            <p:cNvSpPr>
              <a:spLocks noChangeArrowheads="1"/>
            </p:cNvSpPr>
            <p:nvPr/>
          </p:nvSpPr>
          <p:spPr bwMode="auto">
            <a:xfrm>
              <a:off x="4850" y="4491"/>
              <a:ext cx="104" cy="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en-GB" altLang="en-US">
                  <a:solidFill>
                    <a:srgbClr val="000000"/>
                  </a:solidFill>
                </a:rPr>
                <a:t>N</a:t>
              </a:r>
            </a:p>
          </p:txBody>
        </p:sp>
        <p:sp>
          <p:nvSpPr>
            <p:cNvPr id="210092" name="Text Box 172"/>
            <p:cNvSpPr txBox="1">
              <a:spLocks noChangeArrowheads="1"/>
            </p:cNvSpPr>
            <p:nvPr/>
          </p:nvSpPr>
          <p:spPr bwMode="auto">
            <a:xfrm>
              <a:off x="5080" y="4493"/>
              <a:ext cx="751"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spcBef>
                  <a:spcPts val="1000"/>
                </a:spcBef>
              </a:pPr>
              <a:r>
                <a:rPr lang="en-GB" altLang="en-US" sz="1600"/>
                <a:t>#neuron</a:t>
              </a:r>
            </a:p>
          </p:txBody>
        </p:sp>
        <p:sp>
          <p:nvSpPr>
            <p:cNvPr id="210093" name="Text Box 173"/>
            <p:cNvSpPr txBox="1">
              <a:spLocks noChangeArrowheads="1"/>
            </p:cNvSpPr>
            <p:nvPr/>
          </p:nvSpPr>
          <p:spPr bwMode="auto">
            <a:xfrm>
              <a:off x="5216" y="3878"/>
              <a:ext cx="964" cy="21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en-US" b="1"/>
                <a:t>Activity, late</a:t>
              </a:r>
            </a:p>
          </p:txBody>
        </p:sp>
      </p:grpSp>
      <p:sp>
        <p:nvSpPr>
          <p:cNvPr id="210094" name="Line 174"/>
          <p:cNvSpPr>
            <a:spLocks noChangeShapeType="1"/>
          </p:cNvSpPr>
          <p:nvPr/>
        </p:nvSpPr>
        <p:spPr bwMode="auto">
          <a:xfrm>
            <a:off x="0" y="5364163"/>
            <a:ext cx="100806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095" name="Text Box 175"/>
          <p:cNvSpPr txBox="1">
            <a:spLocks noChangeArrowheads="1"/>
          </p:cNvSpPr>
          <p:nvPr/>
        </p:nvSpPr>
        <p:spPr bwMode="auto">
          <a:xfrm>
            <a:off x="10636250" y="5975350"/>
            <a:ext cx="184150" cy="34766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de-DE" altLang="en-US"/>
          </a:p>
        </p:txBody>
      </p:sp>
      <p:sp>
        <p:nvSpPr>
          <p:cNvPr id="210096" name="Rectangle 176"/>
          <p:cNvSpPr>
            <a:spLocks noChangeArrowheads="1"/>
          </p:cNvSpPr>
          <p:nvPr/>
        </p:nvSpPr>
        <p:spPr bwMode="auto">
          <a:xfrm>
            <a:off x="9217025" y="5364163"/>
            <a:ext cx="360363" cy="71913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Text Box 12"/>
          <p:cNvSpPr txBox="1">
            <a:spLocks noChangeArrowheads="1"/>
          </p:cNvSpPr>
          <p:nvPr/>
        </p:nvSpPr>
        <p:spPr bwMode="auto">
          <a:xfrm>
            <a:off x="2463800" y="-252413"/>
            <a:ext cx="282575"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875"/>
              </a:spcBef>
            </a:pPr>
            <a:r>
              <a:rPr lang="en-GB" altLang="en-US" sz="1400" dirty="0">
                <a:solidFill>
                  <a:srgbClr val="000000"/>
                </a:solidFill>
              </a:rPr>
              <a:t>t</a:t>
            </a:r>
          </a:p>
        </p:txBody>
      </p:sp>
      <p:pic>
        <p:nvPicPr>
          <p:cNvPr id="216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115541"/>
            <a:ext cx="9456738" cy="300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0"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9933"/>
                                        </p:tgtEl>
                                        <p:attrNameLst>
                                          <p:attrName>style.visibility</p:attrName>
                                        </p:attrNameLst>
                                      </p:cBhvr>
                                      <p:to>
                                        <p:strVal val="visible"/>
                                      </p:to>
                                    </p:set>
                                    <p:animEffect transition="in" filter="wipe(left)">
                                      <p:cBhvr>
                                        <p:cTn id="7" dur="500"/>
                                        <p:tgtEl>
                                          <p:spTgt spid="2099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09958"/>
                                        </p:tgtEl>
                                        <p:attrNameLst>
                                          <p:attrName>style.visibility</p:attrName>
                                        </p:attrNameLst>
                                      </p:cBhvr>
                                      <p:to>
                                        <p:strVal val="visible"/>
                                      </p:to>
                                    </p:set>
                                    <p:animEffect transition="in" filter="dissolve">
                                      <p:cBhvr>
                                        <p:cTn id="12" dur="500"/>
                                        <p:tgtEl>
                                          <p:spTgt spid="2099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10025"/>
                                        </p:tgtEl>
                                        <p:attrNameLst>
                                          <p:attrName>style.visibility</p:attrName>
                                        </p:attrNameLst>
                                      </p:cBhvr>
                                      <p:to>
                                        <p:strVal val="visible"/>
                                      </p:to>
                                    </p:set>
                                    <p:animEffect transition="in" filter="dissolve">
                                      <p:cBhvr>
                                        <p:cTn id="17" dur="500"/>
                                        <p:tgtEl>
                                          <p:spTgt spid="2100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nodePh="1">
                                  <p:stCondLst>
                                    <p:cond delay="0"/>
                                  </p:stCondLst>
                                  <p:endCondLst>
                                    <p:cond evt="begin" delay="0">
                                      <p:tn val="20"/>
                                    </p:cond>
                                  </p:endCondLst>
                                  <p:childTnLst>
                                    <p:set>
                                      <p:cBhvr>
                                        <p:cTn id="21" dur="1" fill="hold">
                                          <p:stCondLst>
                                            <p:cond delay="0"/>
                                          </p:stCondLst>
                                        </p:cTn>
                                        <p:tgtEl>
                                          <p:spTgt spid="21009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33" grpId="0"/>
      <p:bldP spid="210096" grpId="0" animBg="1"/>
      <p:bldP spid="17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ext Box 2"/>
          <p:cNvSpPr txBox="1">
            <a:spLocks noChangeArrowheads="1"/>
          </p:cNvSpPr>
          <p:nvPr/>
        </p:nvSpPr>
        <p:spPr bwMode="auto">
          <a:xfrm>
            <a:off x="1944688" y="525463"/>
            <a:ext cx="6826250"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9pPr>
          </a:lstStyle>
          <a:p>
            <a:pPr algn="ctr">
              <a:spcBef>
                <a:spcPts val="1500"/>
              </a:spcBef>
            </a:pPr>
            <a:r>
              <a:rPr lang="en-GB" altLang="en-US" sz="2400" b="1">
                <a:solidFill>
                  <a:srgbClr val="333399"/>
                </a:solidFill>
              </a:rPr>
              <a:t>Application to lesion-induced plasticity</a:t>
            </a:r>
          </a:p>
        </p:txBody>
      </p:sp>
      <p:sp>
        <p:nvSpPr>
          <p:cNvPr id="211971" name="Text Box 3"/>
          <p:cNvSpPr txBox="1">
            <a:spLocks noChangeArrowheads="1"/>
          </p:cNvSpPr>
          <p:nvPr/>
        </p:nvSpPr>
        <p:spPr bwMode="auto">
          <a:xfrm>
            <a:off x="515938" y="1522413"/>
            <a:ext cx="5278437" cy="404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72" name="AutoShape 4"/>
          <p:cNvSpPr>
            <a:spLocks noChangeArrowheads="1"/>
          </p:cNvSpPr>
          <p:nvPr/>
        </p:nvSpPr>
        <p:spPr bwMode="auto">
          <a:xfrm>
            <a:off x="5767388" y="1319213"/>
            <a:ext cx="3954462" cy="5921375"/>
          </a:xfrm>
          <a:prstGeom prst="roundRect">
            <a:avLst>
              <a:gd name="adj" fmla="val 3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11973" name="Group 5"/>
          <p:cNvGrpSpPr>
            <a:grpSpLocks/>
          </p:cNvGrpSpPr>
          <p:nvPr/>
        </p:nvGrpSpPr>
        <p:grpSpPr bwMode="auto">
          <a:xfrm>
            <a:off x="5437188" y="1217613"/>
            <a:ext cx="4283075" cy="2105025"/>
            <a:chOff x="3425" y="767"/>
            <a:chExt cx="2698" cy="1326"/>
          </a:xfrm>
        </p:grpSpPr>
        <p:grpSp>
          <p:nvGrpSpPr>
            <p:cNvPr id="211974" name="Group 6"/>
            <p:cNvGrpSpPr>
              <a:grpSpLocks/>
            </p:cNvGrpSpPr>
            <p:nvPr/>
          </p:nvGrpSpPr>
          <p:grpSpPr bwMode="auto">
            <a:xfrm>
              <a:off x="3666" y="767"/>
              <a:ext cx="2446" cy="1163"/>
              <a:chOff x="3666" y="767"/>
              <a:chExt cx="2446" cy="1163"/>
            </a:xfrm>
          </p:grpSpPr>
          <p:sp>
            <p:nvSpPr>
              <p:cNvPr id="211975" name="Oval 7"/>
              <p:cNvSpPr>
                <a:spLocks noChangeArrowheads="1"/>
              </p:cNvSpPr>
              <p:nvPr/>
            </p:nvSpPr>
            <p:spPr bwMode="auto">
              <a:xfrm>
                <a:off x="3686" y="1190"/>
                <a:ext cx="66" cy="66"/>
              </a:xfrm>
              <a:prstGeom prst="ellipse">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76" name="Oval 8"/>
              <p:cNvSpPr>
                <a:spLocks noChangeArrowheads="1"/>
              </p:cNvSpPr>
              <p:nvPr/>
            </p:nvSpPr>
            <p:spPr bwMode="auto">
              <a:xfrm>
                <a:off x="3911" y="1190"/>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77" name="Oval 9"/>
              <p:cNvSpPr>
                <a:spLocks noChangeArrowheads="1"/>
              </p:cNvSpPr>
              <p:nvPr/>
            </p:nvSpPr>
            <p:spPr bwMode="auto">
              <a:xfrm>
                <a:off x="4103" y="1190"/>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78" name="Line 10"/>
              <p:cNvSpPr>
                <a:spLocks noChangeShapeType="1"/>
              </p:cNvSpPr>
              <p:nvPr/>
            </p:nvSpPr>
            <p:spPr bwMode="auto">
              <a:xfrm>
                <a:off x="3713" y="128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1979" name="Freeform 11"/>
              <p:cNvSpPr>
                <a:spLocks noChangeArrowheads="1"/>
              </p:cNvSpPr>
              <p:nvPr/>
            </p:nvSpPr>
            <p:spPr bwMode="auto">
              <a:xfrm>
                <a:off x="3693" y="1283"/>
                <a:ext cx="39"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80" name="Line 12"/>
              <p:cNvSpPr>
                <a:spLocks noChangeShapeType="1"/>
              </p:cNvSpPr>
              <p:nvPr/>
            </p:nvSpPr>
            <p:spPr bwMode="auto">
              <a:xfrm>
                <a:off x="3944" y="128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1981" name="Freeform 13"/>
              <p:cNvSpPr>
                <a:spLocks noChangeArrowheads="1"/>
              </p:cNvSpPr>
              <p:nvPr/>
            </p:nvSpPr>
            <p:spPr bwMode="auto">
              <a:xfrm>
                <a:off x="3925" y="1283"/>
                <a:ext cx="39"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82" name="Line 14"/>
              <p:cNvSpPr>
                <a:spLocks noChangeShapeType="1"/>
              </p:cNvSpPr>
              <p:nvPr/>
            </p:nvSpPr>
            <p:spPr bwMode="auto">
              <a:xfrm>
                <a:off x="4136" y="128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1983" name="Freeform 15"/>
              <p:cNvSpPr>
                <a:spLocks noChangeArrowheads="1"/>
              </p:cNvSpPr>
              <p:nvPr/>
            </p:nvSpPr>
            <p:spPr bwMode="auto">
              <a:xfrm>
                <a:off x="4116" y="1283"/>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84" name="Freeform 16"/>
              <p:cNvSpPr>
                <a:spLocks noChangeArrowheads="1"/>
              </p:cNvSpPr>
              <p:nvPr/>
            </p:nvSpPr>
            <p:spPr bwMode="auto">
              <a:xfrm>
                <a:off x="3759" y="959"/>
                <a:ext cx="370" cy="231"/>
              </a:xfrm>
              <a:custGeom>
                <a:avLst/>
                <a:gdLst>
                  <a:gd name="T0" fmla="*/ 56 w 56"/>
                  <a:gd name="T1" fmla="*/ 35 h 35"/>
                  <a:gd name="T2" fmla="*/ 0 w 56"/>
                  <a:gd name="T3" fmla="*/ 32 h 35"/>
                </a:gdLst>
                <a:ahLst/>
                <a:cxnLst>
                  <a:cxn ang="0">
                    <a:pos x="T0" y="T1"/>
                  </a:cxn>
                  <a:cxn ang="0">
                    <a:pos x="T2" y="T3"/>
                  </a:cxn>
                </a:cxnLst>
                <a:rect l="0" t="0" r="r" b="b"/>
                <a:pathLst>
                  <a:path w="56" h="35">
                    <a:moveTo>
                      <a:pt x="56" y="35"/>
                    </a:moveTo>
                    <a:cubicBezTo>
                      <a:pt x="56" y="35"/>
                      <a:pt x="29" y="0"/>
                      <a:pt x="0" y="3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85" name="Freeform 17"/>
              <p:cNvSpPr>
                <a:spLocks noChangeArrowheads="1"/>
              </p:cNvSpPr>
              <p:nvPr/>
            </p:nvSpPr>
            <p:spPr bwMode="auto">
              <a:xfrm>
                <a:off x="3739" y="1157"/>
                <a:ext cx="40" cy="40"/>
              </a:xfrm>
              <a:custGeom>
                <a:avLst/>
                <a:gdLst>
                  <a:gd name="T0" fmla="*/ 36 w 36"/>
                  <a:gd name="T1" fmla="*/ 24 h 36"/>
                  <a:gd name="T2" fmla="*/ 0 w 36"/>
                  <a:gd name="T3" fmla="*/ 36 h 36"/>
                  <a:gd name="T4" fmla="*/ 6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6"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86" name="Freeform 18"/>
              <p:cNvSpPr>
                <a:spLocks noChangeArrowheads="1"/>
              </p:cNvSpPr>
              <p:nvPr/>
            </p:nvSpPr>
            <p:spPr bwMode="auto">
              <a:xfrm>
                <a:off x="3739" y="1250"/>
                <a:ext cx="364" cy="238"/>
              </a:xfrm>
              <a:custGeom>
                <a:avLst/>
                <a:gdLst>
                  <a:gd name="T0" fmla="*/ 0 w 55"/>
                  <a:gd name="T1" fmla="*/ 0 h 36"/>
                  <a:gd name="T2" fmla="*/ 55 w 55"/>
                  <a:gd name="T3" fmla="*/ 4 h 36"/>
                </a:gdLst>
                <a:ahLst/>
                <a:cxnLst>
                  <a:cxn ang="0">
                    <a:pos x="T0" y="T1"/>
                  </a:cxn>
                  <a:cxn ang="0">
                    <a:pos x="T2" y="T3"/>
                  </a:cxn>
                </a:cxnLst>
                <a:rect l="0" t="0" r="r" b="b"/>
                <a:pathLst>
                  <a:path w="55" h="36">
                    <a:moveTo>
                      <a:pt x="0" y="0"/>
                    </a:moveTo>
                    <a:cubicBezTo>
                      <a:pt x="0" y="0"/>
                      <a:pt x="27" y="36"/>
                      <a:pt x="55" y="4"/>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87" name="Freeform 19"/>
              <p:cNvSpPr>
                <a:spLocks noChangeArrowheads="1"/>
              </p:cNvSpPr>
              <p:nvPr/>
            </p:nvSpPr>
            <p:spPr bwMode="auto">
              <a:xfrm>
                <a:off x="4090" y="1250"/>
                <a:ext cx="40"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88" name="Rectangle 20"/>
              <p:cNvSpPr>
                <a:spLocks noChangeArrowheads="1"/>
              </p:cNvSpPr>
              <p:nvPr/>
            </p:nvSpPr>
            <p:spPr bwMode="auto">
              <a:xfrm>
                <a:off x="3680" y="860"/>
                <a:ext cx="2434" cy="1065"/>
              </a:xfrm>
              <a:prstGeom prst="rect">
                <a:avLst/>
              </a:prstGeom>
              <a:solidFill>
                <a:srgbClr val="B0B0F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89" name="Oval 21"/>
              <p:cNvSpPr>
                <a:spLocks noChangeArrowheads="1"/>
              </p:cNvSpPr>
              <p:nvPr/>
            </p:nvSpPr>
            <p:spPr bwMode="auto">
              <a:xfrm>
                <a:off x="4295" y="1190"/>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90" name="Oval 22"/>
              <p:cNvSpPr>
                <a:spLocks noChangeArrowheads="1"/>
              </p:cNvSpPr>
              <p:nvPr/>
            </p:nvSpPr>
            <p:spPr bwMode="auto">
              <a:xfrm>
                <a:off x="4493" y="1190"/>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91" name="Oval 23"/>
              <p:cNvSpPr>
                <a:spLocks noChangeArrowheads="1"/>
              </p:cNvSpPr>
              <p:nvPr/>
            </p:nvSpPr>
            <p:spPr bwMode="auto">
              <a:xfrm>
                <a:off x="4678" y="1190"/>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92" name="Oval 24"/>
              <p:cNvSpPr>
                <a:spLocks noChangeArrowheads="1"/>
              </p:cNvSpPr>
              <p:nvPr/>
            </p:nvSpPr>
            <p:spPr bwMode="auto">
              <a:xfrm>
                <a:off x="4857" y="1190"/>
                <a:ext cx="66" cy="66"/>
              </a:xfrm>
              <a:prstGeom prst="ellipse">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93" name="Oval 25"/>
              <p:cNvSpPr>
                <a:spLocks noChangeArrowheads="1"/>
              </p:cNvSpPr>
              <p:nvPr/>
            </p:nvSpPr>
            <p:spPr bwMode="auto">
              <a:xfrm>
                <a:off x="5221" y="1190"/>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94" name="Oval 26"/>
              <p:cNvSpPr>
                <a:spLocks noChangeArrowheads="1"/>
              </p:cNvSpPr>
              <p:nvPr/>
            </p:nvSpPr>
            <p:spPr bwMode="auto">
              <a:xfrm>
                <a:off x="5413" y="1190"/>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95" name="Oval 27"/>
              <p:cNvSpPr>
                <a:spLocks noChangeArrowheads="1"/>
              </p:cNvSpPr>
              <p:nvPr/>
            </p:nvSpPr>
            <p:spPr bwMode="auto">
              <a:xfrm>
                <a:off x="5604" y="1190"/>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96" name="Oval 28"/>
              <p:cNvSpPr>
                <a:spLocks noChangeArrowheads="1"/>
              </p:cNvSpPr>
              <p:nvPr/>
            </p:nvSpPr>
            <p:spPr bwMode="auto">
              <a:xfrm>
                <a:off x="5803" y="1190"/>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97" name="Oval 29"/>
              <p:cNvSpPr>
                <a:spLocks noChangeArrowheads="1"/>
              </p:cNvSpPr>
              <p:nvPr/>
            </p:nvSpPr>
            <p:spPr bwMode="auto">
              <a:xfrm>
                <a:off x="5988" y="1190"/>
                <a:ext cx="66" cy="66"/>
              </a:xfrm>
              <a:prstGeom prst="ellipse">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98" name="Freeform 30"/>
              <p:cNvSpPr>
                <a:spLocks noChangeArrowheads="1"/>
              </p:cNvSpPr>
              <p:nvPr/>
            </p:nvSpPr>
            <p:spPr bwMode="auto">
              <a:xfrm>
                <a:off x="5095" y="767"/>
                <a:ext cx="741" cy="423"/>
              </a:xfrm>
              <a:custGeom>
                <a:avLst/>
                <a:gdLst>
                  <a:gd name="T0" fmla="*/ 112 w 112"/>
                  <a:gd name="T1" fmla="*/ 64 h 64"/>
                  <a:gd name="T2" fmla="*/ 0 w 112"/>
                  <a:gd name="T3" fmla="*/ 62 h 64"/>
                </a:gdLst>
                <a:ahLst/>
                <a:cxnLst>
                  <a:cxn ang="0">
                    <a:pos x="T0" y="T1"/>
                  </a:cxn>
                  <a:cxn ang="0">
                    <a:pos x="T2" y="T3"/>
                  </a:cxn>
                </a:cxnLst>
                <a:rect l="0" t="0" r="r" b="b"/>
                <a:pathLst>
                  <a:path w="112" h="64">
                    <a:moveTo>
                      <a:pt x="112" y="64"/>
                    </a:moveTo>
                    <a:cubicBezTo>
                      <a:pt x="112" y="64"/>
                      <a:pt x="68" y="0"/>
                      <a:pt x="0" y="6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999" name="Freeform 31"/>
              <p:cNvSpPr>
                <a:spLocks noChangeArrowheads="1"/>
              </p:cNvSpPr>
              <p:nvPr/>
            </p:nvSpPr>
            <p:spPr bwMode="auto">
              <a:xfrm>
                <a:off x="5075" y="1157"/>
                <a:ext cx="40" cy="40"/>
              </a:xfrm>
              <a:custGeom>
                <a:avLst/>
                <a:gdLst>
                  <a:gd name="T0" fmla="*/ 36 w 36"/>
                  <a:gd name="T1" fmla="*/ 30 h 36"/>
                  <a:gd name="T2" fmla="*/ 0 w 36"/>
                  <a:gd name="T3" fmla="*/ 36 h 36"/>
                  <a:gd name="T4" fmla="*/ 12 w 36"/>
                  <a:gd name="T5" fmla="*/ 0 h 36"/>
                  <a:gd name="T6" fmla="*/ 36 w 36"/>
                  <a:gd name="T7" fmla="*/ 30 h 36"/>
                  <a:gd name="T8" fmla="*/ 0 w 36"/>
                  <a:gd name="T9" fmla="*/ 36 h 36"/>
                  <a:gd name="T10" fmla="*/ 36 w 36"/>
                  <a:gd name="T11" fmla="*/ 30 h 36"/>
                </a:gdLst>
                <a:ahLst/>
                <a:cxnLst>
                  <a:cxn ang="0">
                    <a:pos x="T0" y="T1"/>
                  </a:cxn>
                  <a:cxn ang="0">
                    <a:pos x="T2" y="T3"/>
                  </a:cxn>
                  <a:cxn ang="0">
                    <a:pos x="T4" y="T5"/>
                  </a:cxn>
                  <a:cxn ang="0">
                    <a:pos x="T6" y="T7"/>
                  </a:cxn>
                  <a:cxn ang="0">
                    <a:pos x="T8" y="T9"/>
                  </a:cxn>
                  <a:cxn ang="0">
                    <a:pos x="T10" y="T11"/>
                  </a:cxn>
                </a:cxnLst>
                <a:rect l="0" t="0" r="r" b="b"/>
                <a:pathLst>
                  <a:path w="36" h="36">
                    <a:moveTo>
                      <a:pt x="36" y="30"/>
                    </a:moveTo>
                    <a:lnTo>
                      <a:pt x="0" y="36"/>
                    </a:lnTo>
                    <a:lnTo>
                      <a:pt x="12" y="0"/>
                    </a:lnTo>
                    <a:lnTo>
                      <a:pt x="36" y="30"/>
                    </a:lnTo>
                    <a:lnTo>
                      <a:pt x="0" y="36"/>
                    </a:lnTo>
                    <a:lnTo>
                      <a:pt x="36" y="30"/>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00" name="Freeform 32"/>
              <p:cNvSpPr>
                <a:spLocks noChangeArrowheads="1"/>
              </p:cNvSpPr>
              <p:nvPr/>
            </p:nvSpPr>
            <p:spPr bwMode="auto">
              <a:xfrm>
                <a:off x="5300" y="999"/>
                <a:ext cx="324" cy="185"/>
              </a:xfrm>
              <a:custGeom>
                <a:avLst/>
                <a:gdLst>
                  <a:gd name="T0" fmla="*/ 49 w 49"/>
                  <a:gd name="T1" fmla="*/ 28 h 28"/>
                  <a:gd name="T2" fmla="*/ 0 w 49"/>
                  <a:gd name="T3" fmla="*/ 27 h 28"/>
                </a:gdLst>
                <a:ahLst/>
                <a:cxnLst>
                  <a:cxn ang="0">
                    <a:pos x="T0" y="T1"/>
                  </a:cxn>
                  <a:cxn ang="0">
                    <a:pos x="T2" y="T3"/>
                  </a:cxn>
                </a:cxnLst>
                <a:rect l="0" t="0" r="r" b="b"/>
                <a:pathLst>
                  <a:path w="49" h="28">
                    <a:moveTo>
                      <a:pt x="49" y="28"/>
                    </a:moveTo>
                    <a:cubicBezTo>
                      <a:pt x="49" y="28"/>
                      <a:pt x="27" y="0"/>
                      <a:pt x="0" y="27"/>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01" name="Freeform 33"/>
              <p:cNvSpPr>
                <a:spLocks noChangeArrowheads="1"/>
              </p:cNvSpPr>
              <p:nvPr/>
            </p:nvSpPr>
            <p:spPr bwMode="auto">
              <a:xfrm>
                <a:off x="5280" y="1164"/>
                <a:ext cx="39" cy="40"/>
              </a:xfrm>
              <a:custGeom>
                <a:avLst/>
                <a:gdLst>
                  <a:gd name="T0" fmla="*/ 36 w 36"/>
                  <a:gd name="T1" fmla="*/ 24 h 36"/>
                  <a:gd name="T2" fmla="*/ 0 w 36"/>
                  <a:gd name="T3" fmla="*/ 36 h 36"/>
                  <a:gd name="T4" fmla="*/ 6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6"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02" name="Oval 34"/>
              <p:cNvSpPr>
                <a:spLocks noChangeArrowheads="1"/>
              </p:cNvSpPr>
              <p:nvPr/>
            </p:nvSpPr>
            <p:spPr bwMode="auto">
              <a:xfrm>
                <a:off x="5036" y="1190"/>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03" name="Line 35"/>
              <p:cNvSpPr>
                <a:spLocks noChangeShapeType="1"/>
              </p:cNvSpPr>
              <p:nvPr/>
            </p:nvSpPr>
            <p:spPr bwMode="auto">
              <a:xfrm>
                <a:off x="4328" y="128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004" name="Freeform 36"/>
              <p:cNvSpPr>
                <a:spLocks noChangeArrowheads="1"/>
              </p:cNvSpPr>
              <p:nvPr/>
            </p:nvSpPr>
            <p:spPr bwMode="auto">
              <a:xfrm>
                <a:off x="4308" y="1283"/>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05" name="Line 37"/>
              <p:cNvSpPr>
                <a:spLocks noChangeShapeType="1"/>
              </p:cNvSpPr>
              <p:nvPr/>
            </p:nvSpPr>
            <p:spPr bwMode="auto">
              <a:xfrm>
                <a:off x="5445" y="128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006" name="Freeform 38"/>
              <p:cNvSpPr>
                <a:spLocks noChangeArrowheads="1"/>
              </p:cNvSpPr>
              <p:nvPr/>
            </p:nvSpPr>
            <p:spPr bwMode="auto">
              <a:xfrm>
                <a:off x="5426" y="1283"/>
                <a:ext cx="39"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07" name="Line 39"/>
              <p:cNvSpPr>
                <a:spLocks noChangeShapeType="1"/>
              </p:cNvSpPr>
              <p:nvPr/>
            </p:nvSpPr>
            <p:spPr bwMode="auto">
              <a:xfrm>
                <a:off x="5644" y="128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008" name="Freeform 40"/>
              <p:cNvSpPr>
                <a:spLocks noChangeArrowheads="1"/>
              </p:cNvSpPr>
              <p:nvPr/>
            </p:nvSpPr>
            <p:spPr bwMode="auto">
              <a:xfrm>
                <a:off x="5624" y="1283"/>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09" name="Line 41"/>
              <p:cNvSpPr>
                <a:spLocks noChangeShapeType="1"/>
              </p:cNvSpPr>
              <p:nvPr/>
            </p:nvSpPr>
            <p:spPr bwMode="auto">
              <a:xfrm>
                <a:off x="5843" y="128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010" name="Freeform 42"/>
              <p:cNvSpPr>
                <a:spLocks noChangeArrowheads="1"/>
              </p:cNvSpPr>
              <p:nvPr/>
            </p:nvSpPr>
            <p:spPr bwMode="auto">
              <a:xfrm>
                <a:off x="5823" y="1283"/>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11" name="Line 43"/>
              <p:cNvSpPr>
                <a:spLocks noChangeShapeType="1"/>
              </p:cNvSpPr>
              <p:nvPr/>
            </p:nvSpPr>
            <p:spPr bwMode="auto">
              <a:xfrm>
                <a:off x="6021" y="128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012" name="Freeform 44"/>
              <p:cNvSpPr>
                <a:spLocks noChangeArrowheads="1"/>
              </p:cNvSpPr>
              <p:nvPr/>
            </p:nvSpPr>
            <p:spPr bwMode="auto">
              <a:xfrm>
                <a:off x="6008" y="1283"/>
                <a:ext cx="33" cy="33"/>
              </a:xfrm>
              <a:custGeom>
                <a:avLst/>
                <a:gdLst>
                  <a:gd name="T0" fmla="*/ 30 w 30"/>
                  <a:gd name="T1" fmla="*/ 30 h 30"/>
                  <a:gd name="T2" fmla="*/ 12 w 30"/>
                  <a:gd name="T3" fmla="*/ 0 h 30"/>
                  <a:gd name="T4" fmla="*/ 0 w 30"/>
                  <a:gd name="T5" fmla="*/ 30 h 30"/>
                  <a:gd name="T6" fmla="*/ 30 w 30"/>
                  <a:gd name="T7" fmla="*/ 30 h 30"/>
                  <a:gd name="T8" fmla="*/ 12 w 30"/>
                  <a:gd name="T9" fmla="*/ 0 h 30"/>
                  <a:gd name="T10" fmla="*/ 30 w 30"/>
                  <a:gd name="T11" fmla="*/ 30 h 30"/>
                </a:gdLst>
                <a:ahLst/>
                <a:cxnLst>
                  <a:cxn ang="0">
                    <a:pos x="T0" y="T1"/>
                  </a:cxn>
                  <a:cxn ang="0">
                    <a:pos x="T2" y="T3"/>
                  </a:cxn>
                  <a:cxn ang="0">
                    <a:pos x="T4" y="T5"/>
                  </a:cxn>
                  <a:cxn ang="0">
                    <a:pos x="T6" y="T7"/>
                  </a:cxn>
                  <a:cxn ang="0">
                    <a:pos x="T8" y="T9"/>
                  </a:cxn>
                  <a:cxn ang="0">
                    <a:pos x="T10" y="T11"/>
                  </a:cxn>
                </a:cxnLst>
                <a:rect l="0" t="0" r="r" b="b"/>
                <a:pathLst>
                  <a:path w="30" h="30">
                    <a:moveTo>
                      <a:pt x="30" y="30"/>
                    </a:moveTo>
                    <a:lnTo>
                      <a:pt x="12" y="0"/>
                    </a:lnTo>
                    <a:lnTo>
                      <a:pt x="0" y="30"/>
                    </a:lnTo>
                    <a:lnTo>
                      <a:pt x="30" y="30"/>
                    </a:lnTo>
                    <a:lnTo>
                      <a:pt x="12" y="0"/>
                    </a:lnTo>
                    <a:lnTo>
                      <a:pt x="30"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13" name="Freeform 45"/>
              <p:cNvSpPr>
                <a:spLocks noChangeArrowheads="1"/>
              </p:cNvSpPr>
              <p:nvPr/>
            </p:nvSpPr>
            <p:spPr bwMode="auto">
              <a:xfrm>
                <a:off x="4725" y="959"/>
                <a:ext cx="364" cy="231"/>
              </a:xfrm>
              <a:custGeom>
                <a:avLst/>
                <a:gdLst>
                  <a:gd name="T0" fmla="*/ 55 w 55"/>
                  <a:gd name="T1" fmla="*/ 35 h 35"/>
                  <a:gd name="T2" fmla="*/ 0 w 55"/>
                  <a:gd name="T3" fmla="*/ 32 h 35"/>
                </a:gdLst>
                <a:ahLst/>
                <a:cxnLst>
                  <a:cxn ang="0">
                    <a:pos x="T0" y="T1"/>
                  </a:cxn>
                  <a:cxn ang="0">
                    <a:pos x="T2" y="T3"/>
                  </a:cxn>
                </a:cxnLst>
                <a:rect l="0" t="0" r="r" b="b"/>
                <a:pathLst>
                  <a:path w="55" h="35">
                    <a:moveTo>
                      <a:pt x="55" y="35"/>
                    </a:moveTo>
                    <a:cubicBezTo>
                      <a:pt x="55" y="35"/>
                      <a:pt x="28" y="0"/>
                      <a:pt x="0" y="3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14" name="Freeform 46"/>
              <p:cNvSpPr>
                <a:spLocks noChangeArrowheads="1"/>
              </p:cNvSpPr>
              <p:nvPr/>
            </p:nvSpPr>
            <p:spPr bwMode="auto">
              <a:xfrm>
                <a:off x="4698" y="1157"/>
                <a:ext cx="40" cy="40"/>
              </a:xfrm>
              <a:custGeom>
                <a:avLst/>
                <a:gdLst>
                  <a:gd name="T0" fmla="*/ 36 w 36"/>
                  <a:gd name="T1" fmla="*/ 24 h 36"/>
                  <a:gd name="T2" fmla="*/ 0 w 36"/>
                  <a:gd name="T3" fmla="*/ 36 h 36"/>
                  <a:gd name="T4" fmla="*/ 12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12"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15" name="Freeform 47"/>
              <p:cNvSpPr>
                <a:spLocks noChangeArrowheads="1"/>
              </p:cNvSpPr>
              <p:nvPr/>
            </p:nvSpPr>
            <p:spPr bwMode="auto">
              <a:xfrm>
                <a:off x="4162" y="959"/>
                <a:ext cx="364" cy="231"/>
              </a:xfrm>
              <a:custGeom>
                <a:avLst/>
                <a:gdLst>
                  <a:gd name="T0" fmla="*/ 55 w 55"/>
                  <a:gd name="T1" fmla="*/ 35 h 35"/>
                  <a:gd name="T2" fmla="*/ 0 w 55"/>
                  <a:gd name="T3" fmla="*/ 31 h 35"/>
                </a:gdLst>
                <a:ahLst/>
                <a:cxnLst>
                  <a:cxn ang="0">
                    <a:pos x="T0" y="T1"/>
                  </a:cxn>
                  <a:cxn ang="0">
                    <a:pos x="T2" y="T3"/>
                  </a:cxn>
                </a:cxnLst>
                <a:rect l="0" t="0" r="r" b="b"/>
                <a:pathLst>
                  <a:path w="55" h="35">
                    <a:moveTo>
                      <a:pt x="55" y="35"/>
                    </a:moveTo>
                    <a:cubicBezTo>
                      <a:pt x="55" y="35"/>
                      <a:pt x="28" y="0"/>
                      <a:pt x="0" y="31"/>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16" name="Freeform 48"/>
              <p:cNvSpPr>
                <a:spLocks noChangeArrowheads="1"/>
              </p:cNvSpPr>
              <p:nvPr/>
            </p:nvSpPr>
            <p:spPr bwMode="auto">
              <a:xfrm>
                <a:off x="4136" y="1151"/>
                <a:ext cx="40" cy="39"/>
              </a:xfrm>
              <a:custGeom>
                <a:avLst/>
                <a:gdLst>
                  <a:gd name="T0" fmla="*/ 36 w 36"/>
                  <a:gd name="T1" fmla="*/ 24 h 36"/>
                  <a:gd name="T2" fmla="*/ 0 w 36"/>
                  <a:gd name="T3" fmla="*/ 36 h 36"/>
                  <a:gd name="T4" fmla="*/ 12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12"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17" name="Freeform 49"/>
              <p:cNvSpPr>
                <a:spLocks noChangeArrowheads="1"/>
              </p:cNvSpPr>
              <p:nvPr/>
            </p:nvSpPr>
            <p:spPr bwMode="auto">
              <a:xfrm>
                <a:off x="4725" y="1257"/>
                <a:ext cx="311" cy="192"/>
              </a:xfrm>
              <a:custGeom>
                <a:avLst/>
                <a:gdLst>
                  <a:gd name="T0" fmla="*/ 0 w 47"/>
                  <a:gd name="T1" fmla="*/ 0 h 29"/>
                  <a:gd name="T2" fmla="*/ 47 w 47"/>
                  <a:gd name="T3" fmla="*/ 2 h 29"/>
                </a:gdLst>
                <a:ahLst/>
                <a:cxnLst>
                  <a:cxn ang="0">
                    <a:pos x="T0" y="T1"/>
                  </a:cxn>
                  <a:cxn ang="0">
                    <a:pos x="T2" y="T3"/>
                  </a:cxn>
                </a:cxnLst>
                <a:rect l="0" t="0" r="r" b="b"/>
                <a:pathLst>
                  <a:path w="47" h="29">
                    <a:moveTo>
                      <a:pt x="0" y="0"/>
                    </a:moveTo>
                    <a:cubicBezTo>
                      <a:pt x="0" y="0"/>
                      <a:pt x="23" y="29"/>
                      <a:pt x="47" y="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18" name="Freeform 50"/>
              <p:cNvSpPr>
                <a:spLocks noChangeArrowheads="1"/>
              </p:cNvSpPr>
              <p:nvPr/>
            </p:nvSpPr>
            <p:spPr bwMode="auto">
              <a:xfrm>
                <a:off x="5022" y="1250"/>
                <a:ext cx="33" cy="40"/>
              </a:xfrm>
              <a:custGeom>
                <a:avLst/>
                <a:gdLst>
                  <a:gd name="T0" fmla="*/ 0 w 30"/>
                  <a:gd name="T1" fmla="*/ 12 h 36"/>
                  <a:gd name="T2" fmla="*/ 30 w 30"/>
                  <a:gd name="T3" fmla="*/ 0 h 36"/>
                  <a:gd name="T4" fmla="*/ 24 w 30"/>
                  <a:gd name="T5" fmla="*/ 36 h 36"/>
                  <a:gd name="T6" fmla="*/ 0 w 30"/>
                  <a:gd name="T7" fmla="*/ 12 h 36"/>
                  <a:gd name="T8" fmla="*/ 30 w 30"/>
                  <a:gd name="T9" fmla="*/ 0 h 36"/>
                  <a:gd name="T10" fmla="*/ 0 w 30"/>
                  <a:gd name="T11" fmla="*/ 12 h 36"/>
                </a:gdLst>
                <a:ahLst/>
                <a:cxnLst>
                  <a:cxn ang="0">
                    <a:pos x="T0" y="T1"/>
                  </a:cxn>
                  <a:cxn ang="0">
                    <a:pos x="T2" y="T3"/>
                  </a:cxn>
                  <a:cxn ang="0">
                    <a:pos x="T4" y="T5"/>
                  </a:cxn>
                  <a:cxn ang="0">
                    <a:pos x="T6" y="T7"/>
                  </a:cxn>
                  <a:cxn ang="0">
                    <a:pos x="T8" y="T9"/>
                  </a:cxn>
                  <a:cxn ang="0">
                    <a:pos x="T10" y="T11"/>
                  </a:cxn>
                </a:cxnLst>
                <a:rect l="0" t="0" r="r" b="b"/>
                <a:pathLst>
                  <a:path w="30" h="36">
                    <a:moveTo>
                      <a:pt x="0" y="12"/>
                    </a:moveTo>
                    <a:lnTo>
                      <a:pt x="30" y="0"/>
                    </a:lnTo>
                    <a:lnTo>
                      <a:pt x="24" y="36"/>
                    </a:lnTo>
                    <a:lnTo>
                      <a:pt x="0" y="12"/>
                    </a:lnTo>
                    <a:lnTo>
                      <a:pt x="30"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19" name="Freeform 51"/>
              <p:cNvSpPr>
                <a:spLocks noChangeArrowheads="1"/>
              </p:cNvSpPr>
              <p:nvPr/>
            </p:nvSpPr>
            <p:spPr bwMode="auto">
              <a:xfrm>
                <a:off x="3957" y="952"/>
                <a:ext cx="371" cy="232"/>
              </a:xfrm>
              <a:custGeom>
                <a:avLst/>
                <a:gdLst>
                  <a:gd name="T0" fmla="*/ 56 w 56"/>
                  <a:gd name="T1" fmla="*/ 35 h 35"/>
                  <a:gd name="T2" fmla="*/ 0 w 56"/>
                  <a:gd name="T3" fmla="*/ 32 h 35"/>
                </a:gdLst>
                <a:ahLst/>
                <a:cxnLst>
                  <a:cxn ang="0">
                    <a:pos x="T0" y="T1"/>
                  </a:cxn>
                  <a:cxn ang="0">
                    <a:pos x="T2" y="T3"/>
                  </a:cxn>
                </a:cxnLst>
                <a:rect l="0" t="0" r="r" b="b"/>
                <a:pathLst>
                  <a:path w="56" h="35">
                    <a:moveTo>
                      <a:pt x="56" y="35"/>
                    </a:moveTo>
                    <a:cubicBezTo>
                      <a:pt x="56" y="35"/>
                      <a:pt x="29" y="0"/>
                      <a:pt x="0" y="3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20" name="Freeform 52"/>
              <p:cNvSpPr>
                <a:spLocks noChangeArrowheads="1"/>
              </p:cNvSpPr>
              <p:nvPr/>
            </p:nvSpPr>
            <p:spPr bwMode="auto">
              <a:xfrm>
                <a:off x="3938" y="1151"/>
                <a:ext cx="39" cy="39"/>
              </a:xfrm>
              <a:custGeom>
                <a:avLst/>
                <a:gdLst>
                  <a:gd name="T0" fmla="*/ 36 w 36"/>
                  <a:gd name="T1" fmla="*/ 24 h 36"/>
                  <a:gd name="T2" fmla="*/ 0 w 36"/>
                  <a:gd name="T3" fmla="*/ 36 h 36"/>
                  <a:gd name="T4" fmla="*/ 6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6"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21" name="Freeform 53"/>
              <p:cNvSpPr>
                <a:spLocks noChangeArrowheads="1"/>
              </p:cNvSpPr>
              <p:nvPr/>
            </p:nvSpPr>
            <p:spPr bwMode="auto">
              <a:xfrm>
                <a:off x="5254" y="1250"/>
                <a:ext cx="364" cy="238"/>
              </a:xfrm>
              <a:custGeom>
                <a:avLst/>
                <a:gdLst>
                  <a:gd name="T0" fmla="*/ 0 w 55"/>
                  <a:gd name="T1" fmla="*/ 0 h 36"/>
                  <a:gd name="T2" fmla="*/ 55 w 55"/>
                  <a:gd name="T3" fmla="*/ 4 h 36"/>
                </a:gdLst>
                <a:ahLst/>
                <a:cxnLst>
                  <a:cxn ang="0">
                    <a:pos x="T0" y="T1"/>
                  </a:cxn>
                  <a:cxn ang="0">
                    <a:pos x="T2" y="T3"/>
                  </a:cxn>
                </a:cxnLst>
                <a:rect l="0" t="0" r="r" b="b"/>
                <a:pathLst>
                  <a:path w="55" h="36">
                    <a:moveTo>
                      <a:pt x="0" y="0"/>
                    </a:moveTo>
                    <a:cubicBezTo>
                      <a:pt x="0" y="0"/>
                      <a:pt x="27" y="36"/>
                      <a:pt x="55" y="4"/>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22" name="Freeform 54"/>
              <p:cNvSpPr>
                <a:spLocks noChangeArrowheads="1"/>
              </p:cNvSpPr>
              <p:nvPr/>
            </p:nvSpPr>
            <p:spPr bwMode="auto">
              <a:xfrm>
                <a:off x="5604" y="1250"/>
                <a:ext cx="40"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23" name="Freeform 55"/>
              <p:cNvSpPr>
                <a:spLocks noChangeArrowheads="1"/>
              </p:cNvSpPr>
              <p:nvPr/>
            </p:nvSpPr>
            <p:spPr bwMode="auto">
              <a:xfrm>
                <a:off x="5452" y="1257"/>
                <a:ext cx="371" cy="231"/>
              </a:xfrm>
              <a:custGeom>
                <a:avLst/>
                <a:gdLst>
                  <a:gd name="T0" fmla="*/ 0 w 56"/>
                  <a:gd name="T1" fmla="*/ 0 h 35"/>
                  <a:gd name="T2" fmla="*/ 56 w 56"/>
                  <a:gd name="T3" fmla="*/ 3 h 35"/>
                </a:gdLst>
                <a:ahLst/>
                <a:cxnLst>
                  <a:cxn ang="0">
                    <a:pos x="T0" y="T1"/>
                  </a:cxn>
                  <a:cxn ang="0">
                    <a:pos x="T2" y="T3"/>
                  </a:cxn>
                </a:cxnLst>
                <a:rect l="0" t="0" r="r" b="b"/>
                <a:pathLst>
                  <a:path w="56" h="35">
                    <a:moveTo>
                      <a:pt x="0" y="0"/>
                    </a:moveTo>
                    <a:cubicBezTo>
                      <a:pt x="0" y="0"/>
                      <a:pt x="28" y="35"/>
                      <a:pt x="56" y="3"/>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24" name="Freeform 56"/>
              <p:cNvSpPr>
                <a:spLocks noChangeArrowheads="1"/>
              </p:cNvSpPr>
              <p:nvPr/>
            </p:nvSpPr>
            <p:spPr bwMode="auto">
              <a:xfrm>
                <a:off x="5803" y="1257"/>
                <a:ext cx="40" cy="40"/>
              </a:xfrm>
              <a:custGeom>
                <a:avLst/>
                <a:gdLst>
                  <a:gd name="T0" fmla="*/ 0 w 36"/>
                  <a:gd name="T1" fmla="*/ 12 h 36"/>
                  <a:gd name="T2" fmla="*/ 36 w 36"/>
                  <a:gd name="T3" fmla="*/ 0 h 36"/>
                  <a:gd name="T4" fmla="*/ 30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30"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25" name="Freeform 57"/>
              <p:cNvSpPr>
                <a:spLocks noChangeArrowheads="1"/>
              </p:cNvSpPr>
              <p:nvPr/>
            </p:nvSpPr>
            <p:spPr bwMode="auto">
              <a:xfrm>
                <a:off x="4546" y="952"/>
                <a:ext cx="331" cy="232"/>
              </a:xfrm>
              <a:custGeom>
                <a:avLst/>
                <a:gdLst>
                  <a:gd name="T0" fmla="*/ 50 w 50"/>
                  <a:gd name="T1" fmla="*/ 35 h 35"/>
                  <a:gd name="T2" fmla="*/ 0 w 50"/>
                  <a:gd name="T3" fmla="*/ 32 h 35"/>
                </a:gdLst>
                <a:ahLst/>
                <a:cxnLst>
                  <a:cxn ang="0">
                    <a:pos x="T0" y="T1"/>
                  </a:cxn>
                  <a:cxn ang="0">
                    <a:pos x="T2" y="T3"/>
                  </a:cxn>
                </a:cxnLst>
                <a:rect l="0" t="0" r="r" b="b"/>
                <a:pathLst>
                  <a:path w="50" h="35">
                    <a:moveTo>
                      <a:pt x="50" y="35"/>
                    </a:moveTo>
                    <a:cubicBezTo>
                      <a:pt x="50" y="35"/>
                      <a:pt x="25" y="0"/>
                      <a:pt x="0" y="32"/>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26" name="Freeform 58"/>
              <p:cNvSpPr>
                <a:spLocks noChangeArrowheads="1"/>
              </p:cNvSpPr>
              <p:nvPr/>
            </p:nvSpPr>
            <p:spPr bwMode="auto">
              <a:xfrm>
                <a:off x="4526" y="1151"/>
                <a:ext cx="33" cy="39"/>
              </a:xfrm>
              <a:custGeom>
                <a:avLst/>
                <a:gdLst>
                  <a:gd name="T0" fmla="*/ 30 w 30"/>
                  <a:gd name="T1" fmla="*/ 18 h 36"/>
                  <a:gd name="T2" fmla="*/ 0 w 30"/>
                  <a:gd name="T3" fmla="*/ 36 h 36"/>
                  <a:gd name="T4" fmla="*/ 6 w 30"/>
                  <a:gd name="T5" fmla="*/ 0 h 36"/>
                  <a:gd name="T6" fmla="*/ 30 w 30"/>
                  <a:gd name="T7" fmla="*/ 18 h 36"/>
                  <a:gd name="T8" fmla="*/ 0 w 30"/>
                  <a:gd name="T9" fmla="*/ 36 h 36"/>
                  <a:gd name="T10" fmla="*/ 30 w 30"/>
                  <a:gd name="T11" fmla="*/ 18 h 36"/>
                </a:gdLst>
                <a:ahLst/>
                <a:cxnLst>
                  <a:cxn ang="0">
                    <a:pos x="T0" y="T1"/>
                  </a:cxn>
                  <a:cxn ang="0">
                    <a:pos x="T2" y="T3"/>
                  </a:cxn>
                  <a:cxn ang="0">
                    <a:pos x="T4" y="T5"/>
                  </a:cxn>
                  <a:cxn ang="0">
                    <a:pos x="T6" y="T7"/>
                  </a:cxn>
                  <a:cxn ang="0">
                    <a:pos x="T8" y="T9"/>
                  </a:cxn>
                  <a:cxn ang="0">
                    <a:pos x="T10" y="T11"/>
                  </a:cxn>
                </a:cxnLst>
                <a:rect l="0" t="0" r="r" b="b"/>
                <a:pathLst>
                  <a:path w="30" h="36">
                    <a:moveTo>
                      <a:pt x="30" y="18"/>
                    </a:moveTo>
                    <a:lnTo>
                      <a:pt x="0" y="36"/>
                    </a:lnTo>
                    <a:lnTo>
                      <a:pt x="6" y="0"/>
                    </a:lnTo>
                    <a:lnTo>
                      <a:pt x="30" y="18"/>
                    </a:lnTo>
                    <a:lnTo>
                      <a:pt x="0" y="36"/>
                    </a:lnTo>
                    <a:lnTo>
                      <a:pt x="30" y="18"/>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27" name="Freeform 59"/>
              <p:cNvSpPr>
                <a:spLocks noChangeArrowheads="1"/>
              </p:cNvSpPr>
              <p:nvPr/>
            </p:nvSpPr>
            <p:spPr bwMode="auto">
              <a:xfrm>
                <a:off x="4361" y="959"/>
                <a:ext cx="516" cy="225"/>
              </a:xfrm>
              <a:custGeom>
                <a:avLst/>
                <a:gdLst>
                  <a:gd name="T0" fmla="*/ 78 w 78"/>
                  <a:gd name="T1" fmla="*/ 34 h 34"/>
                  <a:gd name="T2" fmla="*/ 0 w 78"/>
                  <a:gd name="T3" fmla="*/ 32 h 34"/>
                </a:gdLst>
                <a:ahLst/>
                <a:cxnLst>
                  <a:cxn ang="0">
                    <a:pos x="T0" y="T1"/>
                  </a:cxn>
                  <a:cxn ang="0">
                    <a:pos x="T2" y="T3"/>
                  </a:cxn>
                </a:cxnLst>
                <a:rect l="0" t="0" r="r" b="b"/>
                <a:pathLst>
                  <a:path w="78" h="34">
                    <a:moveTo>
                      <a:pt x="78" y="34"/>
                    </a:moveTo>
                    <a:cubicBezTo>
                      <a:pt x="78" y="34"/>
                      <a:pt x="40" y="0"/>
                      <a:pt x="0" y="32"/>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28" name="Freeform 60"/>
              <p:cNvSpPr>
                <a:spLocks noChangeArrowheads="1"/>
              </p:cNvSpPr>
              <p:nvPr/>
            </p:nvSpPr>
            <p:spPr bwMode="auto">
              <a:xfrm>
                <a:off x="4334" y="1157"/>
                <a:ext cx="46" cy="33"/>
              </a:xfrm>
              <a:custGeom>
                <a:avLst/>
                <a:gdLst>
                  <a:gd name="T0" fmla="*/ 42 w 42"/>
                  <a:gd name="T1" fmla="*/ 24 h 30"/>
                  <a:gd name="T2" fmla="*/ 0 w 42"/>
                  <a:gd name="T3" fmla="*/ 30 h 30"/>
                  <a:gd name="T4" fmla="*/ 18 w 42"/>
                  <a:gd name="T5" fmla="*/ 0 h 30"/>
                  <a:gd name="T6" fmla="*/ 42 w 42"/>
                  <a:gd name="T7" fmla="*/ 24 h 30"/>
                  <a:gd name="T8" fmla="*/ 0 w 42"/>
                  <a:gd name="T9" fmla="*/ 30 h 30"/>
                  <a:gd name="T10" fmla="*/ 42 w 42"/>
                  <a:gd name="T11" fmla="*/ 24 h 30"/>
                </a:gdLst>
                <a:ahLst/>
                <a:cxnLst>
                  <a:cxn ang="0">
                    <a:pos x="T0" y="T1"/>
                  </a:cxn>
                  <a:cxn ang="0">
                    <a:pos x="T2" y="T3"/>
                  </a:cxn>
                  <a:cxn ang="0">
                    <a:pos x="T4" y="T5"/>
                  </a:cxn>
                  <a:cxn ang="0">
                    <a:pos x="T6" y="T7"/>
                  </a:cxn>
                  <a:cxn ang="0">
                    <a:pos x="T8" y="T9"/>
                  </a:cxn>
                  <a:cxn ang="0">
                    <a:pos x="T10" y="T11"/>
                  </a:cxn>
                </a:cxnLst>
                <a:rect l="0" t="0" r="r" b="b"/>
                <a:pathLst>
                  <a:path w="42" h="30">
                    <a:moveTo>
                      <a:pt x="42" y="24"/>
                    </a:moveTo>
                    <a:lnTo>
                      <a:pt x="0" y="30"/>
                    </a:lnTo>
                    <a:lnTo>
                      <a:pt x="18" y="0"/>
                    </a:lnTo>
                    <a:lnTo>
                      <a:pt x="42" y="24"/>
                    </a:lnTo>
                    <a:lnTo>
                      <a:pt x="0" y="30"/>
                    </a:lnTo>
                    <a:lnTo>
                      <a:pt x="42" y="24"/>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29" name="Freeform 61"/>
              <p:cNvSpPr>
                <a:spLocks noChangeArrowheads="1"/>
              </p:cNvSpPr>
              <p:nvPr/>
            </p:nvSpPr>
            <p:spPr bwMode="auto">
              <a:xfrm>
                <a:off x="4189" y="952"/>
                <a:ext cx="688" cy="232"/>
              </a:xfrm>
              <a:custGeom>
                <a:avLst/>
                <a:gdLst>
                  <a:gd name="T0" fmla="*/ 104 w 104"/>
                  <a:gd name="T1" fmla="*/ 35 h 35"/>
                  <a:gd name="T2" fmla="*/ 0 w 104"/>
                  <a:gd name="T3" fmla="*/ 32 h 35"/>
                </a:gdLst>
                <a:ahLst/>
                <a:cxnLst>
                  <a:cxn ang="0">
                    <a:pos x="T0" y="T1"/>
                  </a:cxn>
                  <a:cxn ang="0">
                    <a:pos x="T2" y="T3"/>
                  </a:cxn>
                </a:cxnLst>
                <a:rect l="0" t="0" r="r" b="b"/>
                <a:pathLst>
                  <a:path w="104" h="35">
                    <a:moveTo>
                      <a:pt x="104" y="35"/>
                    </a:moveTo>
                    <a:cubicBezTo>
                      <a:pt x="104" y="35"/>
                      <a:pt x="53" y="0"/>
                      <a:pt x="0" y="32"/>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30" name="Freeform 62"/>
              <p:cNvSpPr>
                <a:spLocks noChangeArrowheads="1"/>
              </p:cNvSpPr>
              <p:nvPr/>
            </p:nvSpPr>
            <p:spPr bwMode="auto">
              <a:xfrm>
                <a:off x="4162" y="1144"/>
                <a:ext cx="40" cy="40"/>
              </a:xfrm>
              <a:custGeom>
                <a:avLst/>
                <a:gdLst>
                  <a:gd name="T0" fmla="*/ 36 w 36"/>
                  <a:gd name="T1" fmla="*/ 30 h 36"/>
                  <a:gd name="T2" fmla="*/ 0 w 36"/>
                  <a:gd name="T3" fmla="*/ 36 h 36"/>
                  <a:gd name="T4" fmla="*/ 18 w 36"/>
                  <a:gd name="T5" fmla="*/ 0 h 36"/>
                  <a:gd name="T6" fmla="*/ 36 w 36"/>
                  <a:gd name="T7" fmla="*/ 30 h 36"/>
                  <a:gd name="T8" fmla="*/ 0 w 36"/>
                  <a:gd name="T9" fmla="*/ 36 h 36"/>
                  <a:gd name="T10" fmla="*/ 36 w 36"/>
                  <a:gd name="T11" fmla="*/ 30 h 36"/>
                </a:gdLst>
                <a:ahLst/>
                <a:cxnLst>
                  <a:cxn ang="0">
                    <a:pos x="T0" y="T1"/>
                  </a:cxn>
                  <a:cxn ang="0">
                    <a:pos x="T2" y="T3"/>
                  </a:cxn>
                  <a:cxn ang="0">
                    <a:pos x="T4" y="T5"/>
                  </a:cxn>
                  <a:cxn ang="0">
                    <a:pos x="T6" y="T7"/>
                  </a:cxn>
                  <a:cxn ang="0">
                    <a:pos x="T8" y="T9"/>
                  </a:cxn>
                  <a:cxn ang="0">
                    <a:pos x="T10" y="T11"/>
                  </a:cxn>
                </a:cxnLst>
                <a:rect l="0" t="0" r="r" b="b"/>
                <a:pathLst>
                  <a:path w="36" h="36">
                    <a:moveTo>
                      <a:pt x="36" y="30"/>
                    </a:moveTo>
                    <a:lnTo>
                      <a:pt x="0" y="36"/>
                    </a:lnTo>
                    <a:lnTo>
                      <a:pt x="18" y="0"/>
                    </a:lnTo>
                    <a:lnTo>
                      <a:pt x="36" y="30"/>
                    </a:lnTo>
                    <a:lnTo>
                      <a:pt x="0" y="36"/>
                    </a:lnTo>
                    <a:lnTo>
                      <a:pt x="36" y="30"/>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31" name="Freeform 63"/>
              <p:cNvSpPr>
                <a:spLocks noChangeArrowheads="1"/>
              </p:cNvSpPr>
              <p:nvPr/>
            </p:nvSpPr>
            <p:spPr bwMode="auto">
              <a:xfrm>
                <a:off x="4897" y="1250"/>
                <a:ext cx="337" cy="238"/>
              </a:xfrm>
              <a:custGeom>
                <a:avLst/>
                <a:gdLst>
                  <a:gd name="T0" fmla="*/ 0 w 51"/>
                  <a:gd name="T1" fmla="*/ 0 h 36"/>
                  <a:gd name="T2" fmla="*/ 51 w 51"/>
                  <a:gd name="T3" fmla="*/ 4 h 36"/>
                </a:gdLst>
                <a:ahLst/>
                <a:cxnLst>
                  <a:cxn ang="0">
                    <a:pos x="T0" y="T1"/>
                  </a:cxn>
                  <a:cxn ang="0">
                    <a:pos x="T2" y="T3"/>
                  </a:cxn>
                </a:cxnLst>
                <a:rect l="0" t="0" r="r" b="b"/>
                <a:pathLst>
                  <a:path w="51" h="36">
                    <a:moveTo>
                      <a:pt x="0" y="0"/>
                    </a:moveTo>
                    <a:cubicBezTo>
                      <a:pt x="0" y="0"/>
                      <a:pt x="25" y="36"/>
                      <a:pt x="51" y="4"/>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32" name="Freeform 64"/>
              <p:cNvSpPr>
                <a:spLocks noChangeArrowheads="1"/>
              </p:cNvSpPr>
              <p:nvPr/>
            </p:nvSpPr>
            <p:spPr bwMode="auto">
              <a:xfrm>
                <a:off x="5214" y="1250"/>
                <a:ext cx="40" cy="40"/>
              </a:xfrm>
              <a:custGeom>
                <a:avLst/>
                <a:gdLst>
                  <a:gd name="T0" fmla="*/ 0 w 36"/>
                  <a:gd name="T1" fmla="*/ 12 h 36"/>
                  <a:gd name="T2" fmla="*/ 36 w 36"/>
                  <a:gd name="T3" fmla="*/ 0 h 36"/>
                  <a:gd name="T4" fmla="*/ 30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30" y="36"/>
                    </a:lnTo>
                    <a:lnTo>
                      <a:pt x="0" y="12"/>
                    </a:lnTo>
                    <a:lnTo>
                      <a:pt x="36" y="0"/>
                    </a:lnTo>
                    <a:lnTo>
                      <a:pt x="0" y="12"/>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33" name="Freeform 65"/>
              <p:cNvSpPr>
                <a:spLocks noChangeArrowheads="1"/>
              </p:cNvSpPr>
              <p:nvPr/>
            </p:nvSpPr>
            <p:spPr bwMode="auto">
              <a:xfrm>
                <a:off x="4897" y="1250"/>
                <a:ext cx="522" cy="238"/>
              </a:xfrm>
              <a:custGeom>
                <a:avLst/>
                <a:gdLst>
                  <a:gd name="T0" fmla="*/ 0 w 79"/>
                  <a:gd name="T1" fmla="*/ 0 h 36"/>
                  <a:gd name="T2" fmla="*/ 79 w 79"/>
                  <a:gd name="T3" fmla="*/ 4 h 36"/>
                </a:gdLst>
                <a:ahLst/>
                <a:cxnLst>
                  <a:cxn ang="0">
                    <a:pos x="T0" y="T1"/>
                  </a:cxn>
                  <a:cxn ang="0">
                    <a:pos x="T2" y="T3"/>
                  </a:cxn>
                </a:cxnLst>
                <a:rect l="0" t="0" r="r" b="b"/>
                <a:pathLst>
                  <a:path w="79" h="36">
                    <a:moveTo>
                      <a:pt x="0" y="0"/>
                    </a:moveTo>
                    <a:cubicBezTo>
                      <a:pt x="0" y="0"/>
                      <a:pt x="39" y="36"/>
                      <a:pt x="79" y="4"/>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34" name="Freeform 66"/>
              <p:cNvSpPr>
                <a:spLocks noChangeArrowheads="1"/>
              </p:cNvSpPr>
              <p:nvPr/>
            </p:nvSpPr>
            <p:spPr bwMode="auto">
              <a:xfrm>
                <a:off x="5406" y="1257"/>
                <a:ext cx="40" cy="33"/>
              </a:xfrm>
              <a:custGeom>
                <a:avLst/>
                <a:gdLst>
                  <a:gd name="T0" fmla="*/ 0 w 36"/>
                  <a:gd name="T1" fmla="*/ 6 h 30"/>
                  <a:gd name="T2" fmla="*/ 36 w 36"/>
                  <a:gd name="T3" fmla="*/ 0 h 30"/>
                  <a:gd name="T4" fmla="*/ 18 w 36"/>
                  <a:gd name="T5" fmla="*/ 30 h 30"/>
                  <a:gd name="T6" fmla="*/ 0 w 36"/>
                  <a:gd name="T7" fmla="*/ 6 h 30"/>
                  <a:gd name="T8" fmla="*/ 36 w 36"/>
                  <a:gd name="T9" fmla="*/ 0 h 30"/>
                  <a:gd name="T10" fmla="*/ 0 w 36"/>
                  <a:gd name="T11" fmla="*/ 6 h 30"/>
                </a:gdLst>
                <a:ahLst/>
                <a:cxnLst>
                  <a:cxn ang="0">
                    <a:pos x="T0" y="T1"/>
                  </a:cxn>
                  <a:cxn ang="0">
                    <a:pos x="T2" y="T3"/>
                  </a:cxn>
                  <a:cxn ang="0">
                    <a:pos x="T4" y="T5"/>
                  </a:cxn>
                  <a:cxn ang="0">
                    <a:pos x="T6" y="T7"/>
                  </a:cxn>
                  <a:cxn ang="0">
                    <a:pos x="T8" y="T9"/>
                  </a:cxn>
                  <a:cxn ang="0">
                    <a:pos x="T10" y="T11"/>
                  </a:cxn>
                </a:cxnLst>
                <a:rect l="0" t="0" r="r" b="b"/>
                <a:pathLst>
                  <a:path w="36" h="30">
                    <a:moveTo>
                      <a:pt x="0" y="6"/>
                    </a:moveTo>
                    <a:lnTo>
                      <a:pt x="36" y="0"/>
                    </a:lnTo>
                    <a:lnTo>
                      <a:pt x="18" y="30"/>
                    </a:lnTo>
                    <a:lnTo>
                      <a:pt x="0" y="6"/>
                    </a:lnTo>
                    <a:lnTo>
                      <a:pt x="36" y="0"/>
                    </a:lnTo>
                    <a:lnTo>
                      <a:pt x="0" y="6"/>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35" name="Freeform 67"/>
              <p:cNvSpPr>
                <a:spLocks noChangeArrowheads="1"/>
              </p:cNvSpPr>
              <p:nvPr/>
            </p:nvSpPr>
            <p:spPr bwMode="auto">
              <a:xfrm>
                <a:off x="4897" y="1250"/>
                <a:ext cx="694" cy="238"/>
              </a:xfrm>
              <a:custGeom>
                <a:avLst/>
                <a:gdLst>
                  <a:gd name="T0" fmla="*/ 0 w 105"/>
                  <a:gd name="T1" fmla="*/ 0 h 36"/>
                  <a:gd name="T2" fmla="*/ 105 w 105"/>
                  <a:gd name="T3" fmla="*/ 4 h 36"/>
                </a:gdLst>
                <a:ahLst/>
                <a:cxnLst>
                  <a:cxn ang="0">
                    <a:pos x="T0" y="T1"/>
                  </a:cxn>
                  <a:cxn ang="0">
                    <a:pos x="T2" y="T3"/>
                  </a:cxn>
                </a:cxnLst>
                <a:rect l="0" t="0" r="r" b="b"/>
                <a:pathLst>
                  <a:path w="105" h="36">
                    <a:moveTo>
                      <a:pt x="0" y="0"/>
                    </a:moveTo>
                    <a:cubicBezTo>
                      <a:pt x="0" y="0"/>
                      <a:pt x="52" y="36"/>
                      <a:pt x="105" y="4"/>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36" name="Freeform 68"/>
              <p:cNvSpPr>
                <a:spLocks noChangeArrowheads="1"/>
              </p:cNvSpPr>
              <p:nvPr/>
            </p:nvSpPr>
            <p:spPr bwMode="auto">
              <a:xfrm>
                <a:off x="5578" y="1257"/>
                <a:ext cx="40" cy="33"/>
              </a:xfrm>
              <a:custGeom>
                <a:avLst/>
                <a:gdLst>
                  <a:gd name="T0" fmla="*/ 0 w 36"/>
                  <a:gd name="T1" fmla="*/ 0 h 30"/>
                  <a:gd name="T2" fmla="*/ 36 w 36"/>
                  <a:gd name="T3" fmla="*/ 0 h 30"/>
                  <a:gd name="T4" fmla="*/ 18 w 36"/>
                  <a:gd name="T5" fmla="*/ 30 h 30"/>
                  <a:gd name="T6" fmla="*/ 0 w 36"/>
                  <a:gd name="T7" fmla="*/ 0 h 30"/>
                  <a:gd name="T8" fmla="*/ 36 w 36"/>
                  <a:gd name="T9" fmla="*/ 0 h 30"/>
                  <a:gd name="T10" fmla="*/ 0 w 36"/>
                  <a:gd name="T11" fmla="*/ 0 h 30"/>
                </a:gdLst>
                <a:ahLst/>
                <a:cxnLst>
                  <a:cxn ang="0">
                    <a:pos x="T0" y="T1"/>
                  </a:cxn>
                  <a:cxn ang="0">
                    <a:pos x="T2" y="T3"/>
                  </a:cxn>
                  <a:cxn ang="0">
                    <a:pos x="T4" y="T5"/>
                  </a:cxn>
                  <a:cxn ang="0">
                    <a:pos x="T6" y="T7"/>
                  </a:cxn>
                  <a:cxn ang="0">
                    <a:pos x="T8" y="T9"/>
                  </a:cxn>
                  <a:cxn ang="0">
                    <a:pos x="T10" y="T11"/>
                  </a:cxn>
                </a:cxnLst>
                <a:rect l="0" t="0" r="r" b="b"/>
                <a:pathLst>
                  <a:path w="36" h="30">
                    <a:moveTo>
                      <a:pt x="0" y="0"/>
                    </a:moveTo>
                    <a:lnTo>
                      <a:pt x="36" y="0"/>
                    </a:lnTo>
                    <a:lnTo>
                      <a:pt x="18" y="30"/>
                    </a:lnTo>
                    <a:lnTo>
                      <a:pt x="0" y="0"/>
                    </a:lnTo>
                    <a:lnTo>
                      <a:pt x="36" y="0"/>
                    </a:lnTo>
                    <a:lnTo>
                      <a:pt x="0" y="0"/>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37" name="Freeform 69"/>
              <p:cNvSpPr>
                <a:spLocks noChangeArrowheads="1"/>
              </p:cNvSpPr>
              <p:nvPr/>
            </p:nvSpPr>
            <p:spPr bwMode="auto">
              <a:xfrm>
                <a:off x="4526" y="1257"/>
                <a:ext cx="311" cy="192"/>
              </a:xfrm>
              <a:custGeom>
                <a:avLst/>
                <a:gdLst>
                  <a:gd name="T0" fmla="*/ 0 w 47"/>
                  <a:gd name="T1" fmla="*/ 0 h 29"/>
                  <a:gd name="T2" fmla="*/ 47 w 47"/>
                  <a:gd name="T3" fmla="*/ 2 h 29"/>
                </a:gdLst>
                <a:ahLst/>
                <a:cxnLst>
                  <a:cxn ang="0">
                    <a:pos x="T0" y="T1"/>
                  </a:cxn>
                  <a:cxn ang="0">
                    <a:pos x="T2" y="T3"/>
                  </a:cxn>
                </a:cxnLst>
                <a:rect l="0" t="0" r="r" b="b"/>
                <a:pathLst>
                  <a:path w="47" h="29">
                    <a:moveTo>
                      <a:pt x="0" y="0"/>
                    </a:moveTo>
                    <a:cubicBezTo>
                      <a:pt x="0" y="0"/>
                      <a:pt x="23" y="29"/>
                      <a:pt x="47" y="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38" name="Freeform 70"/>
              <p:cNvSpPr>
                <a:spLocks noChangeArrowheads="1"/>
              </p:cNvSpPr>
              <p:nvPr/>
            </p:nvSpPr>
            <p:spPr bwMode="auto">
              <a:xfrm>
                <a:off x="4824" y="1250"/>
                <a:ext cx="33" cy="40"/>
              </a:xfrm>
              <a:custGeom>
                <a:avLst/>
                <a:gdLst>
                  <a:gd name="T0" fmla="*/ 0 w 30"/>
                  <a:gd name="T1" fmla="*/ 12 h 36"/>
                  <a:gd name="T2" fmla="*/ 30 w 30"/>
                  <a:gd name="T3" fmla="*/ 0 h 36"/>
                  <a:gd name="T4" fmla="*/ 24 w 30"/>
                  <a:gd name="T5" fmla="*/ 36 h 36"/>
                  <a:gd name="T6" fmla="*/ 0 w 30"/>
                  <a:gd name="T7" fmla="*/ 12 h 36"/>
                  <a:gd name="T8" fmla="*/ 30 w 30"/>
                  <a:gd name="T9" fmla="*/ 0 h 36"/>
                  <a:gd name="T10" fmla="*/ 0 w 30"/>
                  <a:gd name="T11" fmla="*/ 12 h 36"/>
                </a:gdLst>
                <a:ahLst/>
                <a:cxnLst>
                  <a:cxn ang="0">
                    <a:pos x="T0" y="T1"/>
                  </a:cxn>
                  <a:cxn ang="0">
                    <a:pos x="T2" y="T3"/>
                  </a:cxn>
                  <a:cxn ang="0">
                    <a:pos x="T4" y="T5"/>
                  </a:cxn>
                  <a:cxn ang="0">
                    <a:pos x="T6" y="T7"/>
                  </a:cxn>
                  <a:cxn ang="0">
                    <a:pos x="T8" y="T9"/>
                  </a:cxn>
                  <a:cxn ang="0">
                    <a:pos x="T10" y="T11"/>
                  </a:cxn>
                </a:cxnLst>
                <a:rect l="0" t="0" r="r" b="b"/>
                <a:pathLst>
                  <a:path w="30" h="36">
                    <a:moveTo>
                      <a:pt x="0" y="12"/>
                    </a:moveTo>
                    <a:lnTo>
                      <a:pt x="30" y="0"/>
                    </a:lnTo>
                    <a:lnTo>
                      <a:pt x="24" y="36"/>
                    </a:lnTo>
                    <a:lnTo>
                      <a:pt x="0" y="12"/>
                    </a:lnTo>
                    <a:lnTo>
                      <a:pt x="30"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39" name="Freeform 71"/>
              <p:cNvSpPr>
                <a:spLocks noChangeArrowheads="1"/>
              </p:cNvSpPr>
              <p:nvPr/>
            </p:nvSpPr>
            <p:spPr bwMode="auto">
              <a:xfrm>
                <a:off x="4930" y="959"/>
                <a:ext cx="331" cy="231"/>
              </a:xfrm>
              <a:custGeom>
                <a:avLst/>
                <a:gdLst>
                  <a:gd name="T0" fmla="*/ 50 w 50"/>
                  <a:gd name="T1" fmla="*/ 35 h 35"/>
                  <a:gd name="T2" fmla="*/ 0 w 50"/>
                  <a:gd name="T3" fmla="*/ 32 h 35"/>
                </a:gdLst>
                <a:ahLst/>
                <a:cxnLst>
                  <a:cxn ang="0">
                    <a:pos x="T0" y="T1"/>
                  </a:cxn>
                  <a:cxn ang="0">
                    <a:pos x="T2" y="T3"/>
                  </a:cxn>
                </a:cxnLst>
                <a:rect l="0" t="0" r="r" b="b"/>
                <a:pathLst>
                  <a:path w="50" h="35">
                    <a:moveTo>
                      <a:pt x="50" y="35"/>
                    </a:moveTo>
                    <a:cubicBezTo>
                      <a:pt x="50" y="35"/>
                      <a:pt x="25" y="0"/>
                      <a:pt x="0" y="3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40" name="Freeform 72"/>
              <p:cNvSpPr>
                <a:spLocks noChangeArrowheads="1"/>
              </p:cNvSpPr>
              <p:nvPr/>
            </p:nvSpPr>
            <p:spPr bwMode="auto">
              <a:xfrm>
                <a:off x="4903" y="1157"/>
                <a:ext cx="40" cy="40"/>
              </a:xfrm>
              <a:custGeom>
                <a:avLst/>
                <a:gdLst>
                  <a:gd name="T0" fmla="*/ 36 w 36"/>
                  <a:gd name="T1" fmla="*/ 18 h 36"/>
                  <a:gd name="T2" fmla="*/ 0 w 36"/>
                  <a:gd name="T3" fmla="*/ 36 h 36"/>
                  <a:gd name="T4" fmla="*/ 12 w 36"/>
                  <a:gd name="T5" fmla="*/ 0 h 36"/>
                  <a:gd name="T6" fmla="*/ 36 w 36"/>
                  <a:gd name="T7" fmla="*/ 18 h 36"/>
                  <a:gd name="T8" fmla="*/ 0 w 36"/>
                  <a:gd name="T9" fmla="*/ 36 h 36"/>
                  <a:gd name="T10" fmla="*/ 36 w 36"/>
                  <a:gd name="T11" fmla="*/ 18 h 36"/>
                </a:gdLst>
                <a:ahLst/>
                <a:cxnLst>
                  <a:cxn ang="0">
                    <a:pos x="T0" y="T1"/>
                  </a:cxn>
                  <a:cxn ang="0">
                    <a:pos x="T2" y="T3"/>
                  </a:cxn>
                  <a:cxn ang="0">
                    <a:pos x="T4" y="T5"/>
                  </a:cxn>
                  <a:cxn ang="0">
                    <a:pos x="T6" y="T7"/>
                  </a:cxn>
                  <a:cxn ang="0">
                    <a:pos x="T8" y="T9"/>
                  </a:cxn>
                  <a:cxn ang="0">
                    <a:pos x="T10" y="T11"/>
                  </a:cxn>
                </a:cxnLst>
                <a:rect l="0" t="0" r="r" b="b"/>
                <a:pathLst>
                  <a:path w="36" h="36">
                    <a:moveTo>
                      <a:pt x="36" y="18"/>
                    </a:moveTo>
                    <a:lnTo>
                      <a:pt x="0" y="36"/>
                    </a:lnTo>
                    <a:lnTo>
                      <a:pt x="12" y="0"/>
                    </a:lnTo>
                    <a:lnTo>
                      <a:pt x="36" y="18"/>
                    </a:lnTo>
                    <a:lnTo>
                      <a:pt x="0" y="36"/>
                    </a:lnTo>
                    <a:lnTo>
                      <a:pt x="36" y="18"/>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41" name="Freeform 73"/>
              <p:cNvSpPr>
                <a:spLocks noChangeArrowheads="1"/>
              </p:cNvSpPr>
              <p:nvPr/>
            </p:nvSpPr>
            <p:spPr bwMode="auto">
              <a:xfrm>
                <a:off x="3944" y="1250"/>
                <a:ext cx="734" cy="443"/>
              </a:xfrm>
              <a:custGeom>
                <a:avLst/>
                <a:gdLst>
                  <a:gd name="T0" fmla="*/ 0 w 111"/>
                  <a:gd name="T1" fmla="*/ 0 h 67"/>
                  <a:gd name="T2" fmla="*/ 111 w 111"/>
                  <a:gd name="T3" fmla="*/ 3 h 67"/>
                </a:gdLst>
                <a:ahLst/>
                <a:cxnLst>
                  <a:cxn ang="0">
                    <a:pos x="T0" y="T1"/>
                  </a:cxn>
                  <a:cxn ang="0">
                    <a:pos x="T2" y="T3"/>
                  </a:cxn>
                </a:cxnLst>
                <a:rect l="0" t="0" r="r" b="b"/>
                <a:pathLst>
                  <a:path w="111" h="67">
                    <a:moveTo>
                      <a:pt x="0" y="0"/>
                    </a:moveTo>
                    <a:cubicBezTo>
                      <a:pt x="0" y="0"/>
                      <a:pt x="44" y="67"/>
                      <a:pt x="111" y="3"/>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42" name="Freeform 74"/>
              <p:cNvSpPr>
                <a:spLocks noChangeArrowheads="1"/>
              </p:cNvSpPr>
              <p:nvPr/>
            </p:nvSpPr>
            <p:spPr bwMode="auto">
              <a:xfrm>
                <a:off x="4658" y="1250"/>
                <a:ext cx="40" cy="40"/>
              </a:xfrm>
              <a:custGeom>
                <a:avLst/>
                <a:gdLst>
                  <a:gd name="T0" fmla="*/ 0 w 36"/>
                  <a:gd name="T1" fmla="*/ 6 h 36"/>
                  <a:gd name="T2" fmla="*/ 36 w 36"/>
                  <a:gd name="T3" fmla="*/ 0 h 36"/>
                  <a:gd name="T4" fmla="*/ 24 w 36"/>
                  <a:gd name="T5" fmla="*/ 36 h 36"/>
                  <a:gd name="T6" fmla="*/ 0 w 36"/>
                  <a:gd name="T7" fmla="*/ 6 h 36"/>
                  <a:gd name="T8" fmla="*/ 36 w 36"/>
                  <a:gd name="T9" fmla="*/ 0 h 36"/>
                  <a:gd name="T10" fmla="*/ 0 w 36"/>
                  <a:gd name="T11" fmla="*/ 6 h 36"/>
                </a:gdLst>
                <a:ahLst/>
                <a:cxnLst>
                  <a:cxn ang="0">
                    <a:pos x="T0" y="T1"/>
                  </a:cxn>
                  <a:cxn ang="0">
                    <a:pos x="T2" y="T3"/>
                  </a:cxn>
                  <a:cxn ang="0">
                    <a:pos x="T4" y="T5"/>
                  </a:cxn>
                  <a:cxn ang="0">
                    <a:pos x="T6" y="T7"/>
                  </a:cxn>
                  <a:cxn ang="0">
                    <a:pos x="T8" y="T9"/>
                  </a:cxn>
                  <a:cxn ang="0">
                    <a:pos x="T10" y="T11"/>
                  </a:cxn>
                </a:cxnLst>
                <a:rect l="0" t="0" r="r" b="b"/>
                <a:pathLst>
                  <a:path w="36" h="36">
                    <a:moveTo>
                      <a:pt x="0" y="6"/>
                    </a:moveTo>
                    <a:lnTo>
                      <a:pt x="36" y="0"/>
                    </a:lnTo>
                    <a:lnTo>
                      <a:pt x="24" y="36"/>
                    </a:lnTo>
                    <a:lnTo>
                      <a:pt x="0" y="6"/>
                    </a:lnTo>
                    <a:lnTo>
                      <a:pt x="36" y="0"/>
                    </a:lnTo>
                    <a:lnTo>
                      <a:pt x="0" y="6"/>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43" name="Freeform 75"/>
              <p:cNvSpPr>
                <a:spLocks noChangeArrowheads="1"/>
              </p:cNvSpPr>
              <p:nvPr/>
            </p:nvSpPr>
            <p:spPr bwMode="auto">
              <a:xfrm>
                <a:off x="4149" y="1250"/>
                <a:ext cx="331" cy="212"/>
              </a:xfrm>
              <a:custGeom>
                <a:avLst/>
                <a:gdLst>
                  <a:gd name="T0" fmla="*/ 0 w 50"/>
                  <a:gd name="T1" fmla="*/ 0 h 32"/>
                  <a:gd name="T2" fmla="*/ 50 w 50"/>
                  <a:gd name="T3" fmla="*/ 3 h 32"/>
                </a:gdLst>
                <a:ahLst/>
                <a:cxnLst>
                  <a:cxn ang="0">
                    <a:pos x="T0" y="T1"/>
                  </a:cxn>
                  <a:cxn ang="0">
                    <a:pos x="T2" y="T3"/>
                  </a:cxn>
                </a:cxnLst>
                <a:rect l="0" t="0" r="r" b="b"/>
                <a:pathLst>
                  <a:path w="50" h="32">
                    <a:moveTo>
                      <a:pt x="0" y="0"/>
                    </a:moveTo>
                    <a:cubicBezTo>
                      <a:pt x="0" y="0"/>
                      <a:pt x="25" y="32"/>
                      <a:pt x="50" y="3"/>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44" name="Freeform 76"/>
              <p:cNvSpPr>
                <a:spLocks noChangeArrowheads="1"/>
              </p:cNvSpPr>
              <p:nvPr/>
            </p:nvSpPr>
            <p:spPr bwMode="auto">
              <a:xfrm>
                <a:off x="4467" y="1243"/>
                <a:ext cx="40"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45" name="Freeform 77"/>
              <p:cNvSpPr>
                <a:spLocks noChangeArrowheads="1"/>
              </p:cNvSpPr>
              <p:nvPr/>
            </p:nvSpPr>
            <p:spPr bwMode="auto">
              <a:xfrm>
                <a:off x="4321" y="946"/>
                <a:ext cx="384" cy="245"/>
              </a:xfrm>
              <a:custGeom>
                <a:avLst/>
                <a:gdLst>
                  <a:gd name="T0" fmla="*/ 58 w 58"/>
                  <a:gd name="T1" fmla="*/ 37 h 37"/>
                  <a:gd name="T2" fmla="*/ 2 w 58"/>
                  <a:gd name="T3" fmla="*/ 31 h 37"/>
                  <a:gd name="T4" fmla="*/ 0 w 58"/>
                  <a:gd name="T5" fmla="*/ 32 h 37"/>
                </a:gdLst>
                <a:ahLst/>
                <a:cxnLst>
                  <a:cxn ang="0">
                    <a:pos x="T0" y="T1"/>
                  </a:cxn>
                  <a:cxn ang="0">
                    <a:pos x="T2" y="T3"/>
                  </a:cxn>
                  <a:cxn ang="0">
                    <a:pos x="T4" y="T5"/>
                  </a:cxn>
                </a:cxnLst>
                <a:rect l="0" t="0" r="r" b="b"/>
                <a:pathLst>
                  <a:path w="58" h="37">
                    <a:moveTo>
                      <a:pt x="58" y="37"/>
                    </a:moveTo>
                    <a:cubicBezTo>
                      <a:pt x="58" y="37"/>
                      <a:pt x="31" y="0"/>
                      <a:pt x="2" y="31"/>
                    </a:cubicBezTo>
                    <a:cubicBezTo>
                      <a:pt x="1" y="31"/>
                      <a:pt x="1" y="32"/>
                      <a:pt x="0" y="3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46" name="Freeform 78"/>
              <p:cNvSpPr>
                <a:spLocks noChangeArrowheads="1"/>
              </p:cNvSpPr>
              <p:nvPr/>
            </p:nvSpPr>
            <p:spPr bwMode="auto">
              <a:xfrm>
                <a:off x="4308" y="1151"/>
                <a:ext cx="33" cy="39"/>
              </a:xfrm>
              <a:custGeom>
                <a:avLst/>
                <a:gdLst>
                  <a:gd name="T0" fmla="*/ 30 w 30"/>
                  <a:gd name="T1" fmla="*/ 6 h 36"/>
                  <a:gd name="T2" fmla="*/ 12 w 30"/>
                  <a:gd name="T3" fmla="*/ 36 h 36"/>
                  <a:gd name="T4" fmla="*/ 0 w 30"/>
                  <a:gd name="T5" fmla="*/ 0 h 36"/>
                  <a:gd name="T6" fmla="*/ 30 w 30"/>
                  <a:gd name="T7" fmla="*/ 6 h 36"/>
                  <a:gd name="T8" fmla="*/ 12 w 30"/>
                  <a:gd name="T9" fmla="*/ 36 h 36"/>
                  <a:gd name="T10" fmla="*/ 30 w 30"/>
                  <a:gd name="T11" fmla="*/ 6 h 36"/>
                </a:gdLst>
                <a:ahLst/>
                <a:cxnLst>
                  <a:cxn ang="0">
                    <a:pos x="T0" y="T1"/>
                  </a:cxn>
                  <a:cxn ang="0">
                    <a:pos x="T2" y="T3"/>
                  </a:cxn>
                  <a:cxn ang="0">
                    <a:pos x="T4" y="T5"/>
                  </a:cxn>
                  <a:cxn ang="0">
                    <a:pos x="T6" y="T7"/>
                  </a:cxn>
                  <a:cxn ang="0">
                    <a:pos x="T8" y="T9"/>
                  </a:cxn>
                  <a:cxn ang="0">
                    <a:pos x="T10" y="T11"/>
                  </a:cxn>
                </a:cxnLst>
                <a:rect l="0" t="0" r="r" b="b"/>
                <a:pathLst>
                  <a:path w="30" h="36">
                    <a:moveTo>
                      <a:pt x="30" y="6"/>
                    </a:moveTo>
                    <a:lnTo>
                      <a:pt x="12" y="36"/>
                    </a:lnTo>
                    <a:lnTo>
                      <a:pt x="0" y="0"/>
                    </a:lnTo>
                    <a:lnTo>
                      <a:pt x="30" y="6"/>
                    </a:lnTo>
                    <a:lnTo>
                      <a:pt x="12" y="36"/>
                    </a:lnTo>
                    <a:lnTo>
                      <a:pt x="30" y="6"/>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47" name="Freeform 79"/>
              <p:cNvSpPr>
                <a:spLocks noChangeArrowheads="1"/>
              </p:cNvSpPr>
              <p:nvPr/>
            </p:nvSpPr>
            <p:spPr bwMode="auto">
              <a:xfrm>
                <a:off x="5082" y="1257"/>
                <a:ext cx="370" cy="231"/>
              </a:xfrm>
              <a:custGeom>
                <a:avLst/>
                <a:gdLst>
                  <a:gd name="T0" fmla="*/ 0 w 56"/>
                  <a:gd name="T1" fmla="*/ 0 h 35"/>
                  <a:gd name="T2" fmla="*/ 56 w 56"/>
                  <a:gd name="T3" fmla="*/ 3 h 35"/>
                </a:gdLst>
                <a:ahLst/>
                <a:cxnLst>
                  <a:cxn ang="0">
                    <a:pos x="T0" y="T1"/>
                  </a:cxn>
                  <a:cxn ang="0">
                    <a:pos x="T2" y="T3"/>
                  </a:cxn>
                </a:cxnLst>
                <a:rect l="0" t="0" r="r" b="b"/>
                <a:pathLst>
                  <a:path w="56" h="35">
                    <a:moveTo>
                      <a:pt x="0" y="0"/>
                    </a:moveTo>
                    <a:cubicBezTo>
                      <a:pt x="0" y="0"/>
                      <a:pt x="27" y="35"/>
                      <a:pt x="56" y="3"/>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48" name="Freeform 80"/>
              <p:cNvSpPr>
                <a:spLocks noChangeArrowheads="1"/>
              </p:cNvSpPr>
              <p:nvPr/>
            </p:nvSpPr>
            <p:spPr bwMode="auto">
              <a:xfrm>
                <a:off x="5432" y="1257"/>
                <a:ext cx="40"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49" name="Freeform 81"/>
              <p:cNvSpPr>
                <a:spLocks noChangeArrowheads="1"/>
              </p:cNvSpPr>
              <p:nvPr/>
            </p:nvSpPr>
            <p:spPr bwMode="auto">
              <a:xfrm>
                <a:off x="5657" y="959"/>
                <a:ext cx="370" cy="231"/>
              </a:xfrm>
              <a:custGeom>
                <a:avLst/>
                <a:gdLst>
                  <a:gd name="T0" fmla="*/ 56 w 56"/>
                  <a:gd name="T1" fmla="*/ 35 h 35"/>
                  <a:gd name="T2" fmla="*/ 0 w 56"/>
                  <a:gd name="T3" fmla="*/ 32 h 35"/>
                </a:gdLst>
                <a:ahLst/>
                <a:cxnLst>
                  <a:cxn ang="0">
                    <a:pos x="T0" y="T1"/>
                  </a:cxn>
                  <a:cxn ang="0">
                    <a:pos x="T2" y="T3"/>
                  </a:cxn>
                </a:cxnLst>
                <a:rect l="0" t="0" r="r" b="b"/>
                <a:pathLst>
                  <a:path w="56" h="35">
                    <a:moveTo>
                      <a:pt x="56" y="35"/>
                    </a:moveTo>
                    <a:cubicBezTo>
                      <a:pt x="56" y="35"/>
                      <a:pt x="29" y="0"/>
                      <a:pt x="0" y="32"/>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50" name="Freeform 82"/>
              <p:cNvSpPr>
                <a:spLocks noChangeArrowheads="1"/>
              </p:cNvSpPr>
              <p:nvPr/>
            </p:nvSpPr>
            <p:spPr bwMode="auto">
              <a:xfrm>
                <a:off x="5637" y="1157"/>
                <a:ext cx="40" cy="40"/>
              </a:xfrm>
              <a:custGeom>
                <a:avLst/>
                <a:gdLst>
                  <a:gd name="T0" fmla="*/ 36 w 36"/>
                  <a:gd name="T1" fmla="*/ 18 h 36"/>
                  <a:gd name="T2" fmla="*/ 0 w 36"/>
                  <a:gd name="T3" fmla="*/ 36 h 36"/>
                  <a:gd name="T4" fmla="*/ 6 w 36"/>
                  <a:gd name="T5" fmla="*/ 0 h 36"/>
                  <a:gd name="T6" fmla="*/ 36 w 36"/>
                  <a:gd name="T7" fmla="*/ 18 h 36"/>
                  <a:gd name="T8" fmla="*/ 0 w 36"/>
                  <a:gd name="T9" fmla="*/ 36 h 36"/>
                  <a:gd name="T10" fmla="*/ 36 w 36"/>
                  <a:gd name="T11" fmla="*/ 18 h 36"/>
                </a:gdLst>
                <a:ahLst/>
                <a:cxnLst>
                  <a:cxn ang="0">
                    <a:pos x="T0" y="T1"/>
                  </a:cxn>
                  <a:cxn ang="0">
                    <a:pos x="T2" y="T3"/>
                  </a:cxn>
                  <a:cxn ang="0">
                    <a:pos x="T4" y="T5"/>
                  </a:cxn>
                  <a:cxn ang="0">
                    <a:pos x="T6" y="T7"/>
                  </a:cxn>
                  <a:cxn ang="0">
                    <a:pos x="T8" y="T9"/>
                  </a:cxn>
                  <a:cxn ang="0">
                    <a:pos x="T10" y="T11"/>
                  </a:cxn>
                </a:cxnLst>
                <a:rect l="0" t="0" r="r" b="b"/>
                <a:pathLst>
                  <a:path w="36" h="36">
                    <a:moveTo>
                      <a:pt x="36" y="18"/>
                    </a:moveTo>
                    <a:lnTo>
                      <a:pt x="0" y="36"/>
                    </a:lnTo>
                    <a:lnTo>
                      <a:pt x="6" y="0"/>
                    </a:lnTo>
                    <a:lnTo>
                      <a:pt x="36" y="18"/>
                    </a:lnTo>
                    <a:lnTo>
                      <a:pt x="0" y="36"/>
                    </a:lnTo>
                    <a:lnTo>
                      <a:pt x="36" y="18"/>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51" name="Freeform 83"/>
              <p:cNvSpPr>
                <a:spLocks noChangeArrowheads="1"/>
              </p:cNvSpPr>
              <p:nvPr/>
            </p:nvSpPr>
            <p:spPr bwMode="auto">
              <a:xfrm>
                <a:off x="5637" y="1257"/>
                <a:ext cx="364" cy="238"/>
              </a:xfrm>
              <a:custGeom>
                <a:avLst/>
                <a:gdLst>
                  <a:gd name="T0" fmla="*/ 0 w 55"/>
                  <a:gd name="T1" fmla="*/ 0 h 36"/>
                  <a:gd name="T2" fmla="*/ 55 w 55"/>
                  <a:gd name="T3" fmla="*/ 4 h 36"/>
                </a:gdLst>
                <a:ahLst/>
                <a:cxnLst>
                  <a:cxn ang="0">
                    <a:pos x="T0" y="T1"/>
                  </a:cxn>
                  <a:cxn ang="0">
                    <a:pos x="T2" y="T3"/>
                  </a:cxn>
                </a:cxnLst>
                <a:rect l="0" t="0" r="r" b="b"/>
                <a:pathLst>
                  <a:path w="55" h="36">
                    <a:moveTo>
                      <a:pt x="0" y="0"/>
                    </a:moveTo>
                    <a:cubicBezTo>
                      <a:pt x="0" y="0"/>
                      <a:pt x="27" y="36"/>
                      <a:pt x="55" y="4"/>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52" name="Freeform 84"/>
              <p:cNvSpPr>
                <a:spLocks noChangeArrowheads="1"/>
              </p:cNvSpPr>
              <p:nvPr/>
            </p:nvSpPr>
            <p:spPr bwMode="auto">
              <a:xfrm>
                <a:off x="5988" y="1257"/>
                <a:ext cx="39"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53" name="Line 85"/>
              <p:cNvSpPr>
                <a:spLocks noChangeShapeType="1"/>
              </p:cNvSpPr>
              <p:nvPr/>
            </p:nvSpPr>
            <p:spPr bwMode="auto">
              <a:xfrm>
                <a:off x="4526" y="128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054" name="Freeform 86"/>
              <p:cNvSpPr>
                <a:spLocks noChangeArrowheads="1"/>
              </p:cNvSpPr>
              <p:nvPr/>
            </p:nvSpPr>
            <p:spPr bwMode="auto">
              <a:xfrm>
                <a:off x="4506" y="1283"/>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55" name="Line 87"/>
              <p:cNvSpPr>
                <a:spLocks noChangeShapeType="1"/>
              </p:cNvSpPr>
              <p:nvPr/>
            </p:nvSpPr>
            <p:spPr bwMode="auto">
              <a:xfrm>
                <a:off x="4711" y="128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056" name="Freeform 88"/>
              <p:cNvSpPr>
                <a:spLocks noChangeArrowheads="1"/>
              </p:cNvSpPr>
              <p:nvPr/>
            </p:nvSpPr>
            <p:spPr bwMode="auto">
              <a:xfrm>
                <a:off x="4692" y="1283"/>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57" name="Line 89"/>
              <p:cNvSpPr>
                <a:spLocks noChangeShapeType="1"/>
              </p:cNvSpPr>
              <p:nvPr/>
            </p:nvSpPr>
            <p:spPr bwMode="auto">
              <a:xfrm>
                <a:off x="4890" y="128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058" name="Freeform 90"/>
              <p:cNvSpPr>
                <a:spLocks noChangeArrowheads="1"/>
              </p:cNvSpPr>
              <p:nvPr/>
            </p:nvSpPr>
            <p:spPr bwMode="auto">
              <a:xfrm>
                <a:off x="4870" y="1283"/>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59" name="Line 91"/>
              <p:cNvSpPr>
                <a:spLocks noChangeShapeType="1"/>
              </p:cNvSpPr>
              <p:nvPr/>
            </p:nvSpPr>
            <p:spPr bwMode="auto">
              <a:xfrm>
                <a:off x="5069" y="128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060" name="Freeform 92"/>
              <p:cNvSpPr>
                <a:spLocks noChangeArrowheads="1"/>
              </p:cNvSpPr>
              <p:nvPr/>
            </p:nvSpPr>
            <p:spPr bwMode="auto">
              <a:xfrm>
                <a:off x="5049" y="1283"/>
                <a:ext cx="39"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61" name="Line 93"/>
              <p:cNvSpPr>
                <a:spLocks noChangeShapeType="1"/>
              </p:cNvSpPr>
              <p:nvPr/>
            </p:nvSpPr>
            <p:spPr bwMode="auto">
              <a:xfrm>
                <a:off x="5254" y="128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062" name="Freeform 94"/>
              <p:cNvSpPr>
                <a:spLocks noChangeArrowheads="1"/>
              </p:cNvSpPr>
              <p:nvPr/>
            </p:nvSpPr>
            <p:spPr bwMode="auto">
              <a:xfrm>
                <a:off x="5234" y="1283"/>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212063" name="Picture 9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6" y="1713"/>
                <a:ext cx="2447" cy="2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2064" name="Rectangle 96"/>
              <p:cNvSpPr>
                <a:spLocks noChangeArrowheads="1"/>
              </p:cNvSpPr>
              <p:nvPr/>
            </p:nvSpPr>
            <p:spPr bwMode="auto">
              <a:xfrm>
                <a:off x="4410" y="1584"/>
                <a:ext cx="554" cy="1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lgn="ctr">
                  <a:lnSpc>
                    <a:spcPct val="98000"/>
                  </a:lnSpc>
                </a:pPr>
                <a:r>
                  <a:rPr lang="en-GB" altLang="en-US" sz="1200">
                    <a:latin typeface="AvantGarde Bk BT" charset="0"/>
                  </a:rPr>
                  <a:t>            control</a:t>
                </a:r>
              </a:p>
            </p:txBody>
          </p:sp>
          <p:sp>
            <p:nvSpPr>
              <p:cNvPr id="212065" name="Oval 97"/>
              <p:cNvSpPr>
                <a:spLocks noChangeArrowheads="1"/>
              </p:cNvSpPr>
              <p:nvPr/>
            </p:nvSpPr>
            <p:spPr bwMode="auto">
              <a:xfrm>
                <a:off x="3686" y="1190"/>
                <a:ext cx="66" cy="66"/>
              </a:xfrm>
              <a:prstGeom prst="ellipse">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66" name="Oval 98"/>
              <p:cNvSpPr>
                <a:spLocks noChangeArrowheads="1"/>
              </p:cNvSpPr>
              <p:nvPr/>
            </p:nvSpPr>
            <p:spPr bwMode="auto">
              <a:xfrm>
                <a:off x="3911" y="1190"/>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67" name="Oval 99"/>
              <p:cNvSpPr>
                <a:spLocks noChangeArrowheads="1"/>
              </p:cNvSpPr>
              <p:nvPr/>
            </p:nvSpPr>
            <p:spPr bwMode="auto">
              <a:xfrm>
                <a:off x="4103" y="1190"/>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68" name="Line 100"/>
              <p:cNvSpPr>
                <a:spLocks noChangeShapeType="1"/>
              </p:cNvSpPr>
              <p:nvPr/>
            </p:nvSpPr>
            <p:spPr bwMode="auto">
              <a:xfrm>
                <a:off x="3713" y="128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069" name="Freeform 101"/>
              <p:cNvSpPr>
                <a:spLocks noChangeArrowheads="1"/>
              </p:cNvSpPr>
              <p:nvPr/>
            </p:nvSpPr>
            <p:spPr bwMode="auto">
              <a:xfrm>
                <a:off x="3693" y="1283"/>
                <a:ext cx="39"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70" name="Line 102"/>
              <p:cNvSpPr>
                <a:spLocks noChangeShapeType="1"/>
              </p:cNvSpPr>
              <p:nvPr/>
            </p:nvSpPr>
            <p:spPr bwMode="auto">
              <a:xfrm>
                <a:off x="3944" y="128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071" name="Freeform 103"/>
              <p:cNvSpPr>
                <a:spLocks noChangeArrowheads="1"/>
              </p:cNvSpPr>
              <p:nvPr/>
            </p:nvSpPr>
            <p:spPr bwMode="auto">
              <a:xfrm>
                <a:off x="3925" y="1283"/>
                <a:ext cx="39"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72" name="Line 104"/>
              <p:cNvSpPr>
                <a:spLocks noChangeShapeType="1"/>
              </p:cNvSpPr>
              <p:nvPr/>
            </p:nvSpPr>
            <p:spPr bwMode="auto">
              <a:xfrm>
                <a:off x="4136" y="128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073" name="Freeform 105"/>
              <p:cNvSpPr>
                <a:spLocks noChangeArrowheads="1"/>
              </p:cNvSpPr>
              <p:nvPr/>
            </p:nvSpPr>
            <p:spPr bwMode="auto">
              <a:xfrm>
                <a:off x="4116" y="1283"/>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74" name="Freeform 106"/>
              <p:cNvSpPr>
                <a:spLocks noChangeArrowheads="1"/>
              </p:cNvSpPr>
              <p:nvPr/>
            </p:nvSpPr>
            <p:spPr bwMode="auto">
              <a:xfrm>
                <a:off x="3759" y="959"/>
                <a:ext cx="370" cy="231"/>
              </a:xfrm>
              <a:custGeom>
                <a:avLst/>
                <a:gdLst>
                  <a:gd name="T0" fmla="*/ 56 w 56"/>
                  <a:gd name="T1" fmla="*/ 35 h 35"/>
                  <a:gd name="T2" fmla="*/ 0 w 56"/>
                  <a:gd name="T3" fmla="*/ 32 h 35"/>
                </a:gdLst>
                <a:ahLst/>
                <a:cxnLst>
                  <a:cxn ang="0">
                    <a:pos x="T0" y="T1"/>
                  </a:cxn>
                  <a:cxn ang="0">
                    <a:pos x="T2" y="T3"/>
                  </a:cxn>
                </a:cxnLst>
                <a:rect l="0" t="0" r="r" b="b"/>
                <a:pathLst>
                  <a:path w="56" h="35">
                    <a:moveTo>
                      <a:pt x="56" y="35"/>
                    </a:moveTo>
                    <a:cubicBezTo>
                      <a:pt x="56" y="35"/>
                      <a:pt x="29" y="0"/>
                      <a:pt x="0" y="3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75" name="Freeform 107"/>
              <p:cNvSpPr>
                <a:spLocks noChangeArrowheads="1"/>
              </p:cNvSpPr>
              <p:nvPr/>
            </p:nvSpPr>
            <p:spPr bwMode="auto">
              <a:xfrm>
                <a:off x="3739" y="1157"/>
                <a:ext cx="40" cy="40"/>
              </a:xfrm>
              <a:custGeom>
                <a:avLst/>
                <a:gdLst>
                  <a:gd name="T0" fmla="*/ 36 w 36"/>
                  <a:gd name="T1" fmla="*/ 24 h 36"/>
                  <a:gd name="T2" fmla="*/ 0 w 36"/>
                  <a:gd name="T3" fmla="*/ 36 h 36"/>
                  <a:gd name="T4" fmla="*/ 6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6"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76" name="Freeform 108"/>
              <p:cNvSpPr>
                <a:spLocks noChangeArrowheads="1"/>
              </p:cNvSpPr>
              <p:nvPr/>
            </p:nvSpPr>
            <p:spPr bwMode="auto">
              <a:xfrm>
                <a:off x="3739" y="1250"/>
                <a:ext cx="364" cy="238"/>
              </a:xfrm>
              <a:custGeom>
                <a:avLst/>
                <a:gdLst>
                  <a:gd name="T0" fmla="*/ 0 w 55"/>
                  <a:gd name="T1" fmla="*/ 0 h 36"/>
                  <a:gd name="T2" fmla="*/ 55 w 55"/>
                  <a:gd name="T3" fmla="*/ 4 h 36"/>
                </a:gdLst>
                <a:ahLst/>
                <a:cxnLst>
                  <a:cxn ang="0">
                    <a:pos x="T0" y="T1"/>
                  </a:cxn>
                  <a:cxn ang="0">
                    <a:pos x="T2" y="T3"/>
                  </a:cxn>
                </a:cxnLst>
                <a:rect l="0" t="0" r="r" b="b"/>
                <a:pathLst>
                  <a:path w="55" h="36">
                    <a:moveTo>
                      <a:pt x="0" y="0"/>
                    </a:moveTo>
                    <a:cubicBezTo>
                      <a:pt x="0" y="0"/>
                      <a:pt x="27" y="36"/>
                      <a:pt x="55" y="4"/>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77" name="Freeform 109"/>
              <p:cNvSpPr>
                <a:spLocks noChangeArrowheads="1"/>
              </p:cNvSpPr>
              <p:nvPr/>
            </p:nvSpPr>
            <p:spPr bwMode="auto">
              <a:xfrm>
                <a:off x="4090" y="1250"/>
                <a:ext cx="40"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12078" name="Group 110"/>
            <p:cNvGrpSpPr>
              <a:grpSpLocks/>
            </p:cNvGrpSpPr>
            <p:nvPr/>
          </p:nvGrpSpPr>
          <p:grpSpPr bwMode="auto">
            <a:xfrm>
              <a:off x="3425" y="1631"/>
              <a:ext cx="2698" cy="461"/>
              <a:chOff x="3425" y="1631"/>
              <a:chExt cx="2698" cy="461"/>
            </a:xfrm>
          </p:grpSpPr>
          <p:sp>
            <p:nvSpPr>
              <p:cNvPr id="212079" name="Line 111"/>
              <p:cNvSpPr>
                <a:spLocks noChangeShapeType="1"/>
              </p:cNvSpPr>
              <p:nvPr/>
            </p:nvSpPr>
            <p:spPr bwMode="auto">
              <a:xfrm flipV="1">
                <a:off x="3675" y="1680"/>
                <a:ext cx="1" cy="252"/>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080" name="Line 112"/>
              <p:cNvSpPr>
                <a:spLocks noChangeShapeType="1"/>
              </p:cNvSpPr>
              <p:nvPr/>
            </p:nvSpPr>
            <p:spPr bwMode="auto">
              <a:xfrm>
                <a:off x="3675" y="1931"/>
                <a:ext cx="2449" cy="1"/>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081" name="Text Box 113"/>
              <p:cNvSpPr txBox="1">
                <a:spLocks noChangeArrowheads="1"/>
              </p:cNvSpPr>
              <p:nvPr/>
            </p:nvSpPr>
            <p:spPr bwMode="auto">
              <a:xfrm>
                <a:off x="3425" y="1631"/>
                <a:ext cx="400"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875"/>
                  </a:spcBef>
                </a:pPr>
                <a:r>
                  <a:rPr lang="en-GB" altLang="en-US" sz="1400" i="1">
                    <a:solidFill>
                      <a:srgbClr val="000000"/>
                    </a:solidFill>
                  </a:rPr>
                  <a:t>s</a:t>
                </a:r>
                <a:r>
                  <a:rPr lang="en-GB" altLang="en-US" sz="1400" i="1" baseline="-25000">
                    <a:solidFill>
                      <a:srgbClr val="000000"/>
                    </a:solidFill>
                  </a:rPr>
                  <a:t>i</a:t>
                </a:r>
              </a:p>
            </p:txBody>
          </p:sp>
          <p:sp>
            <p:nvSpPr>
              <p:cNvPr id="212082" name="Text Box 114"/>
              <p:cNvSpPr txBox="1">
                <a:spLocks noChangeArrowheads="1"/>
              </p:cNvSpPr>
              <p:nvPr/>
            </p:nvSpPr>
            <p:spPr bwMode="auto">
              <a:xfrm>
                <a:off x="4525" y="1881"/>
                <a:ext cx="850"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spcBef>
                    <a:spcPts val="875"/>
                  </a:spcBef>
                </a:pPr>
                <a:r>
                  <a:rPr lang="en-GB" altLang="en-US" sz="1400" i="1"/>
                  <a:t>#neuron</a:t>
                </a:r>
              </a:p>
            </p:txBody>
          </p:sp>
        </p:grpSp>
      </p:grpSp>
      <p:grpSp>
        <p:nvGrpSpPr>
          <p:cNvPr id="212083" name="Group 115"/>
          <p:cNvGrpSpPr>
            <a:grpSpLocks/>
          </p:cNvGrpSpPr>
          <p:nvPr/>
        </p:nvGrpSpPr>
        <p:grpSpPr bwMode="auto">
          <a:xfrm>
            <a:off x="5356225" y="5403850"/>
            <a:ext cx="4305300" cy="2125663"/>
            <a:chOff x="3374" y="3404"/>
            <a:chExt cx="2712" cy="1339"/>
          </a:xfrm>
        </p:grpSpPr>
        <p:sp>
          <p:nvSpPr>
            <p:cNvPr id="212084" name="Rectangle 116"/>
            <p:cNvSpPr>
              <a:spLocks noChangeArrowheads="1"/>
            </p:cNvSpPr>
            <p:nvPr/>
          </p:nvSpPr>
          <p:spPr bwMode="auto">
            <a:xfrm>
              <a:off x="3646" y="3490"/>
              <a:ext cx="2434" cy="1065"/>
            </a:xfrm>
            <a:prstGeom prst="rect">
              <a:avLst/>
            </a:prstGeom>
            <a:solidFill>
              <a:srgbClr val="C9C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85" name="Rectangle 117"/>
            <p:cNvSpPr>
              <a:spLocks noChangeArrowheads="1"/>
            </p:cNvSpPr>
            <p:nvPr/>
          </p:nvSpPr>
          <p:spPr bwMode="auto">
            <a:xfrm>
              <a:off x="4546" y="4285"/>
              <a:ext cx="648" cy="1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lnSpc>
                  <a:spcPct val="98000"/>
                </a:lnSpc>
              </a:pPr>
              <a:r>
                <a:rPr lang="en-GB" altLang="en-US" sz="1200">
                  <a:latin typeface="AvantGarde Bk BT" charset="0"/>
                </a:rPr>
                <a:t>balanced activity</a:t>
              </a:r>
            </a:p>
          </p:txBody>
        </p:sp>
        <p:pic>
          <p:nvPicPr>
            <p:cNvPr id="212086" name="Picture 118"/>
            <p:cNvPicPr>
              <a:picLocks noChangeAspect="1" noChangeArrowheads="1"/>
            </p:cNvPicPr>
            <p:nvPr/>
          </p:nvPicPr>
          <p:blipFill>
            <a:blip r:embed="rId4" cstate="print">
              <a:lum bright="-6000"/>
              <a:extLst>
                <a:ext uri="{28A0092B-C50C-407E-A947-70E740481C1C}">
                  <a14:useLocalDpi xmlns:a14="http://schemas.microsoft.com/office/drawing/2010/main" val="0"/>
                </a:ext>
              </a:extLst>
            </a:blip>
            <a:srcRect/>
            <a:stretch>
              <a:fillRect/>
            </a:stretch>
          </p:blipFill>
          <p:spPr bwMode="auto">
            <a:xfrm>
              <a:off x="3624" y="4390"/>
              <a:ext cx="2463" cy="192"/>
            </a:xfrm>
            <a:prstGeom prst="rect">
              <a:avLst/>
            </a:prstGeom>
            <a:noFill/>
            <a:ln>
              <a:noFill/>
            </a:ln>
            <a:effectLst/>
            <a:extLst>
              <a:ext uri="{909E8E84-426E-40DD-AFC4-6F175D3DCCD1}">
                <a14:hiddenFill xmlns:a14="http://schemas.microsoft.com/office/drawing/2010/main">
                  <a:blipFill dpi="0" rotWithShape="0">
                    <a:blip>
                      <a:lum bright="-600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2087" name="Oval 119"/>
            <p:cNvSpPr>
              <a:spLocks noChangeArrowheads="1"/>
            </p:cNvSpPr>
            <p:nvPr/>
          </p:nvSpPr>
          <p:spPr bwMode="auto">
            <a:xfrm>
              <a:off x="3686" y="3821"/>
              <a:ext cx="66" cy="66"/>
            </a:xfrm>
            <a:prstGeom prst="ellipse">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88" name="Oval 120"/>
            <p:cNvSpPr>
              <a:spLocks noChangeArrowheads="1"/>
            </p:cNvSpPr>
            <p:nvPr/>
          </p:nvSpPr>
          <p:spPr bwMode="auto">
            <a:xfrm>
              <a:off x="3911" y="3821"/>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89" name="Oval 121"/>
            <p:cNvSpPr>
              <a:spLocks noChangeArrowheads="1"/>
            </p:cNvSpPr>
            <p:nvPr/>
          </p:nvSpPr>
          <p:spPr bwMode="auto">
            <a:xfrm>
              <a:off x="4103" y="3821"/>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90" name="Oval 122"/>
            <p:cNvSpPr>
              <a:spLocks noChangeArrowheads="1"/>
            </p:cNvSpPr>
            <p:nvPr/>
          </p:nvSpPr>
          <p:spPr bwMode="auto">
            <a:xfrm>
              <a:off x="4295" y="3821"/>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91" name="Oval 123"/>
            <p:cNvSpPr>
              <a:spLocks noChangeArrowheads="1"/>
            </p:cNvSpPr>
            <p:nvPr/>
          </p:nvSpPr>
          <p:spPr bwMode="auto">
            <a:xfrm>
              <a:off x="4493" y="3821"/>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92" name="Oval 124"/>
            <p:cNvSpPr>
              <a:spLocks noChangeArrowheads="1"/>
            </p:cNvSpPr>
            <p:nvPr/>
          </p:nvSpPr>
          <p:spPr bwMode="auto">
            <a:xfrm>
              <a:off x="4678" y="3821"/>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93" name="Oval 125"/>
            <p:cNvSpPr>
              <a:spLocks noChangeArrowheads="1"/>
            </p:cNvSpPr>
            <p:nvPr/>
          </p:nvSpPr>
          <p:spPr bwMode="auto">
            <a:xfrm>
              <a:off x="4857" y="3821"/>
              <a:ext cx="66" cy="66"/>
            </a:xfrm>
            <a:prstGeom prst="ellipse">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94" name="Oval 126"/>
            <p:cNvSpPr>
              <a:spLocks noChangeArrowheads="1"/>
            </p:cNvSpPr>
            <p:nvPr/>
          </p:nvSpPr>
          <p:spPr bwMode="auto">
            <a:xfrm>
              <a:off x="5221" y="3821"/>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95" name="Oval 127"/>
            <p:cNvSpPr>
              <a:spLocks noChangeArrowheads="1"/>
            </p:cNvSpPr>
            <p:nvPr/>
          </p:nvSpPr>
          <p:spPr bwMode="auto">
            <a:xfrm>
              <a:off x="5413" y="3821"/>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96" name="Oval 128"/>
            <p:cNvSpPr>
              <a:spLocks noChangeArrowheads="1"/>
            </p:cNvSpPr>
            <p:nvPr/>
          </p:nvSpPr>
          <p:spPr bwMode="auto">
            <a:xfrm>
              <a:off x="5604" y="3821"/>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97" name="Oval 129"/>
            <p:cNvSpPr>
              <a:spLocks noChangeArrowheads="1"/>
            </p:cNvSpPr>
            <p:nvPr/>
          </p:nvSpPr>
          <p:spPr bwMode="auto">
            <a:xfrm>
              <a:off x="5803" y="3821"/>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98" name="Oval 130"/>
            <p:cNvSpPr>
              <a:spLocks noChangeArrowheads="1"/>
            </p:cNvSpPr>
            <p:nvPr/>
          </p:nvSpPr>
          <p:spPr bwMode="auto">
            <a:xfrm>
              <a:off x="5988" y="3821"/>
              <a:ext cx="66" cy="66"/>
            </a:xfrm>
            <a:prstGeom prst="ellipse">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099" name="Freeform 131"/>
            <p:cNvSpPr>
              <a:spLocks noChangeArrowheads="1"/>
            </p:cNvSpPr>
            <p:nvPr/>
          </p:nvSpPr>
          <p:spPr bwMode="auto">
            <a:xfrm>
              <a:off x="5095" y="3404"/>
              <a:ext cx="741" cy="417"/>
            </a:xfrm>
            <a:custGeom>
              <a:avLst/>
              <a:gdLst>
                <a:gd name="T0" fmla="*/ 112 w 112"/>
                <a:gd name="T1" fmla="*/ 63 h 63"/>
                <a:gd name="T2" fmla="*/ 0 w 112"/>
                <a:gd name="T3" fmla="*/ 61 h 63"/>
              </a:gdLst>
              <a:ahLst/>
              <a:cxnLst>
                <a:cxn ang="0">
                  <a:pos x="T0" y="T1"/>
                </a:cxn>
                <a:cxn ang="0">
                  <a:pos x="T2" y="T3"/>
                </a:cxn>
              </a:cxnLst>
              <a:rect l="0" t="0" r="r" b="b"/>
              <a:pathLst>
                <a:path w="112" h="63">
                  <a:moveTo>
                    <a:pt x="112" y="63"/>
                  </a:moveTo>
                  <a:cubicBezTo>
                    <a:pt x="112" y="63"/>
                    <a:pt x="68" y="0"/>
                    <a:pt x="0" y="61"/>
                  </a:cubicBezTo>
                </a:path>
              </a:pathLst>
            </a:custGeom>
            <a:noFill/>
            <a:ln w="1260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00" name="Freeform 132"/>
            <p:cNvSpPr>
              <a:spLocks noChangeArrowheads="1"/>
            </p:cNvSpPr>
            <p:nvPr/>
          </p:nvSpPr>
          <p:spPr bwMode="auto">
            <a:xfrm>
              <a:off x="5075" y="3788"/>
              <a:ext cx="40" cy="40"/>
            </a:xfrm>
            <a:custGeom>
              <a:avLst/>
              <a:gdLst>
                <a:gd name="T0" fmla="*/ 36 w 36"/>
                <a:gd name="T1" fmla="*/ 30 h 36"/>
                <a:gd name="T2" fmla="*/ 0 w 36"/>
                <a:gd name="T3" fmla="*/ 36 h 36"/>
                <a:gd name="T4" fmla="*/ 12 w 36"/>
                <a:gd name="T5" fmla="*/ 0 h 36"/>
                <a:gd name="T6" fmla="*/ 36 w 36"/>
                <a:gd name="T7" fmla="*/ 30 h 36"/>
                <a:gd name="T8" fmla="*/ 0 w 36"/>
                <a:gd name="T9" fmla="*/ 36 h 36"/>
                <a:gd name="T10" fmla="*/ 36 w 36"/>
                <a:gd name="T11" fmla="*/ 30 h 36"/>
              </a:gdLst>
              <a:ahLst/>
              <a:cxnLst>
                <a:cxn ang="0">
                  <a:pos x="T0" y="T1"/>
                </a:cxn>
                <a:cxn ang="0">
                  <a:pos x="T2" y="T3"/>
                </a:cxn>
                <a:cxn ang="0">
                  <a:pos x="T4" y="T5"/>
                </a:cxn>
                <a:cxn ang="0">
                  <a:pos x="T6" y="T7"/>
                </a:cxn>
                <a:cxn ang="0">
                  <a:pos x="T8" y="T9"/>
                </a:cxn>
                <a:cxn ang="0">
                  <a:pos x="T10" y="T11"/>
                </a:cxn>
              </a:cxnLst>
              <a:rect l="0" t="0" r="r" b="b"/>
              <a:pathLst>
                <a:path w="36" h="36">
                  <a:moveTo>
                    <a:pt x="36" y="30"/>
                  </a:moveTo>
                  <a:lnTo>
                    <a:pt x="0" y="36"/>
                  </a:lnTo>
                  <a:lnTo>
                    <a:pt x="12" y="0"/>
                  </a:lnTo>
                  <a:lnTo>
                    <a:pt x="36" y="30"/>
                  </a:lnTo>
                  <a:lnTo>
                    <a:pt x="0" y="36"/>
                  </a:lnTo>
                  <a:lnTo>
                    <a:pt x="36" y="30"/>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01" name="Freeform 133"/>
            <p:cNvSpPr>
              <a:spLocks noChangeArrowheads="1"/>
            </p:cNvSpPr>
            <p:nvPr/>
          </p:nvSpPr>
          <p:spPr bwMode="auto">
            <a:xfrm>
              <a:off x="4910" y="3536"/>
              <a:ext cx="529" cy="284"/>
            </a:xfrm>
            <a:custGeom>
              <a:avLst/>
              <a:gdLst>
                <a:gd name="T0" fmla="*/ 80 w 80"/>
                <a:gd name="T1" fmla="*/ 43 h 43"/>
                <a:gd name="T2" fmla="*/ 0 w 80"/>
                <a:gd name="T3" fmla="*/ 42 h 43"/>
              </a:gdLst>
              <a:ahLst/>
              <a:cxnLst>
                <a:cxn ang="0">
                  <a:pos x="T0" y="T1"/>
                </a:cxn>
                <a:cxn ang="0">
                  <a:pos x="T2" y="T3"/>
                </a:cxn>
              </a:cxnLst>
              <a:rect l="0" t="0" r="r" b="b"/>
              <a:pathLst>
                <a:path w="80" h="43">
                  <a:moveTo>
                    <a:pt x="80" y="43"/>
                  </a:moveTo>
                  <a:cubicBezTo>
                    <a:pt x="80" y="43"/>
                    <a:pt x="44" y="0"/>
                    <a:pt x="0" y="42"/>
                  </a:cubicBezTo>
                </a:path>
              </a:pathLst>
            </a:custGeom>
            <a:noFill/>
            <a:ln w="1908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02" name="Freeform 134"/>
            <p:cNvSpPr>
              <a:spLocks noChangeArrowheads="1"/>
            </p:cNvSpPr>
            <p:nvPr/>
          </p:nvSpPr>
          <p:spPr bwMode="auto">
            <a:xfrm>
              <a:off x="4883" y="3801"/>
              <a:ext cx="40" cy="33"/>
            </a:xfrm>
            <a:custGeom>
              <a:avLst/>
              <a:gdLst>
                <a:gd name="T0" fmla="*/ 36 w 36"/>
                <a:gd name="T1" fmla="*/ 24 h 30"/>
                <a:gd name="T2" fmla="*/ 0 w 36"/>
                <a:gd name="T3" fmla="*/ 30 h 30"/>
                <a:gd name="T4" fmla="*/ 12 w 36"/>
                <a:gd name="T5" fmla="*/ 0 h 30"/>
                <a:gd name="T6" fmla="*/ 36 w 36"/>
                <a:gd name="T7" fmla="*/ 24 h 30"/>
                <a:gd name="T8" fmla="*/ 0 w 36"/>
                <a:gd name="T9" fmla="*/ 30 h 30"/>
                <a:gd name="T10" fmla="*/ 36 w 36"/>
                <a:gd name="T11" fmla="*/ 24 h 30"/>
              </a:gdLst>
              <a:ahLst/>
              <a:cxnLst>
                <a:cxn ang="0">
                  <a:pos x="T0" y="T1"/>
                </a:cxn>
                <a:cxn ang="0">
                  <a:pos x="T2" y="T3"/>
                </a:cxn>
                <a:cxn ang="0">
                  <a:pos x="T4" y="T5"/>
                </a:cxn>
                <a:cxn ang="0">
                  <a:pos x="T6" y="T7"/>
                </a:cxn>
                <a:cxn ang="0">
                  <a:pos x="T8" y="T9"/>
                </a:cxn>
                <a:cxn ang="0">
                  <a:pos x="T10" y="T11"/>
                </a:cxn>
              </a:cxnLst>
              <a:rect l="0" t="0" r="r" b="b"/>
              <a:pathLst>
                <a:path w="36" h="30">
                  <a:moveTo>
                    <a:pt x="36" y="24"/>
                  </a:moveTo>
                  <a:lnTo>
                    <a:pt x="0" y="30"/>
                  </a:lnTo>
                  <a:lnTo>
                    <a:pt x="12" y="0"/>
                  </a:lnTo>
                  <a:lnTo>
                    <a:pt x="36" y="24"/>
                  </a:lnTo>
                  <a:lnTo>
                    <a:pt x="0" y="30"/>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03" name="Oval 135"/>
            <p:cNvSpPr>
              <a:spLocks noChangeArrowheads="1"/>
            </p:cNvSpPr>
            <p:nvPr/>
          </p:nvSpPr>
          <p:spPr bwMode="auto">
            <a:xfrm>
              <a:off x="5035" y="3821"/>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04" name="Line 136"/>
            <p:cNvSpPr>
              <a:spLocks noChangeShapeType="1"/>
            </p:cNvSpPr>
            <p:nvPr/>
          </p:nvSpPr>
          <p:spPr bwMode="auto">
            <a:xfrm>
              <a:off x="3713" y="391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05" name="Freeform 137"/>
            <p:cNvSpPr>
              <a:spLocks noChangeArrowheads="1"/>
            </p:cNvSpPr>
            <p:nvPr/>
          </p:nvSpPr>
          <p:spPr bwMode="auto">
            <a:xfrm>
              <a:off x="3693" y="3913"/>
              <a:ext cx="39"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06" name="Line 138"/>
            <p:cNvSpPr>
              <a:spLocks noChangeShapeType="1"/>
            </p:cNvSpPr>
            <p:nvPr/>
          </p:nvSpPr>
          <p:spPr bwMode="auto">
            <a:xfrm>
              <a:off x="3944" y="391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07" name="Freeform 139"/>
            <p:cNvSpPr>
              <a:spLocks noChangeArrowheads="1"/>
            </p:cNvSpPr>
            <p:nvPr/>
          </p:nvSpPr>
          <p:spPr bwMode="auto">
            <a:xfrm>
              <a:off x="3924" y="3913"/>
              <a:ext cx="39"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08" name="Line 140"/>
            <p:cNvSpPr>
              <a:spLocks noChangeShapeType="1"/>
            </p:cNvSpPr>
            <p:nvPr/>
          </p:nvSpPr>
          <p:spPr bwMode="auto">
            <a:xfrm>
              <a:off x="4136" y="391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09" name="Freeform 141"/>
            <p:cNvSpPr>
              <a:spLocks noChangeArrowheads="1"/>
            </p:cNvSpPr>
            <p:nvPr/>
          </p:nvSpPr>
          <p:spPr bwMode="auto">
            <a:xfrm>
              <a:off x="4116" y="3913"/>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10" name="Line 142"/>
            <p:cNvSpPr>
              <a:spLocks noChangeShapeType="1"/>
            </p:cNvSpPr>
            <p:nvPr/>
          </p:nvSpPr>
          <p:spPr bwMode="auto">
            <a:xfrm>
              <a:off x="4328" y="391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11" name="Freeform 143"/>
            <p:cNvSpPr>
              <a:spLocks noChangeArrowheads="1"/>
            </p:cNvSpPr>
            <p:nvPr/>
          </p:nvSpPr>
          <p:spPr bwMode="auto">
            <a:xfrm>
              <a:off x="4308" y="3913"/>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12" name="Line 144"/>
            <p:cNvSpPr>
              <a:spLocks noChangeShapeType="1"/>
            </p:cNvSpPr>
            <p:nvPr/>
          </p:nvSpPr>
          <p:spPr bwMode="auto">
            <a:xfrm>
              <a:off x="4526" y="4098"/>
              <a:ext cx="1" cy="119"/>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13" name="Freeform 145"/>
            <p:cNvSpPr>
              <a:spLocks noChangeArrowheads="1"/>
            </p:cNvSpPr>
            <p:nvPr/>
          </p:nvSpPr>
          <p:spPr bwMode="auto">
            <a:xfrm>
              <a:off x="4506" y="4098"/>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14" name="Line 146"/>
            <p:cNvSpPr>
              <a:spLocks noChangeShapeType="1"/>
            </p:cNvSpPr>
            <p:nvPr/>
          </p:nvSpPr>
          <p:spPr bwMode="auto">
            <a:xfrm>
              <a:off x="4711" y="4098"/>
              <a:ext cx="1" cy="119"/>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15" name="Freeform 147"/>
            <p:cNvSpPr>
              <a:spLocks noChangeArrowheads="1"/>
            </p:cNvSpPr>
            <p:nvPr/>
          </p:nvSpPr>
          <p:spPr bwMode="auto">
            <a:xfrm>
              <a:off x="4691" y="4098"/>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16" name="Line 148"/>
            <p:cNvSpPr>
              <a:spLocks noChangeShapeType="1"/>
            </p:cNvSpPr>
            <p:nvPr/>
          </p:nvSpPr>
          <p:spPr bwMode="auto">
            <a:xfrm>
              <a:off x="4896" y="4098"/>
              <a:ext cx="1" cy="119"/>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17" name="Freeform 149"/>
            <p:cNvSpPr>
              <a:spLocks noChangeArrowheads="1"/>
            </p:cNvSpPr>
            <p:nvPr/>
          </p:nvSpPr>
          <p:spPr bwMode="auto">
            <a:xfrm>
              <a:off x="4877" y="4098"/>
              <a:ext cx="39"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18" name="Line 150"/>
            <p:cNvSpPr>
              <a:spLocks noChangeShapeType="1"/>
            </p:cNvSpPr>
            <p:nvPr/>
          </p:nvSpPr>
          <p:spPr bwMode="auto">
            <a:xfrm>
              <a:off x="5075" y="4098"/>
              <a:ext cx="1" cy="119"/>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19" name="Freeform 151"/>
            <p:cNvSpPr>
              <a:spLocks noChangeArrowheads="1"/>
            </p:cNvSpPr>
            <p:nvPr/>
          </p:nvSpPr>
          <p:spPr bwMode="auto">
            <a:xfrm>
              <a:off x="5055" y="4098"/>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20" name="Line 152"/>
            <p:cNvSpPr>
              <a:spLocks noChangeShapeType="1"/>
            </p:cNvSpPr>
            <p:nvPr/>
          </p:nvSpPr>
          <p:spPr bwMode="auto">
            <a:xfrm>
              <a:off x="5254" y="4098"/>
              <a:ext cx="1" cy="119"/>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21" name="Freeform 153"/>
            <p:cNvSpPr>
              <a:spLocks noChangeArrowheads="1"/>
            </p:cNvSpPr>
            <p:nvPr/>
          </p:nvSpPr>
          <p:spPr bwMode="auto">
            <a:xfrm>
              <a:off x="5234" y="4098"/>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22" name="Line 154"/>
            <p:cNvSpPr>
              <a:spLocks noChangeShapeType="1"/>
            </p:cNvSpPr>
            <p:nvPr/>
          </p:nvSpPr>
          <p:spPr bwMode="auto">
            <a:xfrm>
              <a:off x="5445" y="391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23" name="Freeform 155"/>
            <p:cNvSpPr>
              <a:spLocks noChangeArrowheads="1"/>
            </p:cNvSpPr>
            <p:nvPr/>
          </p:nvSpPr>
          <p:spPr bwMode="auto">
            <a:xfrm>
              <a:off x="5426" y="3913"/>
              <a:ext cx="39"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24" name="Line 156"/>
            <p:cNvSpPr>
              <a:spLocks noChangeShapeType="1"/>
            </p:cNvSpPr>
            <p:nvPr/>
          </p:nvSpPr>
          <p:spPr bwMode="auto">
            <a:xfrm>
              <a:off x="5644" y="391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25" name="Freeform 157"/>
            <p:cNvSpPr>
              <a:spLocks noChangeArrowheads="1"/>
            </p:cNvSpPr>
            <p:nvPr/>
          </p:nvSpPr>
          <p:spPr bwMode="auto">
            <a:xfrm>
              <a:off x="5624" y="3913"/>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26" name="Line 158"/>
            <p:cNvSpPr>
              <a:spLocks noChangeShapeType="1"/>
            </p:cNvSpPr>
            <p:nvPr/>
          </p:nvSpPr>
          <p:spPr bwMode="auto">
            <a:xfrm>
              <a:off x="5843" y="391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27" name="Freeform 159"/>
            <p:cNvSpPr>
              <a:spLocks noChangeArrowheads="1"/>
            </p:cNvSpPr>
            <p:nvPr/>
          </p:nvSpPr>
          <p:spPr bwMode="auto">
            <a:xfrm>
              <a:off x="5823" y="3913"/>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28" name="Line 160"/>
            <p:cNvSpPr>
              <a:spLocks noChangeShapeType="1"/>
            </p:cNvSpPr>
            <p:nvPr/>
          </p:nvSpPr>
          <p:spPr bwMode="auto">
            <a:xfrm>
              <a:off x="6021" y="3913"/>
              <a:ext cx="1" cy="304"/>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29" name="Freeform 161"/>
            <p:cNvSpPr>
              <a:spLocks noChangeArrowheads="1"/>
            </p:cNvSpPr>
            <p:nvPr/>
          </p:nvSpPr>
          <p:spPr bwMode="auto">
            <a:xfrm>
              <a:off x="6008" y="3913"/>
              <a:ext cx="33" cy="33"/>
            </a:xfrm>
            <a:custGeom>
              <a:avLst/>
              <a:gdLst>
                <a:gd name="T0" fmla="*/ 30 w 30"/>
                <a:gd name="T1" fmla="*/ 30 h 30"/>
                <a:gd name="T2" fmla="*/ 12 w 30"/>
                <a:gd name="T3" fmla="*/ 0 h 30"/>
                <a:gd name="T4" fmla="*/ 0 w 30"/>
                <a:gd name="T5" fmla="*/ 30 h 30"/>
                <a:gd name="T6" fmla="*/ 30 w 30"/>
                <a:gd name="T7" fmla="*/ 30 h 30"/>
                <a:gd name="T8" fmla="*/ 12 w 30"/>
                <a:gd name="T9" fmla="*/ 0 h 30"/>
                <a:gd name="T10" fmla="*/ 30 w 30"/>
                <a:gd name="T11" fmla="*/ 30 h 30"/>
              </a:gdLst>
              <a:ahLst/>
              <a:cxnLst>
                <a:cxn ang="0">
                  <a:pos x="T0" y="T1"/>
                </a:cxn>
                <a:cxn ang="0">
                  <a:pos x="T2" y="T3"/>
                </a:cxn>
                <a:cxn ang="0">
                  <a:pos x="T4" y="T5"/>
                </a:cxn>
                <a:cxn ang="0">
                  <a:pos x="T6" y="T7"/>
                </a:cxn>
                <a:cxn ang="0">
                  <a:pos x="T8" y="T9"/>
                </a:cxn>
                <a:cxn ang="0">
                  <a:pos x="T10" y="T11"/>
                </a:cxn>
              </a:cxnLst>
              <a:rect l="0" t="0" r="r" b="b"/>
              <a:pathLst>
                <a:path w="30" h="30">
                  <a:moveTo>
                    <a:pt x="30" y="30"/>
                  </a:moveTo>
                  <a:lnTo>
                    <a:pt x="12" y="0"/>
                  </a:lnTo>
                  <a:lnTo>
                    <a:pt x="0" y="30"/>
                  </a:lnTo>
                  <a:lnTo>
                    <a:pt x="30" y="30"/>
                  </a:lnTo>
                  <a:lnTo>
                    <a:pt x="12" y="0"/>
                  </a:lnTo>
                  <a:lnTo>
                    <a:pt x="30"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30" name="Line 162"/>
            <p:cNvSpPr>
              <a:spLocks noChangeShapeType="1"/>
            </p:cNvSpPr>
            <p:nvPr/>
          </p:nvSpPr>
          <p:spPr bwMode="auto">
            <a:xfrm flipH="1">
              <a:off x="5080" y="3821"/>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31" name="Line 163"/>
            <p:cNvSpPr>
              <a:spLocks noChangeShapeType="1"/>
            </p:cNvSpPr>
            <p:nvPr/>
          </p:nvSpPr>
          <p:spPr bwMode="auto">
            <a:xfrm flipH="1">
              <a:off x="5067" y="3801"/>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32" name="Line 164"/>
            <p:cNvSpPr>
              <a:spLocks noChangeShapeType="1"/>
            </p:cNvSpPr>
            <p:nvPr/>
          </p:nvSpPr>
          <p:spPr bwMode="auto">
            <a:xfrm flipH="1" flipV="1">
              <a:off x="5047" y="3780"/>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33" name="Line 165"/>
            <p:cNvSpPr>
              <a:spLocks noChangeShapeType="1"/>
            </p:cNvSpPr>
            <p:nvPr/>
          </p:nvSpPr>
          <p:spPr bwMode="auto">
            <a:xfrm flipH="1" flipV="1">
              <a:off x="5021" y="3766"/>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34" name="Line 166"/>
            <p:cNvSpPr>
              <a:spLocks noChangeShapeType="1"/>
            </p:cNvSpPr>
            <p:nvPr/>
          </p:nvSpPr>
          <p:spPr bwMode="auto">
            <a:xfrm flipH="1">
              <a:off x="5001" y="3755"/>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35" name="Line 167"/>
            <p:cNvSpPr>
              <a:spLocks noChangeShapeType="1"/>
            </p:cNvSpPr>
            <p:nvPr/>
          </p:nvSpPr>
          <p:spPr bwMode="auto">
            <a:xfrm flipH="1" flipV="1">
              <a:off x="4981" y="3733"/>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36" name="Line 168"/>
            <p:cNvSpPr>
              <a:spLocks noChangeShapeType="1"/>
            </p:cNvSpPr>
            <p:nvPr/>
          </p:nvSpPr>
          <p:spPr bwMode="auto">
            <a:xfrm flipH="1">
              <a:off x="4955" y="3728"/>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37" name="Line 169"/>
            <p:cNvSpPr>
              <a:spLocks noChangeShapeType="1"/>
            </p:cNvSpPr>
            <p:nvPr/>
          </p:nvSpPr>
          <p:spPr bwMode="auto">
            <a:xfrm flipH="1">
              <a:off x="4935" y="3722"/>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38" name="Line 170"/>
            <p:cNvSpPr>
              <a:spLocks noChangeShapeType="1"/>
            </p:cNvSpPr>
            <p:nvPr/>
          </p:nvSpPr>
          <p:spPr bwMode="auto">
            <a:xfrm flipH="1">
              <a:off x="4908" y="3715"/>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39" name="Line 171"/>
            <p:cNvSpPr>
              <a:spLocks noChangeShapeType="1"/>
            </p:cNvSpPr>
            <p:nvPr/>
          </p:nvSpPr>
          <p:spPr bwMode="auto">
            <a:xfrm flipH="1">
              <a:off x="4882" y="3715"/>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40" name="Freeform 172"/>
            <p:cNvSpPr>
              <a:spLocks noChangeArrowheads="1"/>
            </p:cNvSpPr>
            <p:nvPr/>
          </p:nvSpPr>
          <p:spPr bwMode="auto">
            <a:xfrm>
              <a:off x="4857" y="3715"/>
              <a:ext cx="7" cy="1"/>
            </a:xfrm>
            <a:custGeom>
              <a:avLst/>
              <a:gdLst>
                <a:gd name="T0" fmla="*/ 6 w 6"/>
                <a:gd name="T1" fmla="*/ 0 w 6"/>
                <a:gd name="T2" fmla="*/ 0 w 6"/>
              </a:gdLst>
              <a:ahLst/>
              <a:cxnLst>
                <a:cxn ang="0">
                  <a:pos x="T0" y="0"/>
                </a:cxn>
                <a:cxn ang="0">
                  <a:pos x="T1" y="0"/>
                </a:cxn>
                <a:cxn ang="0">
                  <a:pos x="T2" y="0"/>
                </a:cxn>
              </a:cxnLst>
              <a:rect l="0" t="0" r="r" b="b"/>
              <a:pathLst>
                <a:path w="6">
                  <a:moveTo>
                    <a:pt x="6" y="0"/>
                  </a:moveTo>
                  <a:lnTo>
                    <a:pt x="0" y="0"/>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41" name="Line 173"/>
            <p:cNvSpPr>
              <a:spLocks noChangeShapeType="1"/>
            </p:cNvSpPr>
            <p:nvPr/>
          </p:nvSpPr>
          <p:spPr bwMode="auto">
            <a:xfrm flipH="1">
              <a:off x="4829" y="3722"/>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42" name="Line 174"/>
            <p:cNvSpPr>
              <a:spLocks noChangeShapeType="1"/>
            </p:cNvSpPr>
            <p:nvPr/>
          </p:nvSpPr>
          <p:spPr bwMode="auto">
            <a:xfrm flipH="1">
              <a:off x="4809" y="3728"/>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43" name="Line 175"/>
            <p:cNvSpPr>
              <a:spLocks noChangeShapeType="1"/>
            </p:cNvSpPr>
            <p:nvPr/>
          </p:nvSpPr>
          <p:spPr bwMode="auto">
            <a:xfrm flipH="1">
              <a:off x="4783" y="3742"/>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44" name="Line 176"/>
            <p:cNvSpPr>
              <a:spLocks noChangeShapeType="1"/>
            </p:cNvSpPr>
            <p:nvPr/>
          </p:nvSpPr>
          <p:spPr bwMode="auto">
            <a:xfrm flipH="1">
              <a:off x="4763" y="3755"/>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45" name="Line 177"/>
            <p:cNvSpPr>
              <a:spLocks noChangeShapeType="1"/>
            </p:cNvSpPr>
            <p:nvPr/>
          </p:nvSpPr>
          <p:spPr bwMode="auto">
            <a:xfrm flipH="1">
              <a:off x="4743" y="3774"/>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46" name="Line 178"/>
            <p:cNvSpPr>
              <a:spLocks noChangeShapeType="1"/>
            </p:cNvSpPr>
            <p:nvPr/>
          </p:nvSpPr>
          <p:spPr bwMode="auto">
            <a:xfrm flipH="1">
              <a:off x="4723" y="3794"/>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47" name="Freeform 179"/>
            <p:cNvSpPr>
              <a:spLocks noChangeArrowheads="1"/>
            </p:cNvSpPr>
            <p:nvPr/>
          </p:nvSpPr>
          <p:spPr bwMode="auto">
            <a:xfrm>
              <a:off x="4698" y="3788"/>
              <a:ext cx="40" cy="40"/>
            </a:xfrm>
            <a:custGeom>
              <a:avLst/>
              <a:gdLst>
                <a:gd name="T0" fmla="*/ 36 w 36"/>
                <a:gd name="T1" fmla="*/ 24 h 36"/>
                <a:gd name="T2" fmla="*/ 0 w 36"/>
                <a:gd name="T3" fmla="*/ 36 h 36"/>
                <a:gd name="T4" fmla="*/ 12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12"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48" name="Line 180"/>
            <p:cNvSpPr>
              <a:spLocks noChangeShapeType="1"/>
            </p:cNvSpPr>
            <p:nvPr/>
          </p:nvSpPr>
          <p:spPr bwMode="auto">
            <a:xfrm flipV="1">
              <a:off x="4526" y="3813"/>
              <a:ext cx="1"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49" name="Line 181"/>
            <p:cNvSpPr>
              <a:spLocks noChangeShapeType="1"/>
            </p:cNvSpPr>
            <p:nvPr/>
          </p:nvSpPr>
          <p:spPr bwMode="auto">
            <a:xfrm flipH="1" flipV="1">
              <a:off x="4505" y="3793"/>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50" name="Line 182"/>
            <p:cNvSpPr>
              <a:spLocks noChangeShapeType="1"/>
            </p:cNvSpPr>
            <p:nvPr/>
          </p:nvSpPr>
          <p:spPr bwMode="auto">
            <a:xfrm flipH="1">
              <a:off x="4485" y="3781"/>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51" name="Line 183"/>
            <p:cNvSpPr>
              <a:spLocks noChangeShapeType="1"/>
            </p:cNvSpPr>
            <p:nvPr/>
          </p:nvSpPr>
          <p:spPr bwMode="auto">
            <a:xfrm flipH="1" flipV="1">
              <a:off x="4465" y="3760"/>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52" name="Line 184"/>
            <p:cNvSpPr>
              <a:spLocks noChangeShapeType="1"/>
            </p:cNvSpPr>
            <p:nvPr/>
          </p:nvSpPr>
          <p:spPr bwMode="auto">
            <a:xfrm flipH="1" flipV="1">
              <a:off x="4439" y="3747"/>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53" name="Line 185"/>
            <p:cNvSpPr>
              <a:spLocks noChangeShapeType="1"/>
            </p:cNvSpPr>
            <p:nvPr/>
          </p:nvSpPr>
          <p:spPr bwMode="auto">
            <a:xfrm flipH="1" flipV="1">
              <a:off x="4419" y="3733"/>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54" name="Line 186"/>
            <p:cNvSpPr>
              <a:spLocks noChangeShapeType="1"/>
            </p:cNvSpPr>
            <p:nvPr/>
          </p:nvSpPr>
          <p:spPr bwMode="auto">
            <a:xfrm flipH="1" flipV="1">
              <a:off x="4399" y="3720"/>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55" name="Line 187"/>
            <p:cNvSpPr>
              <a:spLocks noChangeShapeType="1"/>
            </p:cNvSpPr>
            <p:nvPr/>
          </p:nvSpPr>
          <p:spPr bwMode="auto">
            <a:xfrm flipH="1">
              <a:off x="4373" y="3715"/>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56" name="Line 188"/>
            <p:cNvSpPr>
              <a:spLocks noChangeShapeType="1"/>
            </p:cNvSpPr>
            <p:nvPr/>
          </p:nvSpPr>
          <p:spPr bwMode="auto">
            <a:xfrm flipH="1" flipV="1">
              <a:off x="4346" y="3707"/>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57" name="Line 189"/>
            <p:cNvSpPr>
              <a:spLocks noChangeShapeType="1"/>
            </p:cNvSpPr>
            <p:nvPr/>
          </p:nvSpPr>
          <p:spPr bwMode="auto">
            <a:xfrm flipH="1">
              <a:off x="4320" y="3708"/>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58" name="Freeform 190"/>
            <p:cNvSpPr>
              <a:spLocks noChangeArrowheads="1"/>
            </p:cNvSpPr>
            <p:nvPr/>
          </p:nvSpPr>
          <p:spPr bwMode="auto">
            <a:xfrm>
              <a:off x="4295" y="3715"/>
              <a:ext cx="7" cy="1"/>
            </a:xfrm>
            <a:custGeom>
              <a:avLst/>
              <a:gdLst>
                <a:gd name="T0" fmla="*/ 6 w 6"/>
                <a:gd name="T1" fmla="*/ 0 w 6"/>
                <a:gd name="T2" fmla="*/ 0 w 6"/>
              </a:gdLst>
              <a:ahLst/>
              <a:cxnLst>
                <a:cxn ang="0">
                  <a:pos x="T0" y="0"/>
                </a:cxn>
                <a:cxn ang="0">
                  <a:pos x="T1" y="0"/>
                </a:cxn>
                <a:cxn ang="0">
                  <a:pos x="T2" y="0"/>
                </a:cxn>
              </a:cxnLst>
              <a:rect l="0" t="0" r="r" b="b"/>
              <a:pathLst>
                <a:path w="6">
                  <a:moveTo>
                    <a:pt x="6" y="0"/>
                  </a:moveTo>
                  <a:lnTo>
                    <a:pt x="0" y="0"/>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59" name="Line 191"/>
            <p:cNvSpPr>
              <a:spLocks noChangeShapeType="1"/>
            </p:cNvSpPr>
            <p:nvPr/>
          </p:nvSpPr>
          <p:spPr bwMode="auto">
            <a:xfrm flipH="1">
              <a:off x="4267" y="3715"/>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60" name="Line 192"/>
            <p:cNvSpPr>
              <a:spLocks noChangeShapeType="1"/>
            </p:cNvSpPr>
            <p:nvPr/>
          </p:nvSpPr>
          <p:spPr bwMode="auto">
            <a:xfrm flipH="1">
              <a:off x="4247" y="3728"/>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61" name="Line 193"/>
            <p:cNvSpPr>
              <a:spLocks noChangeShapeType="1"/>
            </p:cNvSpPr>
            <p:nvPr/>
          </p:nvSpPr>
          <p:spPr bwMode="auto">
            <a:xfrm flipH="1">
              <a:off x="4220" y="3742"/>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62" name="Line 194"/>
            <p:cNvSpPr>
              <a:spLocks noChangeShapeType="1"/>
            </p:cNvSpPr>
            <p:nvPr/>
          </p:nvSpPr>
          <p:spPr bwMode="auto">
            <a:xfrm flipH="1">
              <a:off x="4201" y="3755"/>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63" name="Line 195"/>
            <p:cNvSpPr>
              <a:spLocks noChangeShapeType="1"/>
            </p:cNvSpPr>
            <p:nvPr/>
          </p:nvSpPr>
          <p:spPr bwMode="auto">
            <a:xfrm flipH="1">
              <a:off x="4181" y="3768"/>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64" name="Line 196"/>
            <p:cNvSpPr>
              <a:spLocks noChangeShapeType="1"/>
            </p:cNvSpPr>
            <p:nvPr/>
          </p:nvSpPr>
          <p:spPr bwMode="auto">
            <a:xfrm flipH="1">
              <a:off x="4161" y="3788"/>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65" name="Freeform 197"/>
            <p:cNvSpPr>
              <a:spLocks noChangeArrowheads="1"/>
            </p:cNvSpPr>
            <p:nvPr/>
          </p:nvSpPr>
          <p:spPr bwMode="auto">
            <a:xfrm>
              <a:off x="4136" y="3781"/>
              <a:ext cx="40" cy="40"/>
            </a:xfrm>
            <a:custGeom>
              <a:avLst/>
              <a:gdLst>
                <a:gd name="T0" fmla="*/ 36 w 36"/>
                <a:gd name="T1" fmla="*/ 24 h 36"/>
                <a:gd name="T2" fmla="*/ 0 w 36"/>
                <a:gd name="T3" fmla="*/ 36 h 36"/>
                <a:gd name="T4" fmla="*/ 12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12"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66" name="Line 198"/>
            <p:cNvSpPr>
              <a:spLocks noChangeShapeType="1"/>
            </p:cNvSpPr>
            <p:nvPr/>
          </p:nvSpPr>
          <p:spPr bwMode="auto">
            <a:xfrm>
              <a:off x="4725" y="3887"/>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67" name="Line 199"/>
            <p:cNvSpPr>
              <a:spLocks noChangeShapeType="1"/>
            </p:cNvSpPr>
            <p:nvPr/>
          </p:nvSpPr>
          <p:spPr bwMode="auto">
            <a:xfrm>
              <a:off x="4744" y="3907"/>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68" name="Line 200"/>
            <p:cNvSpPr>
              <a:spLocks noChangeShapeType="1"/>
            </p:cNvSpPr>
            <p:nvPr/>
          </p:nvSpPr>
          <p:spPr bwMode="auto">
            <a:xfrm>
              <a:off x="4764" y="3920"/>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69" name="Line 201"/>
            <p:cNvSpPr>
              <a:spLocks noChangeShapeType="1"/>
            </p:cNvSpPr>
            <p:nvPr/>
          </p:nvSpPr>
          <p:spPr bwMode="auto">
            <a:xfrm>
              <a:off x="4784" y="3933"/>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70" name="Line 202"/>
            <p:cNvSpPr>
              <a:spLocks noChangeShapeType="1"/>
            </p:cNvSpPr>
            <p:nvPr/>
          </p:nvSpPr>
          <p:spPr bwMode="auto">
            <a:xfrm>
              <a:off x="4804" y="3953"/>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71" name="Line 203"/>
            <p:cNvSpPr>
              <a:spLocks noChangeShapeType="1"/>
            </p:cNvSpPr>
            <p:nvPr/>
          </p:nvSpPr>
          <p:spPr bwMode="auto">
            <a:xfrm>
              <a:off x="4830" y="3966"/>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72" name="Line 204"/>
            <p:cNvSpPr>
              <a:spLocks noChangeShapeType="1"/>
            </p:cNvSpPr>
            <p:nvPr/>
          </p:nvSpPr>
          <p:spPr bwMode="auto">
            <a:xfrm>
              <a:off x="4857" y="3973"/>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73" name="Line 205"/>
            <p:cNvSpPr>
              <a:spLocks noChangeShapeType="1"/>
            </p:cNvSpPr>
            <p:nvPr/>
          </p:nvSpPr>
          <p:spPr bwMode="auto">
            <a:xfrm>
              <a:off x="4877" y="3973"/>
              <a:ext cx="13"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74" name="Line 206"/>
            <p:cNvSpPr>
              <a:spLocks noChangeShapeType="1"/>
            </p:cNvSpPr>
            <p:nvPr/>
          </p:nvSpPr>
          <p:spPr bwMode="auto">
            <a:xfrm flipV="1">
              <a:off x="4903" y="3972"/>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75" name="Line 207"/>
            <p:cNvSpPr>
              <a:spLocks noChangeShapeType="1"/>
            </p:cNvSpPr>
            <p:nvPr/>
          </p:nvSpPr>
          <p:spPr bwMode="auto">
            <a:xfrm>
              <a:off x="4930" y="3973"/>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76" name="Line 208"/>
            <p:cNvSpPr>
              <a:spLocks noChangeShapeType="1"/>
            </p:cNvSpPr>
            <p:nvPr/>
          </p:nvSpPr>
          <p:spPr bwMode="auto">
            <a:xfrm flipV="1">
              <a:off x="4956" y="3958"/>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77" name="Line 209"/>
            <p:cNvSpPr>
              <a:spLocks noChangeShapeType="1"/>
            </p:cNvSpPr>
            <p:nvPr/>
          </p:nvSpPr>
          <p:spPr bwMode="auto">
            <a:xfrm flipV="1">
              <a:off x="4976" y="3945"/>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78" name="Line 210"/>
            <p:cNvSpPr>
              <a:spLocks noChangeShapeType="1"/>
            </p:cNvSpPr>
            <p:nvPr/>
          </p:nvSpPr>
          <p:spPr bwMode="auto">
            <a:xfrm flipV="1">
              <a:off x="5002" y="3932"/>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79" name="Line 211"/>
            <p:cNvSpPr>
              <a:spLocks noChangeShapeType="1"/>
            </p:cNvSpPr>
            <p:nvPr/>
          </p:nvSpPr>
          <p:spPr bwMode="auto">
            <a:xfrm flipV="1">
              <a:off x="5022" y="3912"/>
              <a:ext cx="1"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80" name="Freeform 212"/>
            <p:cNvSpPr>
              <a:spLocks noChangeArrowheads="1"/>
            </p:cNvSpPr>
            <p:nvPr/>
          </p:nvSpPr>
          <p:spPr bwMode="auto">
            <a:xfrm>
              <a:off x="5022" y="3880"/>
              <a:ext cx="33" cy="40"/>
            </a:xfrm>
            <a:custGeom>
              <a:avLst/>
              <a:gdLst>
                <a:gd name="T0" fmla="*/ 0 w 30"/>
                <a:gd name="T1" fmla="*/ 12 h 36"/>
                <a:gd name="T2" fmla="*/ 30 w 30"/>
                <a:gd name="T3" fmla="*/ 0 h 36"/>
                <a:gd name="T4" fmla="*/ 24 w 30"/>
                <a:gd name="T5" fmla="*/ 36 h 36"/>
                <a:gd name="T6" fmla="*/ 0 w 30"/>
                <a:gd name="T7" fmla="*/ 12 h 36"/>
                <a:gd name="T8" fmla="*/ 30 w 30"/>
                <a:gd name="T9" fmla="*/ 0 h 36"/>
                <a:gd name="T10" fmla="*/ 0 w 30"/>
                <a:gd name="T11" fmla="*/ 12 h 36"/>
              </a:gdLst>
              <a:ahLst/>
              <a:cxnLst>
                <a:cxn ang="0">
                  <a:pos x="T0" y="T1"/>
                </a:cxn>
                <a:cxn ang="0">
                  <a:pos x="T2" y="T3"/>
                </a:cxn>
                <a:cxn ang="0">
                  <a:pos x="T4" y="T5"/>
                </a:cxn>
                <a:cxn ang="0">
                  <a:pos x="T6" y="T7"/>
                </a:cxn>
                <a:cxn ang="0">
                  <a:pos x="T8" y="T9"/>
                </a:cxn>
                <a:cxn ang="0">
                  <a:pos x="T10" y="T11"/>
                </a:cxn>
              </a:cxnLst>
              <a:rect l="0" t="0" r="r" b="b"/>
              <a:pathLst>
                <a:path w="30" h="36">
                  <a:moveTo>
                    <a:pt x="0" y="12"/>
                  </a:moveTo>
                  <a:lnTo>
                    <a:pt x="30" y="0"/>
                  </a:lnTo>
                  <a:lnTo>
                    <a:pt x="24" y="36"/>
                  </a:lnTo>
                  <a:lnTo>
                    <a:pt x="0" y="12"/>
                  </a:lnTo>
                  <a:lnTo>
                    <a:pt x="30"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81" name="Freeform 213"/>
            <p:cNvSpPr>
              <a:spLocks noChangeArrowheads="1"/>
            </p:cNvSpPr>
            <p:nvPr/>
          </p:nvSpPr>
          <p:spPr bwMode="auto">
            <a:xfrm>
              <a:off x="3957" y="3583"/>
              <a:ext cx="371" cy="232"/>
            </a:xfrm>
            <a:custGeom>
              <a:avLst/>
              <a:gdLst>
                <a:gd name="T0" fmla="*/ 56 w 56"/>
                <a:gd name="T1" fmla="*/ 35 h 35"/>
                <a:gd name="T2" fmla="*/ 0 w 56"/>
                <a:gd name="T3" fmla="*/ 32 h 35"/>
              </a:gdLst>
              <a:ahLst/>
              <a:cxnLst>
                <a:cxn ang="0">
                  <a:pos x="T0" y="T1"/>
                </a:cxn>
                <a:cxn ang="0">
                  <a:pos x="T2" y="T3"/>
                </a:cxn>
              </a:cxnLst>
              <a:rect l="0" t="0" r="r" b="b"/>
              <a:pathLst>
                <a:path w="56" h="35">
                  <a:moveTo>
                    <a:pt x="56" y="35"/>
                  </a:moveTo>
                  <a:cubicBezTo>
                    <a:pt x="56" y="35"/>
                    <a:pt x="29" y="0"/>
                    <a:pt x="0" y="3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82" name="Freeform 214"/>
            <p:cNvSpPr>
              <a:spLocks noChangeArrowheads="1"/>
            </p:cNvSpPr>
            <p:nvPr/>
          </p:nvSpPr>
          <p:spPr bwMode="auto">
            <a:xfrm>
              <a:off x="3938" y="3781"/>
              <a:ext cx="39" cy="40"/>
            </a:xfrm>
            <a:custGeom>
              <a:avLst/>
              <a:gdLst>
                <a:gd name="T0" fmla="*/ 36 w 36"/>
                <a:gd name="T1" fmla="*/ 24 h 36"/>
                <a:gd name="T2" fmla="*/ 0 w 36"/>
                <a:gd name="T3" fmla="*/ 36 h 36"/>
                <a:gd name="T4" fmla="*/ 6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6"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83" name="Line 215"/>
            <p:cNvSpPr>
              <a:spLocks noChangeShapeType="1"/>
            </p:cNvSpPr>
            <p:nvPr/>
          </p:nvSpPr>
          <p:spPr bwMode="auto">
            <a:xfrm>
              <a:off x="5267" y="3900"/>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84" name="Line 216"/>
            <p:cNvSpPr>
              <a:spLocks noChangeShapeType="1"/>
            </p:cNvSpPr>
            <p:nvPr/>
          </p:nvSpPr>
          <p:spPr bwMode="auto">
            <a:xfrm>
              <a:off x="5287" y="3920"/>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85" name="Line 217"/>
            <p:cNvSpPr>
              <a:spLocks noChangeShapeType="1"/>
            </p:cNvSpPr>
            <p:nvPr/>
          </p:nvSpPr>
          <p:spPr bwMode="auto">
            <a:xfrm>
              <a:off x="5313" y="3933"/>
              <a:ext cx="1"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86" name="Line 218"/>
            <p:cNvSpPr>
              <a:spLocks noChangeShapeType="1"/>
            </p:cNvSpPr>
            <p:nvPr/>
          </p:nvSpPr>
          <p:spPr bwMode="auto">
            <a:xfrm>
              <a:off x="5333" y="3953"/>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87" name="Line 219"/>
            <p:cNvSpPr>
              <a:spLocks noChangeShapeType="1"/>
            </p:cNvSpPr>
            <p:nvPr/>
          </p:nvSpPr>
          <p:spPr bwMode="auto">
            <a:xfrm>
              <a:off x="5353" y="3966"/>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88" name="Line 220"/>
            <p:cNvSpPr>
              <a:spLocks noChangeShapeType="1"/>
            </p:cNvSpPr>
            <p:nvPr/>
          </p:nvSpPr>
          <p:spPr bwMode="auto">
            <a:xfrm>
              <a:off x="5373" y="3979"/>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89" name="Line 221"/>
            <p:cNvSpPr>
              <a:spLocks noChangeShapeType="1"/>
            </p:cNvSpPr>
            <p:nvPr/>
          </p:nvSpPr>
          <p:spPr bwMode="auto">
            <a:xfrm>
              <a:off x="5399" y="3986"/>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90" name="Line 222"/>
            <p:cNvSpPr>
              <a:spLocks noChangeShapeType="1"/>
            </p:cNvSpPr>
            <p:nvPr/>
          </p:nvSpPr>
          <p:spPr bwMode="auto">
            <a:xfrm>
              <a:off x="5426" y="3993"/>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91" name="Line 223"/>
            <p:cNvSpPr>
              <a:spLocks noChangeShapeType="1"/>
            </p:cNvSpPr>
            <p:nvPr/>
          </p:nvSpPr>
          <p:spPr bwMode="auto">
            <a:xfrm>
              <a:off x="5452" y="3993"/>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92" name="Freeform 224"/>
            <p:cNvSpPr>
              <a:spLocks noChangeArrowheads="1"/>
            </p:cNvSpPr>
            <p:nvPr/>
          </p:nvSpPr>
          <p:spPr bwMode="auto">
            <a:xfrm>
              <a:off x="5479" y="3993"/>
              <a:ext cx="7" cy="1"/>
            </a:xfrm>
            <a:custGeom>
              <a:avLst/>
              <a:gdLst>
                <a:gd name="T0" fmla="*/ 0 w 6"/>
                <a:gd name="T1" fmla="*/ 6 w 6"/>
                <a:gd name="T2" fmla="*/ 6 w 6"/>
              </a:gdLst>
              <a:ahLst/>
              <a:cxnLst>
                <a:cxn ang="0">
                  <a:pos x="T0" y="0"/>
                </a:cxn>
                <a:cxn ang="0">
                  <a:pos x="T1" y="0"/>
                </a:cxn>
                <a:cxn ang="0">
                  <a:pos x="T2" y="0"/>
                </a:cxn>
              </a:cxnLst>
              <a:rect l="0" t="0" r="r" b="b"/>
              <a:pathLst>
                <a:path w="6">
                  <a:moveTo>
                    <a:pt x="0" y="0"/>
                  </a:moveTo>
                  <a:lnTo>
                    <a:pt x="6" y="0"/>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193" name="Line 225"/>
            <p:cNvSpPr>
              <a:spLocks noChangeShapeType="1"/>
            </p:cNvSpPr>
            <p:nvPr/>
          </p:nvSpPr>
          <p:spPr bwMode="auto">
            <a:xfrm>
              <a:off x="5505" y="3986"/>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94" name="Line 226"/>
            <p:cNvSpPr>
              <a:spLocks noChangeShapeType="1"/>
            </p:cNvSpPr>
            <p:nvPr/>
          </p:nvSpPr>
          <p:spPr bwMode="auto">
            <a:xfrm flipV="1">
              <a:off x="5525" y="3972"/>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95" name="Line 227"/>
            <p:cNvSpPr>
              <a:spLocks noChangeShapeType="1"/>
            </p:cNvSpPr>
            <p:nvPr/>
          </p:nvSpPr>
          <p:spPr bwMode="auto">
            <a:xfrm flipV="1">
              <a:off x="5551" y="3958"/>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96" name="Line 228"/>
            <p:cNvSpPr>
              <a:spLocks noChangeShapeType="1"/>
            </p:cNvSpPr>
            <p:nvPr/>
          </p:nvSpPr>
          <p:spPr bwMode="auto">
            <a:xfrm>
              <a:off x="5571" y="3947"/>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97" name="Line 229"/>
            <p:cNvSpPr>
              <a:spLocks noChangeShapeType="1"/>
            </p:cNvSpPr>
            <p:nvPr/>
          </p:nvSpPr>
          <p:spPr bwMode="auto">
            <a:xfrm flipV="1">
              <a:off x="5591" y="3925"/>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98" name="Line 230"/>
            <p:cNvSpPr>
              <a:spLocks noChangeShapeType="1"/>
            </p:cNvSpPr>
            <p:nvPr/>
          </p:nvSpPr>
          <p:spPr bwMode="auto">
            <a:xfrm flipV="1">
              <a:off x="5611" y="3905"/>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199" name="Freeform 231"/>
            <p:cNvSpPr>
              <a:spLocks noChangeArrowheads="1"/>
            </p:cNvSpPr>
            <p:nvPr/>
          </p:nvSpPr>
          <p:spPr bwMode="auto">
            <a:xfrm>
              <a:off x="5604" y="3880"/>
              <a:ext cx="40"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200" name="Freeform 232"/>
            <p:cNvSpPr>
              <a:spLocks noChangeArrowheads="1"/>
            </p:cNvSpPr>
            <p:nvPr/>
          </p:nvSpPr>
          <p:spPr bwMode="auto">
            <a:xfrm>
              <a:off x="5452" y="3887"/>
              <a:ext cx="371" cy="231"/>
            </a:xfrm>
            <a:custGeom>
              <a:avLst/>
              <a:gdLst>
                <a:gd name="T0" fmla="*/ 0 w 56"/>
                <a:gd name="T1" fmla="*/ 0 h 35"/>
                <a:gd name="T2" fmla="*/ 56 w 56"/>
                <a:gd name="T3" fmla="*/ 3 h 35"/>
              </a:gdLst>
              <a:ahLst/>
              <a:cxnLst>
                <a:cxn ang="0">
                  <a:pos x="T0" y="T1"/>
                </a:cxn>
                <a:cxn ang="0">
                  <a:pos x="T2" y="T3"/>
                </a:cxn>
              </a:cxnLst>
              <a:rect l="0" t="0" r="r" b="b"/>
              <a:pathLst>
                <a:path w="56" h="35">
                  <a:moveTo>
                    <a:pt x="0" y="0"/>
                  </a:moveTo>
                  <a:cubicBezTo>
                    <a:pt x="0" y="0"/>
                    <a:pt x="28" y="35"/>
                    <a:pt x="56" y="3"/>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201" name="Freeform 233"/>
            <p:cNvSpPr>
              <a:spLocks noChangeArrowheads="1"/>
            </p:cNvSpPr>
            <p:nvPr/>
          </p:nvSpPr>
          <p:spPr bwMode="auto">
            <a:xfrm>
              <a:off x="5803" y="3887"/>
              <a:ext cx="40" cy="39"/>
            </a:xfrm>
            <a:custGeom>
              <a:avLst/>
              <a:gdLst>
                <a:gd name="T0" fmla="*/ 0 w 36"/>
                <a:gd name="T1" fmla="*/ 12 h 36"/>
                <a:gd name="T2" fmla="*/ 36 w 36"/>
                <a:gd name="T3" fmla="*/ 0 h 36"/>
                <a:gd name="T4" fmla="*/ 30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30"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202" name="Line 234"/>
            <p:cNvSpPr>
              <a:spLocks noChangeShapeType="1"/>
            </p:cNvSpPr>
            <p:nvPr/>
          </p:nvSpPr>
          <p:spPr bwMode="auto">
            <a:xfrm flipH="1" flipV="1">
              <a:off x="4868" y="3814"/>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03" name="Line 235"/>
            <p:cNvSpPr>
              <a:spLocks noChangeShapeType="1"/>
            </p:cNvSpPr>
            <p:nvPr/>
          </p:nvSpPr>
          <p:spPr bwMode="auto">
            <a:xfrm flipH="1" flipV="1">
              <a:off x="4855" y="3794"/>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04" name="Line 236"/>
            <p:cNvSpPr>
              <a:spLocks noChangeShapeType="1"/>
            </p:cNvSpPr>
            <p:nvPr/>
          </p:nvSpPr>
          <p:spPr bwMode="auto">
            <a:xfrm flipH="1" flipV="1">
              <a:off x="4836" y="3781"/>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05" name="Line 237"/>
            <p:cNvSpPr>
              <a:spLocks noChangeShapeType="1"/>
            </p:cNvSpPr>
            <p:nvPr/>
          </p:nvSpPr>
          <p:spPr bwMode="auto">
            <a:xfrm flipH="1" flipV="1">
              <a:off x="4816" y="3761"/>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06" name="Line 238"/>
            <p:cNvSpPr>
              <a:spLocks noChangeShapeType="1"/>
            </p:cNvSpPr>
            <p:nvPr/>
          </p:nvSpPr>
          <p:spPr bwMode="auto">
            <a:xfrm flipH="1" flipV="1">
              <a:off x="4796" y="3748"/>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07" name="Freeform 239"/>
            <p:cNvSpPr>
              <a:spLocks noChangeArrowheads="1"/>
            </p:cNvSpPr>
            <p:nvPr/>
          </p:nvSpPr>
          <p:spPr bwMode="auto">
            <a:xfrm>
              <a:off x="4771" y="3736"/>
              <a:ext cx="7" cy="1"/>
            </a:xfrm>
            <a:custGeom>
              <a:avLst/>
              <a:gdLst>
                <a:gd name="T0" fmla="*/ 6 w 6"/>
                <a:gd name="T1" fmla="*/ 6 w 6"/>
                <a:gd name="T2" fmla="*/ 0 w 6"/>
              </a:gdLst>
              <a:ahLst/>
              <a:cxnLst>
                <a:cxn ang="0">
                  <a:pos x="T0" y="0"/>
                </a:cxn>
                <a:cxn ang="0">
                  <a:pos x="T1" y="0"/>
                </a:cxn>
                <a:cxn ang="0">
                  <a:pos x="T2" y="0"/>
                </a:cxn>
              </a:cxnLst>
              <a:rect l="0" t="0" r="r" b="b"/>
              <a:pathLst>
                <a:path w="6">
                  <a:moveTo>
                    <a:pt x="6" y="0"/>
                  </a:moveTo>
                  <a:lnTo>
                    <a:pt x="6" y="0"/>
                  </a:lnTo>
                  <a:lnTo>
                    <a:pt x="0"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208" name="Line 240"/>
            <p:cNvSpPr>
              <a:spLocks noChangeShapeType="1"/>
            </p:cNvSpPr>
            <p:nvPr/>
          </p:nvSpPr>
          <p:spPr bwMode="auto">
            <a:xfrm flipH="1" flipV="1">
              <a:off x="4750" y="3721"/>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09" name="Line 241"/>
            <p:cNvSpPr>
              <a:spLocks noChangeShapeType="1"/>
            </p:cNvSpPr>
            <p:nvPr/>
          </p:nvSpPr>
          <p:spPr bwMode="auto">
            <a:xfrm flipH="1">
              <a:off x="4723" y="371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10" name="Line 242"/>
            <p:cNvSpPr>
              <a:spLocks noChangeShapeType="1"/>
            </p:cNvSpPr>
            <p:nvPr/>
          </p:nvSpPr>
          <p:spPr bwMode="auto">
            <a:xfrm flipH="1">
              <a:off x="4697" y="371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11" name="Line 243"/>
            <p:cNvSpPr>
              <a:spLocks noChangeShapeType="1"/>
            </p:cNvSpPr>
            <p:nvPr/>
          </p:nvSpPr>
          <p:spPr bwMode="auto">
            <a:xfrm flipH="1">
              <a:off x="4670" y="371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12" name="Line 244"/>
            <p:cNvSpPr>
              <a:spLocks noChangeShapeType="1"/>
            </p:cNvSpPr>
            <p:nvPr/>
          </p:nvSpPr>
          <p:spPr bwMode="auto">
            <a:xfrm flipH="1">
              <a:off x="4644" y="3723"/>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13" name="Line 245"/>
            <p:cNvSpPr>
              <a:spLocks noChangeShapeType="1"/>
            </p:cNvSpPr>
            <p:nvPr/>
          </p:nvSpPr>
          <p:spPr bwMode="auto">
            <a:xfrm flipH="1">
              <a:off x="4624" y="3729"/>
              <a:ext cx="9"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14" name="Freeform 246"/>
            <p:cNvSpPr>
              <a:spLocks noChangeArrowheads="1"/>
            </p:cNvSpPr>
            <p:nvPr/>
          </p:nvSpPr>
          <p:spPr bwMode="auto">
            <a:xfrm>
              <a:off x="4599" y="3742"/>
              <a:ext cx="7" cy="7"/>
            </a:xfrm>
            <a:custGeom>
              <a:avLst/>
              <a:gdLst>
                <a:gd name="T0" fmla="*/ 6 w 6"/>
                <a:gd name="T1" fmla="*/ 0 h 6"/>
                <a:gd name="T2" fmla="*/ 6 w 6"/>
                <a:gd name="T3" fmla="*/ 0 h 6"/>
                <a:gd name="T4" fmla="*/ 0 w 6"/>
                <a:gd name="T5" fmla="*/ 6 h 6"/>
              </a:gdLst>
              <a:ahLst/>
              <a:cxnLst>
                <a:cxn ang="0">
                  <a:pos x="T0" y="T1"/>
                </a:cxn>
                <a:cxn ang="0">
                  <a:pos x="T2" y="T3"/>
                </a:cxn>
                <a:cxn ang="0">
                  <a:pos x="T4" y="T5"/>
                </a:cxn>
              </a:cxnLst>
              <a:rect l="0" t="0" r="r" b="b"/>
              <a:pathLst>
                <a:path w="6" h="6">
                  <a:moveTo>
                    <a:pt x="6" y="0"/>
                  </a:moveTo>
                  <a:lnTo>
                    <a:pt x="6" y="0"/>
                  </a:lnTo>
                  <a:lnTo>
                    <a:pt x="0" y="6"/>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215" name="Line 247"/>
            <p:cNvSpPr>
              <a:spLocks noChangeShapeType="1"/>
            </p:cNvSpPr>
            <p:nvPr/>
          </p:nvSpPr>
          <p:spPr bwMode="auto">
            <a:xfrm flipH="1">
              <a:off x="4578" y="3756"/>
              <a:ext cx="9"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16" name="Line 248"/>
            <p:cNvSpPr>
              <a:spLocks noChangeShapeType="1"/>
            </p:cNvSpPr>
            <p:nvPr/>
          </p:nvSpPr>
          <p:spPr bwMode="auto">
            <a:xfrm>
              <a:off x="4566" y="3776"/>
              <a:ext cx="1"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17" name="Line 249"/>
            <p:cNvSpPr>
              <a:spLocks noChangeShapeType="1"/>
            </p:cNvSpPr>
            <p:nvPr/>
          </p:nvSpPr>
          <p:spPr bwMode="auto">
            <a:xfrm flipH="1">
              <a:off x="4545" y="3795"/>
              <a:ext cx="9"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18" name="Freeform 250"/>
            <p:cNvSpPr>
              <a:spLocks noChangeArrowheads="1"/>
            </p:cNvSpPr>
            <p:nvPr/>
          </p:nvSpPr>
          <p:spPr bwMode="auto">
            <a:xfrm>
              <a:off x="4526" y="3789"/>
              <a:ext cx="33" cy="40"/>
            </a:xfrm>
            <a:custGeom>
              <a:avLst/>
              <a:gdLst>
                <a:gd name="T0" fmla="*/ 30 w 30"/>
                <a:gd name="T1" fmla="*/ 24 h 36"/>
                <a:gd name="T2" fmla="*/ 0 w 30"/>
                <a:gd name="T3" fmla="*/ 36 h 36"/>
                <a:gd name="T4" fmla="*/ 6 w 30"/>
                <a:gd name="T5" fmla="*/ 0 h 36"/>
                <a:gd name="T6" fmla="*/ 30 w 30"/>
                <a:gd name="T7" fmla="*/ 24 h 36"/>
                <a:gd name="T8" fmla="*/ 0 w 30"/>
                <a:gd name="T9" fmla="*/ 36 h 36"/>
                <a:gd name="T10" fmla="*/ 30 w 30"/>
                <a:gd name="T11" fmla="*/ 24 h 36"/>
              </a:gdLst>
              <a:ahLst/>
              <a:cxnLst>
                <a:cxn ang="0">
                  <a:pos x="T0" y="T1"/>
                </a:cxn>
                <a:cxn ang="0">
                  <a:pos x="T2" y="T3"/>
                </a:cxn>
                <a:cxn ang="0">
                  <a:pos x="T4" y="T5"/>
                </a:cxn>
                <a:cxn ang="0">
                  <a:pos x="T6" y="T7"/>
                </a:cxn>
                <a:cxn ang="0">
                  <a:pos x="T8" y="T9"/>
                </a:cxn>
                <a:cxn ang="0">
                  <a:pos x="T10" y="T11"/>
                </a:cxn>
              </a:cxnLst>
              <a:rect l="0" t="0" r="r" b="b"/>
              <a:pathLst>
                <a:path w="30" h="36">
                  <a:moveTo>
                    <a:pt x="30" y="24"/>
                  </a:moveTo>
                  <a:lnTo>
                    <a:pt x="0" y="36"/>
                  </a:lnTo>
                  <a:lnTo>
                    <a:pt x="6" y="0"/>
                  </a:lnTo>
                  <a:lnTo>
                    <a:pt x="30" y="24"/>
                  </a:lnTo>
                  <a:lnTo>
                    <a:pt x="0" y="36"/>
                  </a:lnTo>
                  <a:lnTo>
                    <a:pt x="30" y="24"/>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219" name="Line 251"/>
            <p:cNvSpPr>
              <a:spLocks noChangeShapeType="1"/>
            </p:cNvSpPr>
            <p:nvPr/>
          </p:nvSpPr>
          <p:spPr bwMode="auto">
            <a:xfrm flipH="1">
              <a:off x="4868" y="3822"/>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20" name="Line 252"/>
            <p:cNvSpPr>
              <a:spLocks noChangeShapeType="1"/>
            </p:cNvSpPr>
            <p:nvPr/>
          </p:nvSpPr>
          <p:spPr bwMode="auto">
            <a:xfrm flipH="1" flipV="1">
              <a:off x="4849" y="3801"/>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21" name="Freeform 253"/>
            <p:cNvSpPr>
              <a:spLocks noChangeArrowheads="1"/>
            </p:cNvSpPr>
            <p:nvPr/>
          </p:nvSpPr>
          <p:spPr bwMode="auto">
            <a:xfrm>
              <a:off x="4830" y="3789"/>
              <a:ext cx="7" cy="7"/>
            </a:xfrm>
            <a:custGeom>
              <a:avLst/>
              <a:gdLst>
                <a:gd name="T0" fmla="*/ 6 w 6"/>
                <a:gd name="T1" fmla="*/ 6 h 6"/>
                <a:gd name="T2" fmla="*/ 6 w 6"/>
                <a:gd name="T3" fmla="*/ 0 h 6"/>
                <a:gd name="T4" fmla="*/ 0 w 6"/>
                <a:gd name="T5" fmla="*/ 0 h 6"/>
              </a:gdLst>
              <a:ahLst/>
              <a:cxnLst>
                <a:cxn ang="0">
                  <a:pos x="T0" y="T1"/>
                </a:cxn>
                <a:cxn ang="0">
                  <a:pos x="T2" y="T3"/>
                </a:cxn>
                <a:cxn ang="0">
                  <a:pos x="T4" y="T5"/>
                </a:cxn>
              </a:cxnLst>
              <a:rect l="0" t="0" r="r" b="b"/>
              <a:pathLst>
                <a:path w="6" h="6">
                  <a:moveTo>
                    <a:pt x="6" y="6"/>
                  </a:moveTo>
                  <a:lnTo>
                    <a:pt x="6" y="0"/>
                  </a:lnTo>
                  <a:lnTo>
                    <a:pt x="0"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222" name="Line 254"/>
            <p:cNvSpPr>
              <a:spLocks noChangeShapeType="1"/>
            </p:cNvSpPr>
            <p:nvPr/>
          </p:nvSpPr>
          <p:spPr bwMode="auto">
            <a:xfrm flipH="1" flipV="1">
              <a:off x="4803" y="3774"/>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23" name="Freeform 255"/>
            <p:cNvSpPr>
              <a:spLocks noChangeArrowheads="1"/>
            </p:cNvSpPr>
            <p:nvPr/>
          </p:nvSpPr>
          <p:spPr bwMode="auto">
            <a:xfrm>
              <a:off x="4784" y="3762"/>
              <a:ext cx="7" cy="7"/>
            </a:xfrm>
            <a:custGeom>
              <a:avLst/>
              <a:gdLst>
                <a:gd name="T0" fmla="*/ 6 w 6"/>
                <a:gd name="T1" fmla="*/ 6 h 6"/>
                <a:gd name="T2" fmla="*/ 0 w 6"/>
                <a:gd name="T3" fmla="*/ 0 h 6"/>
                <a:gd name="T4" fmla="*/ 0 w 6"/>
                <a:gd name="T5" fmla="*/ 0 h 6"/>
              </a:gdLst>
              <a:ahLst/>
              <a:cxnLst>
                <a:cxn ang="0">
                  <a:pos x="T0" y="T1"/>
                </a:cxn>
                <a:cxn ang="0">
                  <a:pos x="T2" y="T3"/>
                </a:cxn>
                <a:cxn ang="0">
                  <a:pos x="T4" y="T5"/>
                </a:cxn>
              </a:cxnLst>
              <a:rect l="0" t="0" r="r" b="b"/>
              <a:pathLst>
                <a:path w="6" h="6">
                  <a:moveTo>
                    <a:pt x="6" y="6"/>
                  </a:moveTo>
                  <a:lnTo>
                    <a:pt x="0"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224" name="Line 256"/>
            <p:cNvSpPr>
              <a:spLocks noChangeShapeType="1"/>
            </p:cNvSpPr>
            <p:nvPr/>
          </p:nvSpPr>
          <p:spPr bwMode="auto">
            <a:xfrm flipH="1">
              <a:off x="4756" y="375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25" name="Line 257"/>
            <p:cNvSpPr>
              <a:spLocks noChangeShapeType="1"/>
            </p:cNvSpPr>
            <p:nvPr/>
          </p:nvSpPr>
          <p:spPr bwMode="auto">
            <a:xfrm flipH="1" flipV="1">
              <a:off x="4736" y="3741"/>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26" name="Line 258"/>
            <p:cNvSpPr>
              <a:spLocks noChangeShapeType="1"/>
            </p:cNvSpPr>
            <p:nvPr/>
          </p:nvSpPr>
          <p:spPr bwMode="auto">
            <a:xfrm flipH="1">
              <a:off x="4710" y="373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27" name="Line 259"/>
            <p:cNvSpPr>
              <a:spLocks noChangeShapeType="1"/>
            </p:cNvSpPr>
            <p:nvPr/>
          </p:nvSpPr>
          <p:spPr bwMode="auto">
            <a:xfrm flipH="1">
              <a:off x="4683" y="3729"/>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28" name="Line 260"/>
            <p:cNvSpPr>
              <a:spLocks noChangeShapeType="1"/>
            </p:cNvSpPr>
            <p:nvPr/>
          </p:nvSpPr>
          <p:spPr bwMode="auto">
            <a:xfrm flipH="1">
              <a:off x="4657" y="3723"/>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29" name="Line 261"/>
            <p:cNvSpPr>
              <a:spLocks noChangeShapeType="1"/>
            </p:cNvSpPr>
            <p:nvPr/>
          </p:nvSpPr>
          <p:spPr bwMode="auto">
            <a:xfrm flipH="1">
              <a:off x="4631" y="3723"/>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30" name="Line 262"/>
            <p:cNvSpPr>
              <a:spLocks noChangeShapeType="1"/>
            </p:cNvSpPr>
            <p:nvPr/>
          </p:nvSpPr>
          <p:spPr bwMode="auto">
            <a:xfrm flipH="1">
              <a:off x="4604" y="3723"/>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31" name="Line 263"/>
            <p:cNvSpPr>
              <a:spLocks noChangeShapeType="1"/>
            </p:cNvSpPr>
            <p:nvPr/>
          </p:nvSpPr>
          <p:spPr bwMode="auto">
            <a:xfrm flipH="1">
              <a:off x="4578" y="3723"/>
              <a:ext cx="15"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32" name="Line 264"/>
            <p:cNvSpPr>
              <a:spLocks noChangeShapeType="1"/>
            </p:cNvSpPr>
            <p:nvPr/>
          </p:nvSpPr>
          <p:spPr bwMode="auto">
            <a:xfrm flipH="1">
              <a:off x="4551" y="3723"/>
              <a:ext cx="15"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33" name="Line 265"/>
            <p:cNvSpPr>
              <a:spLocks noChangeShapeType="1"/>
            </p:cNvSpPr>
            <p:nvPr/>
          </p:nvSpPr>
          <p:spPr bwMode="auto">
            <a:xfrm flipH="1">
              <a:off x="4531" y="3729"/>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34" name="Freeform 266"/>
            <p:cNvSpPr>
              <a:spLocks noChangeArrowheads="1"/>
            </p:cNvSpPr>
            <p:nvPr/>
          </p:nvSpPr>
          <p:spPr bwMode="auto">
            <a:xfrm>
              <a:off x="4506" y="3729"/>
              <a:ext cx="6" cy="7"/>
            </a:xfrm>
            <a:custGeom>
              <a:avLst/>
              <a:gdLst>
                <a:gd name="T0" fmla="*/ 6 w 6"/>
                <a:gd name="T1" fmla="*/ 0 h 6"/>
                <a:gd name="T2" fmla="*/ 0 w 6"/>
                <a:gd name="T3" fmla="*/ 6 h 6"/>
                <a:gd name="T4" fmla="*/ 0 w 6"/>
                <a:gd name="T5" fmla="*/ 6 h 6"/>
              </a:gdLst>
              <a:ahLst/>
              <a:cxnLst>
                <a:cxn ang="0">
                  <a:pos x="T0" y="T1"/>
                </a:cxn>
                <a:cxn ang="0">
                  <a:pos x="T2" y="T3"/>
                </a:cxn>
                <a:cxn ang="0">
                  <a:pos x="T4" y="T5"/>
                </a:cxn>
              </a:cxnLst>
              <a:rect l="0" t="0" r="r" b="b"/>
              <a:pathLst>
                <a:path w="6" h="6">
                  <a:moveTo>
                    <a:pt x="6" y="0"/>
                  </a:moveTo>
                  <a:lnTo>
                    <a:pt x="0" y="6"/>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235" name="Line 267"/>
            <p:cNvSpPr>
              <a:spLocks noChangeShapeType="1"/>
            </p:cNvSpPr>
            <p:nvPr/>
          </p:nvSpPr>
          <p:spPr bwMode="auto">
            <a:xfrm flipH="1">
              <a:off x="4478" y="3742"/>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36" name="Freeform 268"/>
            <p:cNvSpPr>
              <a:spLocks noChangeArrowheads="1"/>
            </p:cNvSpPr>
            <p:nvPr/>
          </p:nvSpPr>
          <p:spPr bwMode="auto">
            <a:xfrm>
              <a:off x="4453" y="3749"/>
              <a:ext cx="7" cy="7"/>
            </a:xfrm>
            <a:custGeom>
              <a:avLst/>
              <a:gdLst>
                <a:gd name="T0" fmla="*/ 6 w 6"/>
                <a:gd name="T1" fmla="*/ 0 h 6"/>
                <a:gd name="T2" fmla="*/ 6 w 6"/>
                <a:gd name="T3" fmla="*/ 0 h 6"/>
                <a:gd name="T4" fmla="*/ 0 w 6"/>
                <a:gd name="T5" fmla="*/ 6 h 6"/>
              </a:gdLst>
              <a:ahLst/>
              <a:cxnLst>
                <a:cxn ang="0">
                  <a:pos x="T0" y="T1"/>
                </a:cxn>
                <a:cxn ang="0">
                  <a:pos x="T2" y="T3"/>
                </a:cxn>
                <a:cxn ang="0">
                  <a:pos x="T4" y="T5"/>
                </a:cxn>
              </a:cxnLst>
              <a:rect l="0" t="0" r="r" b="b"/>
              <a:pathLst>
                <a:path w="6" h="6">
                  <a:moveTo>
                    <a:pt x="6" y="0"/>
                  </a:moveTo>
                  <a:lnTo>
                    <a:pt x="6" y="0"/>
                  </a:lnTo>
                  <a:lnTo>
                    <a:pt x="0" y="6"/>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237" name="Line 269"/>
            <p:cNvSpPr>
              <a:spLocks noChangeShapeType="1"/>
            </p:cNvSpPr>
            <p:nvPr/>
          </p:nvSpPr>
          <p:spPr bwMode="auto">
            <a:xfrm flipH="1">
              <a:off x="4432" y="3762"/>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38" name="Freeform 270"/>
            <p:cNvSpPr>
              <a:spLocks noChangeArrowheads="1"/>
            </p:cNvSpPr>
            <p:nvPr/>
          </p:nvSpPr>
          <p:spPr bwMode="auto">
            <a:xfrm>
              <a:off x="4407" y="3776"/>
              <a:ext cx="7" cy="1"/>
            </a:xfrm>
            <a:custGeom>
              <a:avLst/>
              <a:gdLst>
                <a:gd name="T0" fmla="*/ 6 w 6"/>
                <a:gd name="T1" fmla="*/ 6 w 6"/>
                <a:gd name="T2" fmla="*/ 0 w 6"/>
              </a:gdLst>
              <a:ahLst/>
              <a:cxnLst>
                <a:cxn ang="0">
                  <a:pos x="T0" y="0"/>
                </a:cxn>
                <a:cxn ang="0">
                  <a:pos x="T1" y="0"/>
                </a:cxn>
                <a:cxn ang="0">
                  <a:pos x="T2" y="0"/>
                </a:cxn>
              </a:cxnLst>
              <a:rect l="0" t="0" r="r" b="b"/>
              <a:pathLst>
                <a:path w="6">
                  <a:moveTo>
                    <a:pt x="6" y="0"/>
                  </a:moveTo>
                  <a:lnTo>
                    <a:pt x="6" y="0"/>
                  </a:lnTo>
                  <a:lnTo>
                    <a:pt x="0"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239" name="Line 271"/>
            <p:cNvSpPr>
              <a:spLocks noChangeShapeType="1"/>
            </p:cNvSpPr>
            <p:nvPr/>
          </p:nvSpPr>
          <p:spPr bwMode="auto">
            <a:xfrm flipH="1">
              <a:off x="4386" y="3789"/>
              <a:ext cx="9"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40" name="Line 272"/>
            <p:cNvSpPr>
              <a:spLocks noChangeShapeType="1"/>
            </p:cNvSpPr>
            <p:nvPr/>
          </p:nvSpPr>
          <p:spPr bwMode="auto">
            <a:xfrm flipH="1">
              <a:off x="4366" y="3802"/>
              <a:ext cx="9"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41" name="Freeform 273"/>
            <p:cNvSpPr>
              <a:spLocks noChangeArrowheads="1"/>
            </p:cNvSpPr>
            <p:nvPr/>
          </p:nvSpPr>
          <p:spPr bwMode="auto">
            <a:xfrm>
              <a:off x="4334" y="3795"/>
              <a:ext cx="46" cy="33"/>
            </a:xfrm>
            <a:custGeom>
              <a:avLst/>
              <a:gdLst>
                <a:gd name="T0" fmla="*/ 42 w 42"/>
                <a:gd name="T1" fmla="*/ 24 h 30"/>
                <a:gd name="T2" fmla="*/ 0 w 42"/>
                <a:gd name="T3" fmla="*/ 30 h 30"/>
                <a:gd name="T4" fmla="*/ 18 w 42"/>
                <a:gd name="T5" fmla="*/ 0 h 30"/>
                <a:gd name="T6" fmla="*/ 42 w 42"/>
                <a:gd name="T7" fmla="*/ 24 h 30"/>
                <a:gd name="T8" fmla="*/ 0 w 42"/>
                <a:gd name="T9" fmla="*/ 30 h 30"/>
                <a:gd name="T10" fmla="*/ 42 w 42"/>
                <a:gd name="T11" fmla="*/ 24 h 30"/>
              </a:gdLst>
              <a:ahLst/>
              <a:cxnLst>
                <a:cxn ang="0">
                  <a:pos x="T0" y="T1"/>
                </a:cxn>
                <a:cxn ang="0">
                  <a:pos x="T2" y="T3"/>
                </a:cxn>
                <a:cxn ang="0">
                  <a:pos x="T4" y="T5"/>
                </a:cxn>
                <a:cxn ang="0">
                  <a:pos x="T6" y="T7"/>
                </a:cxn>
                <a:cxn ang="0">
                  <a:pos x="T8" y="T9"/>
                </a:cxn>
                <a:cxn ang="0">
                  <a:pos x="T10" y="T11"/>
                </a:cxn>
              </a:cxnLst>
              <a:rect l="0" t="0" r="r" b="b"/>
              <a:pathLst>
                <a:path w="42" h="30">
                  <a:moveTo>
                    <a:pt x="42" y="24"/>
                  </a:moveTo>
                  <a:lnTo>
                    <a:pt x="0" y="30"/>
                  </a:lnTo>
                  <a:lnTo>
                    <a:pt x="18" y="0"/>
                  </a:lnTo>
                  <a:lnTo>
                    <a:pt x="42" y="24"/>
                  </a:lnTo>
                  <a:lnTo>
                    <a:pt x="0" y="30"/>
                  </a:lnTo>
                  <a:lnTo>
                    <a:pt x="42" y="24"/>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242" name="Line 274"/>
            <p:cNvSpPr>
              <a:spLocks noChangeShapeType="1"/>
            </p:cNvSpPr>
            <p:nvPr/>
          </p:nvSpPr>
          <p:spPr bwMode="auto">
            <a:xfrm flipH="1">
              <a:off x="4868" y="3822"/>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43" name="Line 275"/>
            <p:cNvSpPr>
              <a:spLocks noChangeShapeType="1"/>
            </p:cNvSpPr>
            <p:nvPr/>
          </p:nvSpPr>
          <p:spPr bwMode="auto">
            <a:xfrm flipH="1">
              <a:off x="4849" y="3809"/>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44" name="Line 276"/>
            <p:cNvSpPr>
              <a:spLocks noChangeShapeType="1"/>
            </p:cNvSpPr>
            <p:nvPr/>
          </p:nvSpPr>
          <p:spPr bwMode="auto">
            <a:xfrm flipH="1">
              <a:off x="4822" y="3795"/>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45" name="Line 277"/>
            <p:cNvSpPr>
              <a:spLocks noChangeShapeType="1"/>
            </p:cNvSpPr>
            <p:nvPr/>
          </p:nvSpPr>
          <p:spPr bwMode="auto">
            <a:xfrm flipH="1" flipV="1">
              <a:off x="4803" y="3781"/>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46" name="Line 278"/>
            <p:cNvSpPr>
              <a:spLocks noChangeShapeType="1"/>
            </p:cNvSpPr>
            <p:nvPr/>
          </p:nvSpPr>
          <p:spPr bwMode="auto">
            <a:xfrm flipH="1">
              <a:off x="4776" y="377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47" name="Line 279"/>
            <p:cNvSpPr>
              <a:spLocks noChangeShapeType="1"/>
            </p:cNvSpPr>
            <p:nvPr/>
          </p:nvSpPr>
          <p:spPr bwMode="auto">
            <a:xfrm flipH="1">
              <a:off x="4756" y="3762"/>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48" name="Line 280"/>
            <p:cNvSpPr>
              <a:spLocks noChangeShapeType="1"/>
            </p:cNvSpPr>
            <p:nvPr/>
          </p:nvSpPr>
          <p:spPr bwMode="auto">
            <a:xfrm flipH="1">
              <a:off x="4730" y="375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49" name="Line 281"/>
            <p:cNvSpPr>
              <a:spLocks noChangeShapeType="1"/>
            </p:cNvSpPr>
            <p:nvPr/>
          </p:nvSpPr>
          <p:spPr bwMode="auto">
            <a:xfrm flipH="1">
              <a:off x="4703" y="3749"/>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50" name="Line 282"/>
            <p:cNvSpPr>
              <a:spLocks noChangeShapeType="1"/>
            </p:cNvSpPr>
            <p:nvPr/>
          </p:nvSpPr>
          <p:spPr bwMode="auto">
            <a:xfrm flipH="1" flipV="1">
              <a:off x="4677" y="3735"/>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51" name="Line 283"/>
            <p:cNvSpPr>
              <a:spLocks noChangeShapeType="1"/>
            </p:cNvSpPr>
            <p:nvPr/>
          </p:nvSpPr>
          <p:spPr bwMode="auto">
            <a:xfrm flipH="1" flipV="1">
              <a:off x="4651" y="3728"/>
              <a:ext cx="15"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52" name="Line 284"/>
            <p:cNvSpPr>
              <a:spLocks noChangeShapeType="1"/>
            </p:cNvSpPr>
            <p:nvPr/>
          </p:nvSpPr>
          <p:spPr bwMode="auto">
            <a:xfrm flipH="1">
              <a:off x="4631" y="3729"/>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53" name="Line 285"/>
            <p:cNvSpPr>
              <a:spLocks noChangeShapeType="1"/>
            </p:cNvSpPr>
            <p:nvPr/>
          </p:nvSpPr>
          <p:spPr bwMode="auto">
            <a:xfrm flipH="1">
              <a:off x="4604" y="3723"/>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54" name="Line 286"/>
            <p:cNvSpPr>
              <a:spLocks noChangeShapeType="1"/>
            </p:cNvSpPr>
            <p:nvPr/>
          </p:nvSpPr>
          <p:spPr bwMode="auto">
            <a:xfrm flipH="1" flipV="1">
              <a:off x="4578" y="3714"/>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55" name="Line 287"/>
            <p:cNvSpPr>
              <a:spLocks noChangeShapeType="1"/>
            </p:cNvSpPr>
            <p:nvPr/>
          </p:nvSpPr>
          <p:spPr bwMode="auto">
            <a:xfrm flipH="1">
              <a:off x="4551" y="371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56" name="Line 288"/>
            <p:cNvSpPr>
              <a:spLocks noChangeShapeType="1"/>
            </p:cNvSpPr>
            <p:nvPr/>
          </p:nvSpPr>
          <p:spPr bwMode="auto">
            <a:xfrm flipH="1">
              <a:off x="4525" y="371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57" name="Freeform 289"/>
            <p:cNvSpPr>
              <a:spLocks noChangeArrowheads="1"/>
            </p:cNvSpPr>
            <p:nvPr/>
          </p:nvSpPr>
          <p:spPr bwMode="auto">
            <a:xfrm>
              <a:off x="4500" y="3716"/>
              <a:ext cx="7" cy="1"/>
            </a:xfrm>
            <a:custGeom>
              <a:avLst/>
              <a:gdLst>
                <a:gd name="T0" fmla="*/ 6 w 6"/>
                <a:gd name="T1" fmla="*/ 6 w 6"/>
                <a:gd name="T2" fmla="*/ 0 w 6"/>
              </a:gdLst>
              <a:ahLst/>
              <a:cxnLst>
                <a:cxn ang="0">
                  <a:pos x="T0" y="0"/>
                </a:cxn>
                <a:cxn ang="0">
                  <a:pos x="T1" y="0"/>
                </a:cxn>
                <a:cxn ang="0">
                  <a:pos x="T2" y="0"/>
                </a:cxn>
              </a:cxnLst>
              <a:rect l="0" t="0" r="r" b="b"/>
              <a:pathLst>
                <a:path w="6">
                  <a:moveTo>
                    <a:pt x="6" y="0"/>
                  </a:moveTo>
                  <a:lnTo>
                    <a:pt x="6" y="0"/>
                  </a:lnTo>
                  <a:lnTo>
                    <a:pt x="0"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258" name="Line 290"/>
            <p:cNvSpPr>
              <a:spLocks noChangeShapeType="1"/>
            </p:cNvSpPr>
            <p:nvPr/>
          </p:nvSpPr>
          <p:spPr bwMode="auto">
            <a:xfrm flipH="1">
              <a:off x="4472" y="371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59" name="Line 291"/>
            <p:cNvSpPr>
              <a:spLocks noChangeShapeType="1"/>
            </p:cNvSpPr>
            <p:nvPr/>
          </p:nvSpPr>
          <p:spPr bwMode="auto">
            <a:xfrm flipH="1">
              <a:off x="4445" y="371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60" name="Line 292"/>
            <p:cNvSpPr>
              <a:spLocks noChangeShapeType="1"/>
            </p:cNvSpPr>
            <p:nvPr/>
          </p:nvSpPr>
          <p:spPr bwMode="auto">
            <a:xfrm flipH="1">
              <a:off x="4419" y="3716"/>
              <a:ext cx="9"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61" name="Line 293"/>
            <p:cNvSpPr>
              <a:spLocks noChangeShapeType="1"/>
            </p:cNvSpPr>
            <p:nvPr/>
          </p:nvSpPr>
          <p:spPr bwMode="auto">
            <a:xfrm flipH="1">
              <a:off x="4392" y="3723"/>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62" name="Line 294"/>
            <p:cNvSpPr>
              <a:spLocks noChangeShapeType="1"/>
            </p:cNvSpPr>
            <p:nvPr/>
          </p:nvSpPr>
          <p:spPr bwMode="auto">
            <a:xfrm flipH="1">
              <a:off x="4366" y="3729"/>
              <a:ext cx="15"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63" name="Line 295"/>
            <p:cNvSpPr>
              <a:spLocks noChangeShapeType="1"/>
            </p:cNvSpPr>
            <p:nvPr/>
          </p:nvSpPr>
          <p:spPr bwMode="auto">
            <a:xfrm flipH="1">
              <a:off x="4346" y="373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64" name="Line 296"/>
            <p:cNvSpPr>
              <a:spLocks noChangeShapeType="1"/>
            </p:cNvSpPr>
            <p:nvPr/>
          </p:nvSpPr>
          <p:spPr bwMode="auto">
            <a:xfrm flipH="1">
              <a:off x="4320" y="3742"/>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65" name="Line 297"/>
            <p:cNvSpPr>
              <a:spLocks noChangeShapeType="1"/>
            </p:cNvSpPr>
            <p:nvPr/>
          </p:nvSpPr>
          <p:spPr bwMode="auto">
            <a:xfrm flipH="1">
              <a:off x="4293" y="3749"/>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66" name="Line 298"/>
            <p:cNvSpPr>
              <a:spLocks noChangeShapeType="1"/>
            </p:cNvSpPr>
            <p:nvPr/>
          </p:nvSpPr>
          <p:spPr bwMode="auto">
            <a:xfrm flipH="1">
              <a:off x="4267" y="3756"/>
              <a:ext cx="15"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67" name="Freeform 299"/>
            <p:cNvSpPr>
              <a:spLocks noChangeArrowheads="1"/>
            </p:cNvSpPr>
            <p:nvPr/>
          </p:nvSpPr>
          <p:spPr bwMode="auto">
            <a:xfrm>
              <a:off x="4248" y="3769"/>
              <a:ext cx="7" cy="1"/>
            </a:xfrm>
            <a:custGeom>
              <a:avLst/>
              <a:gdLst>
                <a:gd name="T0" fmla="*/ 6 w 6"/>
                <a:gd name="T1" fmla="*/ 6 w 6"/>
                <a:gd name="T2" fmla="*/ 0 w 6"/>
              </a:gdLst>
              <a:ahLst/>
              <a:cxnLst>
                <a:cxn ang="0">
                  <a:pos x="T0" y="0"/>
                </a:cxn>
                <a:cxn ang="0">
                  <a:pos x="T1" y="0"/>
                </a:cxn>
                <a:cxn ang="0">
                  <a:pos x="T2" y="0"/>
                </a:cxn>
              </a:cxnLst>
              <a:rect l="0" t="0" r="r" b="b"/>
              <a:pathLst>
                <a:path w="6">
                  <a:moveTo>
                    <a:pt x="6" y="0"/>
                  </a:moveTo>
                  <a:lnTo>
                    <a:pt x="6" y="0"/>
                  </a:lnTo>
                  <a:lnTo>
                    <a:pt x="0"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268" name="Line 300"/>
            <p:cNvSpPr>
              <a:spLocks noChangeShapeType="1"/>
            </p:cNvSpPr>
            <p:nvPr/>
          </p:nvSpPr>
          <p:spPr bwMode="auto">
            <a:xfrm flipH="1">
              <a:off x="4220" y="3782"/>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69" name="Line 301"/>
            <p:cNvSpPr>
              <a:spLocks noChangeShapeType="1"/>
            </p:cNvSpPr>
            <p:nvPr/>
          </p:nvSpPr>
          <p:spPr bwMode="auto">
            <a:xfrm flipH="1">
              <a:off x="4201" y="3789"/>
              <a:ext cx="9"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70" name="Freeform 302"/>
            <p:cNvSpPr>
              <a:spLocks noChangeArrowheads="1"/>
            </p:cNvSpPr>
            <p:nvPr/>
          </p:nvSpPr>
          <p:spPr bwMode="auto">
            <a:xfrm>
              <a:off x="4162" y="3782"/>
              <a:ext cx="40" cy="40"/>
            </a:xfrm>
            <a:custGeom>
              <a:avLst/>
              <a:gdLst>
                <a:gd name="T0" fmla="*/ 36 w 36"/>
                <a:gd name="T1" fmla="*/ 30 h 36"/>
                <a:gd name="T2" fmla="*/ 0 w 36"/>
                <a:gd name="T3" fmla="*/ 36 h 36"/>
                <a:gd name="T4" fmla="*/ 18 w 36"/>
                <a:gd name="T5" fmla="*/ 0 h 36"/>
                <a:gd name="T6" fmla="*/ 36 w 36"/>
                <a:gd name="T7" fmla="*/ 30 h 36"/>
                <a:gd name="T8" fmla="*/ 0 w 36"/>
                <a:gd name="T9" fmla="*/ 36 h 36"/>
                <a:gd name="T10" fmla="*/ 36 w 36"/>
                <a:gd name="T11" fmla="*/ 30 h 36"/>
              </a:gdLst>
              <a:ahLst/>
              <a:cxnLst>
                <a:cxn ang="0">
                  <a:pos x="T0" y="T1"/>
                </a:cxn>
                <a:cxn ang="0">
                  <a:pos x="T2" y="T3"/>
                </a:cxn>
                <a:cxn ang="0">
                  <a:pos x="T4" y="T5"/>
                </a:cxn>
                <a:cxn ang="0">
                  <a:pos x="T6" y="T7"/>
                </a:cxn>
                <a:cxn ang="0">
                  <a:pos x="T8" y="T9"/>
                </a:cxn>
                <a:cxn ang="0">
                  <a:pos x="T10" y="T11"/>
                </a:cxn>
              </a:cxnLst>
              <a:rect l="0" t="0" r="r" b="b"/>
              <a:pathLst>
                <a:path w="36" h="36">
                  <a:moveTo>
                    <a:pt x="36" y="30"/>
                  </a:moveTo>
                  <a:lnTo>
                    <a:pt x="0" y="36"/>
                  </a:lnTo>
                  <a:lnTo>
                    <a:pt x="18" y="0"/>
                  </a:lnTo>
                  <a:lnTo>
                    <a:pt x="36" y="30"/>
                  </a:lnTo>
                  <a:lnTo>
                    <a:pt x="0" y="36"/>
                  </a:lnTo>
                  <a:lnTo>
                    <a:pt x="36" y="30"/>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271" name="Line 303"/>
            <p:cNvSpPr>
              <a:spLocks noChangeShapeType="1"/>
            </p:cNvSpPr>
            <p:nvPr/>
          </p:nvSpPr>
          <p:spPr bwMode="auto">
            <a:xfrm>
              <a:off x="4896" y="3895"/>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72" name="Line 304"/>
            <p:cNvSpPr>
              <a:spLocks noChangeShapeType="1"/>
            </p:cNvSpPr>
            <p:nvPr/>
          </p:nvSpPr>
          <p:spPr bwMode="auto">
            <a:xfrm>
              <a:off x="4916" y="3915"/>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73" name="Line 305"/>
            <p:cNvSpPr>
              <a:spLocks noChangeShapeType="1"/>
            </p:cNvSpPr>
            <p:nvPr/>
          </p:nvSpPr>
          <p:spPr bwMode="auto">
            <a:xfrm>
              <a:off x="4936" y="3928"/>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74" name="Line 306"/>
            <p:cNvSpPr>
              <a:spLocks noChangeShapeType="1"/>
            </p:cNvSpPr>
            <p:nvPr/>
          </p:nvSpPr>
          <p:spPr bwMode="auto">
            <a:xfrm>
              <a:off x="4956" y="3947"/>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75" name="Line 307"/>
            <p:cNvSpPr>
              <a:spLocks noChangeShapeType="1"/>
            </p:cNvSpPr>
            <p:nvPr/>
          </p:nvSpPr>
          <p:spPr bwMode="auto">
            <a:xfrm>
              <a:off x="4976" y="3961"/>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76" name="Freeform 308"/>
            <p:cNvSpPr>
              <a:spLocks noChangeArrowheads="1"/>
            </p:cNvSpPr>
            <p:nvPr/>
          </p:nvSpPr>
          <p:spPr bwMode="auto">
            <a:xfrm>
              <a:off x="4996" y="3981"/>
              <a:ext cx="7" cy="1"/>
            </a:xfrm>
            <a:custGeom>
              <a:avLst/>
              <a:gdLst>
                <a:gd name="T0" fmla="*/ 0 w 6"/>
                <a:gd name="T1" fmla="*/ 6 w 6"/>
                <a:gd name="T2" fmla="*/ 6 w 6"/>
              </a:gdLst>
              <a:ahLst/>
              <a:cxnLst>
                <a:cxn ang="0">
                  <a:pos x="T0" y="0"/>
                </a:cxn>
                <a:cxn ang="0">
                  <a:pos x="T1" y="0"/>
                </a:cxn>
                <a:cxn ang="0">
                  <a:pos x="T2" y="0"/>
                </a:cxn>
              </a:cxnLst>
              <a:rect l="0" t="0" r="r" b="b"/>
              <a:pathLst>
                <a:path w="6">
                  <a:moveTo>
                    <a:pt x="0" y="0"/>
                  </a:moveTo>
                  <a:lnTo>
                    <a:pt x="6"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277" name="Line 309"/>
            <p:cNvSpPr>
              <a:spLocks noChangeShapeType="1"/>
            </p:cNvSpPr>
            <p:nvPr/>
          </p:nvSpPr>
          <p:spPr bwMode="auto">
            <a:xfrm>
              <a:off x="5022" y="3987"/>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78" name="Line 310"/>
            <p:cNvSpPr>
              <a:spLocks noChangeShapeType="1"/>
            </p:cNvSpPr>
            <p:nvPr/>
          </p:nvSpPr>
          <p:spPr bwMode="auto">
            <a:xfrm>
              <a:off x="5042" y="4000"/>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79" name="Line 311"/>
            <p:cNvSpPr>
              <a:spLocks noChangeShapeType="1"/>
            </p:cNvSpPr>
            <p:nvPr/>
          </p:nvSpPr>
          <p:spPr bwMode="auto">
            <a:xfrm>
              <a:off x="5069" y="4000"/>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80" name="Line 312"/>
            <p:cNvSpPr>
              <a:spLocks noChangeShapeType="1"/>
            </p:cNvSpPr>
            <p:nvPr/>
          </p:nvSpPr>
          <p:spPr bwMode="auto">
            <a:xfrm>
              <a:off x="5095" y="4000"/>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81" name="Line 313"/>
            <p:cNvSpPr>
              <a:spLocks noChangeShapeType="1"/>
            </p:cNvSpPr>
            <p:nvPr/>
          </p:nvSpPr>
          <p:spPr bwMode="auto">
            <a:xfrm>
              <a:off x="5122" y="3994"/>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82" name="Line 314"/>
            <p:cNvSpPr>
              <a:spLocks noChangeShapeType="1"/>
            </p:cNvSpPr>
            <p:nvPr/>
          </p:nvSpPr>
          <p:spPr bwMode="auto">
            <a:xfrm flipV="1">
              <a:off x="5148" y="3979"/>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83" name="Freeform 315"/>
            <p:cNvSpPr>
              <a:spLocks noChangeArrowheads="1"/>
            </p:cNvSpPr>
            <p:nvPr/>
          </p:nvSpPr>
          <p:spPr bwMode="auto">
            <a:xfrm>
              <a:off x="5168" y="3968"/>
              <a:ext cx="7" cy="6"/>
            </a:xfrm>
            <a:custGeom>
              <a:avLst/>
              <a:gdLst>
                <a:gd name="T0" fmla="*/ 0 w 6"/>
                <a:gd name="T1" fmla="*/ 6 h 6"/>
                <a:gd name="T2" fmla="*/ 0 w 6"/>
                <a:gd name="T3" fmla="*/ 6 h 6"/>
                <a:gd name="T4" fmla="*/ 6 w 6"/>
                <a:gd name="T5" fmla="*/ 0 h 6"/>
              </a:gdLst>
              <a:ahLst/>
              <a:cxnLst>
                <a:cxn ang="0">
                  <a:pos x="T0" y="T1"/>
                </a:cxn>
                <a:cxn ang="0">
                  <a:pos x="T2" y="T3"/>
                </a:cxn>
                <a:cxn ang="0">
                  <a:pos x="T4" y="T5"/>
                </a:cxn>
              </a:cxnLst>
              <a:rect l="0" t="0" r="r" b="b"/>
              <a:pathLst>
                <a:path w="6" h="6">
                  <a:moveTo>
                    <a:pt x="0" y="6"/>
                  </a:moveTo>
                  <a:lnTo>
                    <a:pt x="0" y="6"/>
                  </a:lnTo>
                  <a:lnTo>
                    <a:pt x="6"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284" name="Line 316"/>
            <p:cNvSpPr>
              <a:spLocks noChangeShapeType="1"/>
            </p:cNvSpPr>
            <p:nvPr/>
          </p:nvSpPr>
          <p:spPr bwMode="auto">
            <a:xfrm flipV="1">
              <a:off x="5188" y="3953"/>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85" name="Line 317"/>
            <p:cNvSpPr>
              <a:spLocks noChangeShapeType="1"/>
            </p:cNvSpPr>
            <p:nvPr/>
          </p:nvSpPr>
          <p:spPr bwMode="auto">
            <a:xfrm flipV="1">
              <a:off x="5208" y="3933"/>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86" name="Line 318"/>
            <p:cNvSpPr>
              <a:spLocks noChangeShapeType="1"/>
            </p:cNvSpPr>
            <p:nvPr/>
          </p:nvSpPr>
          <p:spPr bwMode="auto">
            <a:xfrm flipV="1">
              <a:off x="5227" y="3913"/>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87" name="Freeform 319"/>
            <p:cNvSpPr>
              <a:spLocks noChangeArrowheads="1"/>
            </p:cNvSpPr>
            <p:nvPr/>
          </p:nvSpPr>
          <p:spPr bwMode="auto">
            <a:xfrm>
              <a:off x="5214" y="3888"/>
              <a:ext cx="40" cy="40"/>
            </a:xfrm>
            <a:custGeom>
              <a:avLst/>
              <a:gdLst>
                <a:gd name="T0" fmla="*/ 0 w 36"/>
                <a:gd name="T1" fmla="*/ 12 h 36"/>
                <a:gd name="T2" fmla="*/ 36 w 36"/>
                <a:gd name="T3" fmla="*/ 0 h 36"/>
                <a:gd name="T4" fmla="*/ 30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30" y="36"/>
                  </a:lnTo>
                  <a:lnTo>
                    <a:pt x="0" y="12"/>
                  </a:lnTo>
                  <a:lnTo>
                    <a:pt x="36" y="0"/>
                  </a:lnTo>
                  <a:lnTo>
                    <a:pt x="0" y="12"/>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288" name="Line 320"/>
            <p:cNvSpPr>
              <a:spLocks noChangeShapeType="1"/>
            </p:cNvSpPr>
            <p:nvPr/>
          </p:nvSpPr>
          <p:spPr bwMode="auto">
            <a:xfrm>
              <a:off x="4896" y="3895"/>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89" name="Line 321"/>
            <p:cNvSpPr>
              <a:spLocks noChangeShapeType="1"/>
            </p:cNvSpPr>
            <p:nvPr/>
          </p:nvSpPr>
          <p:spPr bwMode="auto">
            <a:xfrm>
              <a:off x="4916" y="3908"/>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90" name="Freeform 322"/>
            <p:cNvSpPr>
              <a:spLocks noChangeArrowheads="1"/>
            </p:cNvSpPr>
            <p:nvPr/>
          </p:nvSpPr>
          <p:spPr bwMode="auto">
            <a:xfrm>
              <a:off x="4943" y="3921"/>
              <a:ext cx="7" cy="7"/>
            </a:xfrm>
            <a:custGeom>
              <a:avLst/>
              <a:gdLst>
                <a:gd name="T0" fmla="*/ 0 w 6"/>
                <a:gd name="T1" fmla="*/ 0 h 6"/>
                <a:gd name="T2" fmla="*/ 0 w 6"/>
                <a:gd name="T3" fmla="*/ 6 h 6"/>
                <a:gd name="T4" fmla="*/ 6 w 6"/>
                <a:gd name="T5" fmla="*/ 6 h 6"/>
              </a:gdLst>
              <a:ahLst/>
              <a:cxnLst>
                <a:cxn ang="0">
                  <a:pos x="T0" y="T1"/>
                </a:cxn>
                <a:cxn ang="0">
                  <a:pos x="T2" y="T3"/>
                </a:cxn>
                <a:cxn ang="0">
                  <a:pos x="T4" y="T5"/>
                </a:cxn>
              </a:cxnLst>
              <a:rect l="0" t="0" r="r" b="b"/>
              <a:pathLst>
                <a:path w="6" h="6">
                  <a:moveTo>
                    <a:pt x="0" y="0"/>
                  </a:moveTo>
                  <a:lnTo>
                    <a:pt x="0" y="6"/>
                  </a:lnTo>
                  <a:lnTo>
                    <a:pt x="6" y="6"/>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291" name="Line 323"/>
            <p:cNvSpPr>
              <a:spLocks noChangeShapeType="1"/>
            </p:cNvSpPr>
            <p:nvPr/>
          </p:nvSpPr>
          <p:spPr bwMode="auto">
            <a:xfrm>
              <a:off x="4963" y="3934"/>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92" name="Line 324"/>
            <p:cNvSpPr>
              <a:spLocks noChangeShapeType="1"/>
            </p:cNvSpPr>
            <p:nvPr/>
          </p:nvSpPr>
          <p:spPr bwMode="auto">
            <a:xfrm>
              <a:off x="4983" y="3947"/>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93" name="Line 325"/>
            <p:cNvSpPr>
              <a:spLocks noChangeShapeType="1"/>
            </p:cNvSpPr>
            <p:nvPr/>
          </p:nvSpPr>
          <p:spPr bwMode="auto">
            <a:xfrm>
              <a:off x="5009" y="396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94" name="Line 326"/>
            <p:cNvSpPr>
              <a:spLocks noChangeShapeType="1"/>
            </p:cNvSpPr>
            <p:nvPr/>
          </p:nvSpPr>
          <p:spPr bwMode="auto">
            <a:xfrm>
              <a:off x="5035" y="3974"/>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95" name="Freeform 327"/>
            <p:cNvSpPr>
              <a:spLocks noChangeArrowheads="1"/>
            </p:cNvSpPr>
            <p:nvPr/>
          </p:nvSpPr>
          <p:spPr bwMode="auto">
            <a:xfrm>
              <a:off x="5055" y="3981"/>
              <a:ext cx="7" cy="1"/>
            </a:xfrm>
            <a:custGeom>
              <a:avLst/>
              <a:gdLst>
                <a:gd name="T0" fmla="*/ 0 w 6"/>
                <a:gd name="T1" fmla="*/ 6 w 6"/>
                <a:gd name="T2" fmla="*/ 6 w 6"/>
              </a:gdLst>
              <a:ahLst/>
              <a:cxnLst>
                <a:cxn ang="0">
                  <a:pos x="T0" y="0"/>
                </a:cxn>
                <a:cxn ang="0">
                  <a:pos x="T1" y="0"/>
                </a:cxn>
                <a:cxn ang="0">
                  <a:pos x="T2" y="0"/>
                </a:cxn>
              </a:cxnLst>
              <a:rect l="0" t="0" r="r" b="b"/>
              <a:pathLst>
                <a:path w="6">
                  <a:moveTo>
                    <a:pt x="0" y="0"/>
                  </a:moveTo>
                  <a:lnTo>
                    <a:pt x="6"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296" name="Line 328"/>
            <p:cNvSpPr>
              <a:spLocks noChangeShapeType="1"/>
            </p:cNvSpPr>
            <p:nvPr/>
          </p:nvSpPr>
          <p:spPr bwMode="auto">
            <a:xfrm>
              <a:off x="5082" y="3987"/>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97" name="Line 329"/>
            <p:cNvSpPr>
              <a:spLocks noChangeShapeType="1"/>
            </p:cNvSpPr>
            <p:nvPr/>
          </p:nvSpPr>
          <p:spPr bwMode="auto">
            <a:xfrm>
              <a:off x="5108" y="3994"/>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298" name="Freeform 330"/>
            <p:cNvSpPr>
              <a:spLocks noChangeArrowheads="1"/>
            </p:cNvSpPr>
            <p:nvPr/>
          </p:nvSpPr>
          <p:spPr bwMode="auto">
            <a:xfrm>
              <a:off x="5135" y="4000"/>
              <a:ext cx="7" cy="1"/>
            </a:xfrm>
            <a:custGeom>
              <a:avLst/>
              <a:gdLst>
                <a:gd name="T0" fmla="*/ 0 w 6"/>
                <a:gd name="T1" fmla="*/ 6 w 6"/>
                <a:gd name="T2" fmla="*/ 6 w 6"/>
              </a:gdLst>
              <a:ahLst/>
              <a:cxnLst>
                <a:cxn ang="0">
                  <a:pos x="T0" y="0"/>
                </a:cxn>
                <a:cxn ang="0">
                  <a:pos x="T1" y="0"/>
                </a:cxn>
                <a:cxn ang="0">
                  <a:pos x="T2" y="0"/>
                </a:cxn>
              </a:cxnLst>
              <a:rect l="0" t="0" r="r" b="b"/>
              <a:pathLst>
                <a:path w="6">
                  <a:moveTo>
                    <a:pt x="0" y="0"/>
                  </a:moveTo>
                  <a:lnTo>
                    <a:pt x="6"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299" name="Line 331"/>
            <p:cNvSpPr>
              <a:spLocks noChangeShapeType="1"/>
            </p:cNvSpPr>
            <p:nvPr/>
          </p:nvSpPr>
          <p:spPr bwMode="auto">
            <a:xfrm>
              <a:off x="5161" y="4000"/>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00" name="Line 332"/>
            <p:cNvSpPr>
              <a:spLocks noChangeShapeType="1"/>
            </p:cNvSpPr>
            <p:nvPr/>
          </p:nvSpPr>
          <p:spPr bwMode="auto">
            <a:xfrm>
              <a:off x="5188" y="4000"/>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01" name="Line 333"/>
            <p:cNvSpPr>
              <a:spLocks noChangeShapeType="1"/>
            </p:cNvSpPr>
            <p:nvPr/>
          </p:nvSpPr>
          <p:spPr bwMode="auto">
            <a:xfrm>
              <a:off x="5214" y="4000"/>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02" name="Line 334"/>
            <p:cNvSpPr>
              <a:spLocks noChangeShapeType="1"/>
            </p:cNvSpPr>
            <p:nvPr/>
          </p:nvSpPr>
          <p:spPr bwMode="auto">
            <a:xfrm>
              <a:off x="5240" y="3994"/>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03" name="Line 335"/>
            <p:cNvSpPr>
              <a:spLocks noChangeShapeType="1"/>
            </p:cNvSpPr>
            <p:nvPr/>
          </p:nvSpPr>
          <p:spPr bwMode="auto">
            <a:xfrm flipV="1">
              <a:off x="5260" y="3986"/>
              <a:ext cx="13"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04" name="Line 336"/>
            <p:cNvSpPr>
              <a:spLocks noChangeShapeType="1"/>
            </p:cNvSpPr>
            <p:nvPr/>
          </p:nvSpPr>
          <p:spPr bwMode="auto">
            <a:xfrm flipV="1">
              <a:off x="5287" y="3979"/>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05" name="Line 337"/>
            <p:cNvSpPr>
              <a:spLocks noChangeShapeType="1"/>
            </p:cNvSpPr>
            <p:nvPr/>
          </p:nvSpPr>
          <p:spPr bwMode="auto">
            <a:xfrm>
              <a:off x="5313" y="3974"/>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06" name="Line 338"/>
            <p:cNvSpPr>
              <a:spLocks noChangeShapeType="1"/>
            </p:cNvSpPr>
            <p:nvPr/>
          </p:nvSpPr>
          <p:spPr bwMode="auto">
            <a:xfrm flipV="1">
              <a:off x="5333" y="3959"/>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07" name="Line 339"/>
            <p:cNvSpPr>
              <a:spLocks noChangeShapeType="1"/>
            </p:cNvSpPr>
            <p:nvPr/>
          </p:nvSpPr>
          <p:spPr bwMode="auto">
            <a:xfrm flipV="1">
              <a:off x="5360" y="3946"/>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08" name="Line 340"/>
            <p:cNvSpPr>
              <a:spLocks noChangeShapeType="1"/>
            </p:cNvSpPr>
            <p:nvPr/>
          </p:nvSpPr>
          <p:spPr bwMode="auto">
            <a:xfrm flipV="1">
              <a:off x="5379" y="3933"/>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09" name="Freeform 341"/>
            <p:cNvSpPr>
              <a:spLocks noChangeArrowheads="1"/>
            </p:cNvSpPr>
            <p:nvPr/>
          </p:nvSpPr>
          <p:spPr bwMode="auto">
            <a:xfrm>
              <a:off x="5406" y="3895"/>
              <a:ext cx="40" cy="33"/>
            </a:xfrm>
            <a:custGeom>
              <a:avLst/>
              <a:gdLst>
                <a:gd name="T0" fmla="*/ 0 w 36"/>
                <a:gd name="T1" fmla="*/ 6 h 30"/>
                <a:gd name="T2" fmla="*/ 36 w 36"/>
                <a:gd name="T3" fmla="*/ 0 h 30"/>
                <a:gd name="T4" fmla="*/ 18 w 36"/>
                <a:gd name="T5" fmla="*/ 30 h 30"/>
                <a:gd name="T6" fmla="*/ 0 w 36"/>
                <a:gd name="T7" fmla="*/ 6 h 30"/>
                <a:gd name="T8" fmla="*/ 36 w 36"/>
                <a:gd name="T9" fmla="*/ 0 h 30"/>
                <a:gd name="T10" fmla="*/ 0 w 36"/>
                <a:gd name="T11" fmla="*/ 6 h 30"/>
              </a:gdLst>
              <a:ahLst/>
              <a:cxnLst>
                <a:cxn ang="0">
                  <a:pos x="T0" y="T1"/>
                </a:cxn>
                <a:cxn ang="0">
                  <a:pos x="T2" y="T3"/>
                </a:cxn>
                <a:cxn ang="0">
                  <a:pos x="T4" y="T5"/>
                </a:cxn>
                <a:cxn ang="0">
                  <a:pos x="T6" y="T7"/>
                </a:cxn>
                <a:cxn ang="0">
                  <a:pos x="T8" y="T9"/>
                </a:cxn>
                <a:cxn ang="0">
                  <a:pos x="T10" y="T11"/>
                </a:cxn>
              </a:cxnLst>
              <a:rect l="0" t="0" r="r" b="b"/>
              <a:pathLst>
                <a:path w="36" h="30">
                  <a:moveTo>
                    <a:pt x="0" y="6"/>
                  </a:moveTo>
                  <a:lnTo>
                    <a:pt x="36" y="0"/>
                  </a:lnTo>
                  <a:lnTo>
                    <a:pt x="18" y="30"/>
                  </a:lnTo>
                  <a:lnTo>
                    <a:pt x="0" y="6"/>
                  </a:lnTo>
                  <a:lnTo>
                    <a:pt x="36" y="0"/>
                  </a:lnTo>
                  <a:lnTo>
                    <a:pt x="0" y="6"/>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310" name="Line 342"/>
            <p:cNvSpPr>
              <a:spLocks noChangeShapeType="1"/>
            </p:cNvSpPr>
            <p:nvPr/>
          </p:nvSpPr>
          <p:spPr bwMode="auto">
            <a:xfrm>
              <a:off x="4896" y="3895"/>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11" name="Line 343"/>
            <p:cNvSpPr>
              <a:spLocks noChangeShapeType="1"/>
            </p:cNvSpPr>
            <p:nvPr/>
          </p:nvSpPr>
          <p:spPr bwMode="auto">
            <a:xfrm>
              <a:off x="4923" y="3908"/>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12" name="Line 344"/>
            <p:cNvSpPr>
              <a:spLocks noChangeShapeType="1"/>
            </p:cNvSpPr>
            <p:nvPr/>
          </p:nvSpPr>
          <p:spPr bwMode="auto">
            <a:xfrm>
              <a:off x="4943" y="392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13" name="Line 345"/>
            <p:cNvSpPr>
              <a:spLocks noChangeShapeType="1"/>
            </p:cNvSpPr>
            <p:nvPr/>
          </p:nvSpPr>
          <p:spPr bwMode="auto">
            <a:xfrm>
              <a:off x="4969" y="3928"/>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14" name="Line 346"/>
            <p:cNvSpPr>
              <a:spLocks noChangeShapeType="1"/>
            </p:cNvSpPr>
            <p:nvPr/>
          </p:nvSpPr>
          <p:spPr bwMode="auto">
            <a:xfrm>
              <a:off x="4989" y="394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15" name="Line 347"/>
            <p:cNvSpPr>
              <a:spLocks noChangeShapeType="1"/>
            </p:cNvSpPr>
            <p:nvPr/>
          </p:nvSpPr>
          <p:spPr bwMode="auto">
            <a:xfrm>
              <a:off x="5016" y="3947"/>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16" name="Line 348"/>
            <p:cNvSpPr>
              <a:spLocks noChangeShapeType="1"/>
            </p:cNvSpPr>
            <p:nvPr/>
          </p:nvSpPr>
          <p:spPr bwMode="auto">
            <a:xfrm>
              <a:off x="5042" y="396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17" name="Line 349"/>
            <p:cNvSpPr>
              <a:spLocks noChangeShapeType="1"/>
            </p:cNvSpPr>
            <p:nvPr/>
          </p:nvSpPr>
          <p:spPr bwMode="auto">
            <a:xfrm>
              <a:off x="5062" y="3968"/>
              <a:ext cx="13"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18" name="Line 350"/>
            <p:cNvSpPr>
              <a:spLocks noChangeShapeType="1"/>
            </p:cNvSpPr>
            <p:nvPr/>
          </p:nvSpPr>
          <p:spPr bwMode="auto">
            <a:xfrm>
              <a:off x="5088" y="3974"/>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19" name="Line 351"/>
            <p:cNvSpPr>
              <a:spLocks noChangeShapeType="1"/>
            </p:cNvSpPr>
            <p:nvPr/>
          </p:nvSpPr>
          <p:spPr bwMode="auto">
            <a:xfrm>
              <a:off x="5115" y="398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20" name="Line 352"/>
            <p:cNvSpPr>
              <a:spLocks noChangeShapeType="1"/>
            </p:cNvSpPr>
            <p:nvPr/>
          </p:nvSpPr>
          <p:spPr bwMode="auto">
            <a:xfrm>
              <a:off x="5141" y="3987"/>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21" name="Line 353"/>
            <p:cNvSpPr>
              <a:spLocks noChangeShapeType="1"/>
            </p:cNvSpPr>
            <p:nvPr/>
          </p:nvSpPr>
          <p:spPr bwMode="auto">
            <a:xfrm>
              <a:off x="5168" y="3994"/>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22" name="Line 354"/>
            <p:cNvSpPr>
              <a:spLocks noChangeShapeType="1"/>
            </p:cNvSpPr>
            <p:nvPr/>
          </p:nvSpPr>
          <p:spPr bwMode="auto">
            <a:xfrm>
              <a:off x="5194" y="3994"/>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23" name="Line 355"/>
            <p:cNvSpPr>
              <a:spLocks noChangeShapeType="1"/>
            </p:cNvSpPr>
            <p:nvPr/>
          </p:nvSpPr>
          <p:spPr bwMode="auto">
            <a:xfrm>
              <a:off x="5221" y="4000"/>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24" name="Line 356"/>
            <p:cNvSpPr>
              <a:spLocks noChangeShapeType="1"/>
            </p:cNvSpPr>
            <p:nvPr/>
          </p:nvSpPr>
          <p:spPr bwMode="auto">
            <a:xfrm>
              <a:off x="5240" y="4000"/>
              <a:ext cx="13"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25" name="Freeform 357"/>
            <p:cNvSpPr>
              <a:spLocks noChangeArrowheads="1"/>
            </p:cNvSpPr>
            <p:nvPr/>
          </p:nvSpPr>
          <p:spPr bwMode="auto">
            <a:xfrm>
              <a:off x="5267" y="4000"/>
              <a:ext cx="13" cy="1"/>
            </a:xfrm>
            <a:custGeom>
              <a:avLst/>
              <a:gdLst>
                <a:gd name="T0" fmla="*/ 0 w 12"/>
                <a:gd name="T1" fmla="*/ 6 w 12"/>
                <a:gd name="T2" fmla="*/ 12 w 12"/>
              </a:gdLst>
              <a:ahLst/>
              <a:cxnLst>
                <a:cxn ang="0">
                  <a:pos x="T0" y="0"/>
                </a:cxn>
                <a:cxn ang="0">
                  <a:pos x="T1" y="0"/>
                </a:cxn>
                <a:cxn ang="0">
                  <a:pos x="T2" y="0"/>
                </a:cxn>
              </a:cxnLst>
              <a:rect l="0" t="0" r="r" b="b"/>
              <a:pathLst>
                <a:path w="12">
                  <a:moveTo>
                    <a:pt x="0" y="0"/>
                  </a:moveTo>
                  <a:lnTo>
                    <a:pt x="6" y="0"/>
                  </a:lnTo>
                  <a:lnTo>
                    <a:pt x="12"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326" name="Line 358"/>
            <p:cNvSpPr>
              <a:spLocks noChangeShapeType="1"/>
            </p:cNvSpPr>
            <p:nvPr/>
          </p:nvSpPr>
          <p:spPr bwMode="auto">
            <a:xfrm>
              <a:off x="5293" y="4000"/>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27" name="Line 359"/>
            <p:cNvSpPr>
              <a:spLocks noChangeShapeType="1"/>
            </p:cNvSpPr>
            <p:nvPr/>
          </p:nvSpPr>
          <p:spPr bwMode="auto">
            <a:xfrm>
              <a:off x="5320" y="4000"/>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28" name="Line 360"/>
            <p:cNvSpPr>
              <a:spLocks noChangeShapeType="1"/>
            </p:cNvSpPr>
            <p:nvPr/>
          </p:nvSpPr>
          <p:spPr bwMode="auto">
            <a:xfrm>
              <a:off x="5346" y="3994"/>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29" name="Line 361"/>
            <p:cNvSpPr>
              <a:spLocks noChangeShapeType="1"/>
            </p:cNvSpPr>
            <p:nvPr/>
          </p:nvSpPr>
          <p:spPr bwMode="auto">
            <a:xfrm>
              <a:off x="5373" y="3994"/>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30" name="Line 362"/>
            <p:cNvSpPr>
              <a:spLocks noChangeShapeType="1"/>
            </p:cNvSpPr>
            <p:nvPr/>
          </p:nvSpPr>
          <p:spPr bwMode="auto">
            <a:xfrm>
              <a:off x="5399" y="3987"/>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31" name="Line 363"/>
            <p:cNvSpPr>
              <a:spLocks noChangeShapeType="1"/>
            </p:cNvSpPr>
            <p:nvPr/>
          </p:nvSpPr>
          <p:spPr bwMode="auto">
            <a:xfrm>
              <a:off x="5426" y="398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32" name="Line 364"/>
            <p:cNvSpPr>
              <a:spLocks noChangeShapeType="1"/>
            </p:cNvSpPr>
            <p:nvPr/>
          </p:nvSpPr>
          <p:spPr bwMode="auto">
            <a:xfrm>
              <a:off x="5452" y="3974"/>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33" name="Line 365"/>
            <p:cNvSpPr>
              <a:spLocks noChangeShapeType="1"/>
            </p:cNvSpPr>
            <p:nvPr/>
          </p:nvSpPr>
          <p:spPr bwMode="auto">
            <a:xfrm>
              <a:off x="5472" y="3968"/>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34" name="Line 366"/>
            <p:cNvSpPr>
              <a:spLocks noChangeShapeType="1"/>
            </p:cNvSpPr>
            <p:nvPr/>
          </p:nvSpPr>
          <p:spPr bwMode="auto">
            <a:xfrm flipV="1">
              <a:off x="5499" y="3953"/>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35" name="Freeform 367"/>
            <p:cNvSpPr>
              <a:spLocks noChangeArrowheads="1"/>
            </p:cNvSpPr>
            <p:nvPr/>
          </p:nvSpPr>
          <p:spPr bwMode="auto">
            <a:xfrm>
              <a:off x="5525" y="3947"/>
              <a:ext cx="6" cy="1"/>
            </a:xfrm>
            <a:custGeom>
              <a:avLst/>
              <a:gdLst>
                <a:gd name="T0" fmla="*/ 0 w 6"/>
                <a:gd name="T1" fmla="*/ 0 w 6"/>
                <a:gd name="T2" fmla="*/ 6 w 6"/>
              </a:gdLst>
              <a:ahLst/>
              <a:cxnLst>
                <a:cxn ang="0">
                  <a:pos x="T0" y="0"/>
                </a:cxn>
                <a:cxn ang="0">
                  <a:pos x="T1" y="0"/>
                </a:cxn>
                <a:cxn ang="0">
                  <a:pos x="T2" y="0"/>
                </a:cxn>
              </a:cxnLst>
              <a:rect l="0" t="0" r="r" b="b"/>
              <a:pathLst>
                <a:path w="6">
                  <a:moveTo>
                    <a:pt x="0" y="0"/>
                  </a:moveTo>
                  <a:lnTo>
                    <a:pt x="0" y="0"/>
                  </a:lnTo>
                  <a:lnTo>
                    <a:pt x="6"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336" name="Line 368"/>
            <p:cNvSpPr>
              <a:spLocks noChangeShapeType="1"/>
            </p:cNvSpPr>
            <p:nvPr/>
          </p:nvSpPr>
          <p:spPr bwMode="auto">
            <a:xfrm>
              <a:off x="5545" y="3934"/>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37" name="Line 369"/>
            <p:cNvSpPr>
              <a:spLocks noChangeShapeType="1"/>
            </p:cNvSpPr>
            <p:nvPr/>
          </p:nvSpPr>
          <p:spPr bwMode="auto">
            <a:xfrm>
              <a:off x="5571" y="392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38" name="Freeform 370"/>
            <p:cNvSpPr>
              <a:spLocks noChangeArrowheads="1"/>
            </p:cNvSpPr>
            <p:nvPr/>
          </p:nvSpPr>
          <p:spPr bwMode="auto">
            <a:xfrm>
              <a:off x="5578" y="3895"/>
              <a:ext cx="40" cy="39"/>
            </a:xfrm>
            <a:custGeom>
              <a:avLst/>
              <a:gdLst>
                <a:gd name="T0" fmla="*/ 0 w 36"/>
                <a:gd name="T1" fmla="*/ 6 h 36"/>
                <a:gd name="T2" fmla="*/ 36 w 36"/>
                <a:gd name="T3" fmla="*/ 0 h 36"/>
                <a:gd name="T4" fmla="*/ 18 w 36"/>
                <a:gd name="T5" fmla="*/ 36 h 36"/>
                <a:gd name="T6" fmla="*/ 0 w 36"/>
                <a:gd name="T7" fmla="*/ 6 h 36"/>
                <a:gd name="T8" fmla="*/ 36 w 36"/>
                <a:gd name="T9" fmla="*/ 0 h 36"/>
                <a:gd name="T10" fmla="*/ 0 w 36"/>
                <a:gd name="T11" fmla="*/ 6 h 36"/>
              </a:gdLst>
              <a:ahLst/>
              <a:cxnLst>
                <a:cxn ang="0">
                  <a:pos x="T0" y="T1"/>
                </a:cxn>
                <a:cxn ang="0">
                  <a:pos x="T2" y="T3"/>
                </a:cxn>
                <a:cxn ang="0">
                  <a:pos x="T4" y="T5"/>
                </a:cxn>
                <a:cxn ang="0">
                  <a:pos x="T6" y="T7"/>
                </a:cxn>
                <a:cxn ang="0">
                  <a:pos x="T8" y="T9"/>
                </a:cxn>
                <a:cxn ang="0">
                  <a:pos x="T10" y="T11"/>
                </a:cxn>
              </a:cxnLst>
              <a:rect l="0" t="0" r="r" b="b"/>
              <a:pathLst>
                <a:path w="36" h="36">
                  <a:moveTo>
                    <a:pt x="0" y="6"/>
                  </a:moveTo>
                  <a:lnTo>
                    <a:pt x="36" y="0"/>
                  </a:lnTo>
                  <a:lnTo>
                    <a:pt x="18" y="36"/>
                  </a:lnTo>
                  <a:lnTo>
                    <a:pt x="0" y="6"/>
                  </a:lnTo>
                  <a:lnTo>
                    <a:pt x="36" y="0"/>
                  </a:lnTo>
                  <a:lnTo>
                    <a:pt x="0" y="6"/>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339" name="Line 371"/>
            <p:cNvSpPr>
              <a:spLocks noChangeShapeType="1"/>
            </p:cNvSpPr>
            <p:nvPr/>
          </p:nvSpPr>
          <p:spPr bwMode="auto">
            <a:xfrm>
              <a:off x="4526" y="3895"/>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40" name="Line 372"/>
            <p:cNvSpPr>
              <a:spLocks noChangeShapeType="1"/>
            </p:cNvSpPr>
            <p:nvPr/>
          </p:nvSpPr>
          <p:spPr bwMode="auto">
            <a:xfrm>
              <a:off x="4546" y="3915"/>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41" name="Line 373"/>
            <p:cNvSpPr>
              <a:spLocks noChangeShapeType="1"/>
            </p:cNvSpPr>
            <p:nvPr/>
          </p:nvSpPr>
          <p:spPr bwMode="auto">
            <a:xfrm>
              <a:off x="4566" y="3928"/>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42" name="Line 374"/>
            <p:cNvSpPr>
              <a:spLocks noChangeShapeType="1"/>
            </p:cNvSpPr>
            <p:nvPr/>
          </p:nvSpPr>
          <p:spPr bwMode="auto">
            <a:xfrm>
              <a:off x="4586" y="3941"/>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43" name="Line 375"/>
            <p:cNvSpPr>
              <a:spLocks noChangeShapeType="1"/>
            </p:cNvSpPr>
            <p:nvPr/>
          </p:nvSpPr>
          <p:spPr bwMode="auto">
            <a:xfrm>
              <a:off x="4606" y="3961"/>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44" name="Line 376"/>
            <p:cNvSpPr>
              <a:spLocks noChangeShapeType="1"/>
            </p:cNvSpPr>
            <p:nvPr/>
          </p:nvSpPr>
          <p:spPr bwMode="auto">
            <a:xfrm>
              <a:off x="4632" y="3974"/>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45" name="Line 377"/>
            <p:cNvSpPr>
              <a:spLocks noChangeShapeType="1"/>
            </p:cNvSpPr>
            <p:nvPr/>
          </p:nvSpPr>
          <p:spPr bwMode="auto">
            <a:xfrm>
              <a:off x="4658" y="3981"/>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46" name="Line 378"/>
            <p:cNvSpPr>
              <a:spLocks noChangeShapeType="1"/>
            </p:cNvSpPr>
            <p:nvPr/>
          </p:nvSpPr>
          <p:spPr bwMode="auto">
            <a:xfrm>
              <a:off x="4678" y="3981"/>
              <a:ext cx="13"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47" name="Line 379"/>
            <p:cNvSpPr>
              <a:spLocks noChangeShapeType="1"/>
            </p:cNvSpPr>
            <p:nvPr/>
          </p:nvSpPr>
          <p:spPr bwMode="auto">
            <a:xfrm flipV="1">
              <a:off x="4705" y="3979"/>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48" name="Line 380"/>
            <p:cNvSpPr>
              <a:spLocks noChangeShapeType="1"/>
            </p:cNvSpPr>
            <p:nvPr/>
          </p:nvSpPr>
          <p:spPr bwMode="auto">
            <a:xfrm>
              <a:off x="4731" y="3981"/>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49" name="Line 381"/>
            <p:cNvSpPr>
              <a:spLocks noChangeShapeType="1"/>
            </p:cNvSpPr>
            <p:nvPr/>
          </p:nvSpPr>
          <p:spPr bwMode="auto">
            <a:xfrm flipV="1">
              <a:off x="4757" y="3966"/>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50" name="Line 382"/>
            <p:cNvSpPr>
              <a:spLocks noChangeShapeType="1"/>
            </p:cNvSpPr>
            <p:nvPr/>
          </p:nvSpPr>
          <p:spPr bwMode="auto">
            <a:xfrm flipV="1">
              <a:off x="4778" y="3953"/>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51" name="Line 383"/>
            <p:cNvSpPr>
              <a:spLocks noChangeShapeType="1"/>
            </p:cNvSpPr>
            <p:nvPr/>
          </p:nvSpPr>
          <p:spPr bwMode="auto">
            <a:xfrm flipV="1">
              <a:off x="4804" y="3940"/>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52" name="Line 384"/>
            <p:cNvSpPr>
              <a:spLocks noChangeShapeType="1"/>
            </p:cNvSpPr>
            <p:nvPr/>
          </p:nvSpPr>
          <p:spPr bwMode="auto">
            <a:xfrm flipV="1">
              <a:off x="4824" y="3919"/>
              <a:ext cx="1"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53" name="Freeform 385"/>
            <p:cNvSpPr>
              <a:spLocks noChangeArrowheads="1"/>
            </p:cNvSpPr>
            <p:nvPr/>
          </p:nvSpPr>
          <p:spPr bwMode="auto">
            <a:xfrm>
              <a:off x="4824" y="3888"/>
              <a:ext cx="33" cy="40"/>
            </a:xfrm>
            <a:custGeom>
              <a:avLst/>
              <a:gdLst>
                <a:gd name="T0" fmla="*/ 0 w 30"/>
                <a:gd name="T1" fmla="*/ 12 h 36"/>
                <a:gd name="T2" fmla="*/ 30 w 30"/>
                <a:gd name="T3" fmla="*/ 0 h 36"/>
                <a:gd name="T4" fmla="*/ 24 w 30"/>
                <a:gd name="T5" fmla="*/ 36 h 36"/>
                <a:gd name="T6" fmla="*/ 0 w 30"/>
                <a:gd name="T7" fmla="*/ 12 h 36"/>
                <a:gd name="T8" fmla="*/ 30 w 30"/>
                <a:gd name="T9" fmla="*/ 0 h 36"/>
                <a:gd name="T10" fmla="*/ 0 w 30"/>
                <a:gd name="T11" fmla="*/ 12 h 36"/>
              </a:gdLst>
              <a:ahLst/>
              <a:cxnLst>
                <a:cxn ang="0">
                  <a:pos x="T0" y="T1"/>
                </a:cxn>
                <a:cxn ang="0">
                  <a:pos x="T2" y="T3"/>
                </a:cxn>
                <a:cxn ang="0">
                  <a:pos x="T4" y="T5"/>
                </a:cxn>
                <a:cxn ang="0">
                  <a:pos x="T6" y="T7"/>
                </a:cxn>
                <a:cxn ang="0">
                  <a:pos x="T8" y="T9"/>
                </a:cxn>
                <a:cxn ang="0">
                  <a:pos x="T10" y="T11"/>
                </a:cxn>
              </a:cxnLst>
              <a:rect l="0" t="0" r="r" b="b"/>
              <a:pathLst>
                <a:path w="30" h="36">
                  <a:moveTo>
                    <a:pt x="0" y="12"/>
                  </a:moveTo>
                  <a:lnTo>
                    <a:pt x="30" y="0"/>
                  </a:lnTo>
                  <a:lnTo>
                    <a:pt x="24" y="36"/>
                  </a:lnTo>
                  <a:lnTo>
                    <a:pt x="0" y="12"/>
                  </a:lnTo>
                  <a:lnTo>
                    <a:pt x="30"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354" name="Line 386"/>
            <p:cNvSpPr>
              <a:spLocks noChangeShapeType="1"/>
            </p:cNvSpPr>
            <p:nvPr/>
          </p:nvSpPr>
          <p:spPr bwMode="auto">
            <a:xfrm flipH="1" flipV="1">
              <a:off x="5252" y="3821"/>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55" name="Line 387"/>
            <p:cNvSpPr>
              <a:spLocks noChangeShapeType="1"/>
            </p:cNvSpPr>
            <p:nvPr/>
          </p:nvSpPr>
          <p:spPr bwMode="auto">
            <a:xfrm flipH="1" flipV="1">
              <a:off x="5239" y="3801"/>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56" name="Line 388"/>
            <p:cNvSpPr>
              <a:spLocks noChangeShapeType="1"/>
            </p:cNvSpPr>
            <p:nvPr/>
          </p:nvSpPr>
          <p:spPr bwMode="auto">
            <a:xfrm flipH="1" flipV="1">
              <a:off x="5219" y="3787"/>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57" name="Line 389"/>
            <p:cNvSpPr>
              <a:spLocks noChangeShapeType="1"/>
            </p:cNvSpPr>
            <p:nvPr/>
          </p:nvSpPr>
          <p:spPr bwMode="auto">
            <a:xfrm flipH="1" flipV="1">
              <a:off x="5199" y="3768"/>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58" name="Line 390"/>
            <p:cNvSpPr>
              <a:spLocks noChangeShapeType="1"/>
            </p:cNvSpPr>
            <p:nvPr/>
          </p:nvSpPr>
          <p:spPr bwMode="auto">
            <a:xfrm flipH="1" flipV="1">
              <a:off x="5180" y="3754"/>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59" name="Freeform 391"/>
            <p:cNvSpPr>
              <a:spLocks noChangeArrowheads="1"/>
            </p:cNvSpPr>
            <p:nvPr/>
          </p:nvSpPr>
          <p:spPr bwMode="auto">
            <a:xfrm>
              <a:off x="5155" y="3742"/>
              <a:ext cx="7" cy="1"/>
            </a:xfrm>
            <a:custGeom>
              <a:avLst/>
              <a:gdLst>
                <a:gd name="T0" fmla="*/ 6 w 6"/>
                <a:gd name="T1" fmla="*/ 6 w 6"/>
                <a:gd name="T2" fmla="*/ 0 w 6"/>
              </a:gdLst>
              <a:ahLst/>
              <a:cxnLst>
                <a:cxn ang="0">
                  <a:pos x="T0" y="0"/>
                </a:cxn>
                <a:cxn ang="0">
                  <a:pos x="T1" y="0"/>
                </a:cxn>
                <a:cxn ang="0">
                  <a:pos x="T2" y="0"/>
                </a:cxn>
              </a:cxnLst>
              <a:rect l="0" t="0" r="r" b="b"/>
              <a:pathLst>
                <a:path w="6">
                  <a:moveTo>
                    <a:pt x="6" y="0"/>
                  </a:moveTo>
                  <a:lnTo>
                    <a:pt x="6" y="0"/>
                  </a:lnTo>
                  <a:lnTo>
                    <a:pt x="0" y="0"/>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360" name="Line 392"/>
            <p:cNvSpPr>
              <a:spLocks noChangeShapeType="1"/>
            </p:cNvSpPr>
            <p:nvPr/>
          </p:nvSpPr>
          <p:spPr bwMode="auto">
            <a:xfrm flipH="1" flipV="1">
              <a:off x="5133" y="3728"/>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61" name="Line 393"/>
            <p:cNvSpPr>
              <a:spLocks noChangeShapeType="1"/>
            </p:cNvSpPr>
            <p:nvPr/>
          </p:nvSpPr>
          <p:spPr bwMode="auto">
            <a:xfrm flipH="1">
              <a:off x="5107" y="3723"/>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62" name="Line 394"/>
            <p:cNvSpPr>
              <a:spLocks noChangeShapeType="1"/>
            </p:cNvSpPr>
            <p:nvPr/>
          </p:nvSpPr>
          <p:spPr bwMode="auto">
            <a:xfrm flipH="1">
              <a:off x="5080" y="3723"/>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63" name="Line 395"/>
            <p:cNvSpPr>
              <a:spLocks noChangeShapeType="1"/>
            </p:cNvSpPr>
            <p:nvPr/>
          </p:nvSpPr>
          <p:spPr bwMode="auto">
            <a:xfrm flipH="1">
              <a:off x="5054" y="3723"/>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64" name="Line 396"/>
            <p:cNvSpPr>
              <a:spLocks noChangeShapeType="1"/>
            </p:cNvSpPr>
            <p:nvPr/>
          </p:nvSpPr>
          <p:spPr bwMode="auto">
            <a:xfrm flipH="1">
              <a:off x="5027" y="3729"/>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65" name="Line 397"/>
            <p:cNvSpPr>
              <a:spLocks noChangeShapeType="1"/>
            </p:cNvSpPr>
            <p:nvPr/>
          </p:nvSpPr>
          <p:spPr bwMode="auto">
            <a:xfrm flipH="1">
              <a:off x="5008" y="3736"/>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66" name="Freeform 398"/>
            <p:cNvSpPr>
              <a:spLocks noChangeArrowheads="1"/>
            </p:cNvSpPr>
            <p:nvPr/>
          </p:nvSpPr>
          <p:spPr bwMode="auto">
            <a:xfrm>
              <a:off x="4983" y="3749"/>
              <a:ext cx="6" cy="7"/>
            </a:xfrm>
            <a:custGeom>
              <a:avLst/>
              <a:gdLst>
                <a:gd name="T0" fmla="*/ 6 w 6"/>
                <a:gd name="T1" fmla="*/ 0 h 6"/>
                <a:gd name="T2" fmla="*/ 6 w 6"/>
                <a:gd name="T3" fmla="*/ 0 h 6"/>
                <a:gd name="T4" fmla="*/ 0 w 6"/>
                <a:gd name="T5" fmla="*/ 6 h 6"/>
              </a:gdLst>
              <a:ahLst/>
              <a:cxnLst>
                <a:cxn ang="0">
                  <a:pos x="T0" y="T1"/>
                </a:cxn>
                <a:cxn ang="0">
                  <a:pos x="T2" y="T3"/>
                </a:cxn>
                <a:cxn ang="0">
                  <a:pos x="T4" y="T5"/>
                </a:cxn>
              </a:cxnLst>
              <a:rect l="0" t="0" r="r" b="b"/>
              <a:pathLst>
                <a:path w="6" h="6">
                  <a:moveTo>
                    <a:pt x="6" y="0"/>
                  </a:moveTo>
                  <a:lnTo>
                    <a:pt x="6" y="0"/>
                  </a:lnTo>
                  <a:lnTo>
                    <a:pt x="0" y="6"/>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367" name="Line 399"/>
            <p:cNvSpPr>
              <a:spLocks noChangeShapeType="1"/>
            </p:cNvSpPr>
            <p:nvPr/>
          </p:nvSpPr>
          <p:spPr bwMode="auto">
            <a:xfrm flipH="1">
              <a:off x="4961" y="3762"/>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68" name="Line 400"/>
            <p:cNvSpPr>
              <a:spLocks noChangeShapeType="1"/>
            </p:cNvSpPr>
            <p:nvPr/>
          </p:nvSpPr>
          <p:spPr bwMode="auto">
            <a:xfrm>
              <a:off x="4950" y="3782"/>
              <a:ext cx="1"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69" name="Line 401"/>
            <p:cNvSpPr>
              <a:spLocks noChangeShapeType="1"/>
            </p:cNvSpPr>
            <p:nvPr/>
          </p:nvSpPr>
          <p:spPr bwMode="auto">
            <a:xfrm flipH="1">
              <a:off x="4928" y="3802"/>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70" name="Freeform 402"/>
            <p:cNvSpPr>
              <a:spLocks noChangeArrowheads="1"/>
            </p:cNvSpPr>
            <p:nvPr/>
          </p:nvSpPr>
          <p:spPr bwMode="auto">
            <a:xfrm>
              <a:off x="4903" y="3795"/>
              <a:ext cx="40" cy="39"/>
            </a:xfrm>
            <a:custGeom>
              <a:avLst/>
              <a:gdLst>
                <a:gd name="T0" fmla="*/ 36 w 36"/>
                <a:gd name="T1" fmla="*/ 24 h 36"/>
                <a:gd name="T2" fmla="*/ 0 w 36"/>
                <a:gd name="T3" fmla="*/ 36 h 36"/>
                <a:gd name="T4" fmla="*/ 12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12"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371" name="Freeform 403"/>
            <p:cNvSpPr>
              <a:spLocks noChangeArrowheads="1"/>
            </p:cNvSpPr>
            <p:nvPr/>
          </p:nvSpPr>
          <p:spPr bwMode="auto">
            <a:xfrm>
              <a:off x="3944" y="3895"/>
              <a:ext cx="734" cy="436"/>
            </a:xfrm>
            <a:custGeom>
              <a:avLst/>
              <a:gdLst>
                <a:gd name="T0" fmla="*/ 0 w 111"/>
                <a:gd name="T1" fmla="*/ 0 h 66"/>
                <a:gd name="T2" fmla="*/ 111 w 111"/>
                <a:gd name="T3" fmla="*/ 2 h 66"/>
              </a:gdLst>
              <a:ahLst/>
              <a:cxnLst>
                <a:cxn ang="0">
                  <a:pos x="T0" y="T1"/>
                </a:cxn>
                <a:cxn ang="0">
                  <a:pos x="T2" y="T3"/>
                </a:cxn>
              </a:cxnLst>
              <a:rect l="0" t="0" r="r" b="b"/>
              <a:pathLst>
                <a:path w="111" h="66">
                  <a:moveTo>
                    <a:pt x="0" y="0"/>
                  </a:moveTo>
                  <a:cubicBezTo>
                    <a:pt x="0" y="0"/>
                    <a:pt x="44" y="66"/>
                    <a:pt x="111" y="2"/>
                  </a:cubicBezTo>
                </a:path>
              </a:pathLst>
            </a:custGeom>
            <a:noFill/>
            <a:ln w="1260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372" name="Freeform 404"/>
            <p:cNvSpPr>
              <a:spLocks noChangeArrowheads="1"/>
            </p:cNvSpPr>
            <p:nvPr/>
          </p:nvSpPr>
          <p:spPr bwMode="auto">
            <a:xfrm>
              <a:off x="4658" y="3888"/>
              <a:ext cx="40"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373" name="Freeform 405"/>
            <p:cNvSpPr>
              <a:spLocks noChangeArrowheads="1"/>
            </p:cNvSpPr>
            <p:nvPr/>
          </p:nvSpPr>
          <p:spPr bwMode="auto">
            <a:xfrm>
              <a:off x="4149" y="3888"/>
              <a:ext cx="331" cy="212"/>
            </a:xfrm>
            <a:custGeom>
              <a:avLst/>
              <a:gdLst>
                <a:gd name="T0" fmla="*/ 0 w 50"/>
                <a:gd name="T1" fmla="*/ 0 h 32"/>
                <a:gd name="T2" fmla="*/ 50 w 50"/>
                <a:gd name="T3" fmla="*/ 3 h 32"/>
              </a:gdLst>
              <a:ahLst/>
              <a:cxnLst>
                <a:cxn ang="0">
                  <a:pos x="T0" y="T1"/>
                </a:cxn>
                <a:cxn ang="0">
                  <a:pos x="T2" y="T3"/>
                </a:cxn>
              </a:cxnLst>
              <a:rect l="0" t="0" r="r" b="b"/>
              <a:pathLst>
                <a:path w="50" h="32">
                  <a:moveTo>
                    <a:pt x="0" y="0"/>
                  </a:moveTo>
                  <a:cubicBezTo>
                    <a:pt x="0" y="0"/>
                    <a:pt x="25" y="32"/>
                    <a:pt x="50" y="3"/>
                  </a:cubicBezTo>
                </a:path>
              </a:pathLst>
            </a:custGeom>
            <a:noFill/>
            <a:ln w="1908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374" name="Freeform 406"/>
            <p:cNvSpPr>
              <a:spLocks noChangeArrowheads="1"/>
            </p:cNvSpPr>
            <p:nvPr/>
          </p:nvSpPr>
          <p:spPr bwMode="auto">
            <a:xfrm>
              <a:off x="4466" y="3881"/>
              <a:ext cx="40" cy="39"/>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375" name="Line 407"/>
            <p:cNvSpPr>
              <a:spLocks noChangeShapeType="1"/>
            </p:cNvSpPr>
            <p:nvPr/>
          </p:nvSpPr>
          <p:spPr bwMode="auto">
            <a:xfrm flipH="1">
              <a:off x="4683" y="3809"/>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76" name="Line 408"/>
            <p:cNvSpPr>
              <a:spLocks noChangeShapeType="1"/>
            </p:cNvSpPr>
            <p:nvPr/>
          </p:nvSpPr>
          <p:spPr bwMode="auto">
            <a:xfrm flipH="1" flipV="1">
              <a:off x="4664" y="3787"/>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77" name="Line 409"/>
            <p:cNvSpPr>
              <a:spLocks noChangeShapeType="1"/>
            </p:cNvSpPr>
            <p:nvPr/>
          </p:nvSpPr>
          <p:spPr bwMode="auto">
            <a:xfrm flipH="1" flipV="1">
              <a:off x="4644" y="3768"/>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78" name="Line 410"/>
            <p:cNvSpPr>
              <a:spLocks noChangeShapeType="1"/>
            </p:cNvSpPr>
            <p:nvPr/>
          </p:nvSpPr>
          <p:spPr bwMode="auto">
            <a:xfrm flipH="1" flipV="1">
              <a:off x="4624" y="3754"/>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79" name="Line 411"/>
            <p:cNvSpPr>
              <a:spLocks noChangeShapeType="1"/>
            </p:cNvSpPr>
            <p:nvPr/>
          </p:nvSpPr>
          <p:spPr bwMode="auto">
            <a:xfrm flipH="1">
              <a:off x="4604" y="3742"/>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80" name="Line 412"/>
            <p:cNvSpPr>
              <a:spLocks noChangeShapeType="1"/>
            </p:cNvSpPr>
            <p:nvPr/>
          </p:nvSpPr>
          <p:spPr bwMode="auto">
            <a:xfrm flipH="1">
              <a:off x="4578" y="3729"/>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81" name="Freeform 413"/>
            <p:cNvSpPr>
              <a:spLocks noChangeArrowheads="1"/>
            </p:cNvSpPr>
            <p:nvPr/>
          </p:nvSpPr>
          <p:spPr bwMode="auto">
            <a:xfrm>
              <a:off x="4559" y="3716"/>
              <a:ext cx="7" cy="7"/>
            </a:xfrm>
            <a:custGeom>
              <a:avLst/>
              <a:gdLst>
                <a:gd name="T0" fmla="*/ 6 w 6"/>
                <a:gd name="T1" fmla="*/ 6 h 6"/>
                <a:gd name="T2" fmla="*/ 6 w 6"/>
                <a:gd name="T3" fmla="*/ 6 h 6"/>
                <a:gd name="T4" fmla="*/ 0 w 6"/>
                <a:gd name="T5" fmla="*/ 0 h 6"/>
              </a:gdLst>
              <a:ahLst/>
              <a:cxnLst>
                <a:cxn ang="0">
                  <a:pos x="T0" y="T1"/>
                </a:cxn>
                <a:cxn ang="0">
                  <a:pos x="T2" y="T3"/>
                </a:cxn>
                <a:cxn ang="0">
                  <a:pos x="T4" y="T5"/>
                </a:cxn>
              </a:cxnLst>
              <a:rect l="0" t="0" r="r" b="b"/>
              <a:pathLst>
                <a:path w="6" h="6">
                  <a:moveTo>
                    <a:pt x="6" y="6"/>
                  </a:moveTo>
                  <a:lnTo>
                    <a:pt x="6" y="6"/>
                  </a:lnTo>
                  <a:lnTo>
                    <a:pt x="0" y="0"/>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382" name="Freeform 414"/>
            <p:cNvSpPr>
              <a:spLocks noChangeArrowheads="1"/>
            </p:cNvSpPr>
            <p:nvPr/>
          </p:nvSpPr>
          <p:spPr bwMode="auto">
            <a:xfrm>
              <a:off x="4533" y="3710"/>
              <a:ext cx="7" cy="7"/>
            </a:xfrm>
            <a:custGeom>
              <a:avLst/>
              <a:gdLst>
                <a:gd name="T0" fmla="*/ 6 w 6"/>
                <a:gd name="T1" fmla="*/ 6 h 6"/>
                <a:gd name="T2" fmla="*/ 0 w 6"/>
                <a:gd name="T3" fmla="*/ 0 h 6"/>
                <a:gd name="T4" fmla="*/ 0 w 6"/>
                <a:gd name="T5" fmla="*/ 0 h 6"/>
              </a:gdLst>
              <a:ahLst/>
              <a:cxnLst>
                <a:cxn ang="0">
                  <a:pos x="T0" y="T1"/>
                </a:cxn>
                <a:cxn ang="0">
                  <a:pos x="T2" y="T3"/>
                </a:cxn>
                <a:cxn ang="0">
                  <a:pos x="T4" y="T5"/>
                </a:cxn>
              </a:cxnLst>
              <a:rect l="0" t="0" r="r" b="b"/>
              <a:pathLst>
                <a:path w="6" h="6">
                  <a:moveTo>
                    <a:pt x="6" y="6"/>
                  </a:moveTo>
                  <a:lnTo>
                    <a:pt x="0" y="0"/>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383" name="Line 415"/>
            <p:cNvSpPr>
              <a:spLocks noChangeShapeType="1"/>
            </p:cNvSpPr>
            <p:nvPr/>
          </p:nvSpPr>
          <p:spPr bwMode="auto">
            <a:xfrm flipH="1">
              <a:off x="4505" y="3710"/>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84" name="Line 416"/>
            <p:cNvSpPr>
              <a:spLocks noChangeShapeType="1"/>
            </p:cNvSpPr>
            <p:nvPr/>
          </p:nvSpPr>
          <p:spPr bwMode="auto">
            <a:xfrm flipH="1">
              <a:off x="4478" y="3710"/>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85" name="Line 417"/>
            <p:cNvSpPr>
              <a:spLocks noChangeShapeType="1"/>
            </p:cNvSpPr>
            <p:nvPr/>
          </p:nvSpPr>
          <p:spPr bwMode="auto">
            <a:xfrm flipH="1">
              <a:off x="4452" y="3710"/>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86" name="Line 418"/>
            <p:cNvSpPr>
              <a:spLocks noChangeShapeType="1"/>
            </p:cNvSpPr>
            <p:nvPr/>
          </p:nvSpPr>
          <p:spPr bwMode="auto">
            <a:xfrm flipH="1">
              <a:off x="4425" y="3716"/>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87" name="Line 419"/>
            <p:cNvSpPr>
              <a:spLocks noChangeShapeType="1"/>
            </p:cNvSpPr>
            <p:nvPr/>
          </p:nvSpPr>
          <p:spPr bwMode="auto">
            <a:xfrm flipH="1">
              <a:off x="4406" y="3729"/>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88" name="Line 420"/>
            <p:cNvSpPr>
              <a:spLocks noChangeShapeType="1"/>
            </p:cNvSpPr>
            <p:nvPr/>
          </p:nvSpPr>
          <p:spPr bwMode="auto">
            <a:xfrm flipH="1">
              <a:off x="4379" y="3742"/>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89" name="Freeform 421"/>
            <p:cNvSpPr>
              <a:spLocks noChangeArrowheads="1"/>
            </p:cNvSpPr>
            <p:nvPr/>
          </p:nvSpPr>
          <p:spPr bwMode="auto">
            <a:xfrm>
              <a:off x="4361" y="3756"/>
              <a:ext cx="7" cy="6"/>
            </a:xfrm>
            <a:custGeom>
              <a:avLst/>
              <a:gdLst>
                <a:gd name="T0" fmla="*/ 6 w 6"/>
                <a:gd name="T1" fmla="*/ 0 h 6"/>
                <a:gd name="T2" fmla="*/ 6 w 6"/>
                <a:gd name="T3" fmla="*/ 0 h 6"/>
                <a:gd name="T4" fmla="*/ 0 w 6"/>
                <a:gd name="T5" fmla="*/ 6 h 6"/>
              </a:gdLst>
              <a:ahLst/>
              <a:cxnLst>
                <a:cxn ang="0">
                  <a:pos x="T0" y="T1"/>
                </a:cxn>
                <a:cxn ang="0">
                  <a:pos x="T2" y="T3"/>
                </a:cxn>
                <a:cxn ang="0">
                  <a:pos x="T4" y="T5"/>
                </a:cxn>
              </a:cxnLst>
              <a:rect l="0" t="0" r="r" b="b"/>
              <a:pathLst>
                <a:path w="6" h="6">
                  <a:moveTo>
                    <a:pt x="6" y="0"/>
                  </a:moveTo>
                  <a:lnTo>
                    <a:pt x="6" y="0"/>
                  </a:lnTo>
                  <a:lnTo>
                    <a:pt x="0" y="6"/>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390" name="Line 422"/>
            <p:cNvSpPr>
              <a:spLocks noChangeShapeType="1"/>
            </p:cNvSpPr>
            <p:nvPr/>
          </p:nvSpPr>
          <p:spPr bwMode="auto">
            <a:xfrm flipH="1">
              <a:off x="4339" y="3776"/>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91" name="Freeform 423"/>
            <p:cNvSpPr>
              <a:spLocks noChangeArrowheads="1"/>
            </p:cNvSpPr>
            <p:nvPr/>
          </p:nvSpPr>
          <p:spPr bwMode="auto">
            <a:xfrm>
              <a:off x="4328" y="3789"/>
              <a:ext cx="1" cy="7"/>
            </a:xfrm>
            <a:custGeom>
              <a:avLst/>
              <a:gdLst>
                <a:gd name="T0" fmla="*/ 0 h 6"/>
                <a:gd name="T1" fmla="*/ 6 h 6"/>
                <a:gd name="T2" fmla="*/ 6 h 6"/>
              </a:gdLst>
              <a:ahLst/>
              <a:cxnLst>
                <a:cxn ang="0">
                  <a:pos x="0" y="T0"/>
                </a:cxn>
                <a:cxn ang="0">
                  <a:pos x="0" y="T1"/>
                </a:cxn>
                <a:cxn ang="0">
                  <a:pos x="0" y="T2"/>
                </a:cxn>
              </a:cxnLst>
              <a:rect l="0" t="0" r="r" b="b"/>
              <a:pathLst>
                <a:path h="6">
                  <a:moveTo>
                    <a:pt x="0" y="0"/>
                  </a:moveTo>
                  <a:lnTo>
                    <a:pt x="0" y="6"/>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392" name="Freeform 424"/>
            <p:cNvSpPr>
              <a:spLocks noChangeArrowheads="1"/>
            </p:cNvSpPr>
            <p:nvPr/>
          </p:nvSpPr>
          <p:spPr bwMode="auto">
            <a:xfrm>
              <a:off x="4308" y="3789"/>
              <a:ext cx="33" cy="40"/>
            </a:xfrm>
            <a:custGeom>
              <a:avLst/>
              <a:gdLst>
                <a:gd name="T0" fmla="*/ 30 w 30"/>
                <a:gd name="T1" fmla="*/ 6 h 36"/>
                <a:gd name="T2" fmla="*/ 12 w 30"/>
                <a:gd name="T3" fmla="*/ 36 h 36"/>
                <a:gd name="T4" fmla="*/ 0 w 30"/>
                <a:gd name="T5" fmla="*/ 0 h 36"/>
                <a:gd name="T6" fmla="*/ 30 w 30"/>
                <a:gd name="T7" fmla="*/ 6 h 36"/>
                <a:gd name="T8" fmla="*/ 12 w 30"/>
                <a:gd name="T9" fmla="*/ 36 h 36"/>
                <a:gd name="T10" fmla="*/ 30 w 30"/>
                <a:gd name="T11" fmla="*/ 6 h 36"/>
              </a:gdLst>
              <a:ahLst/>
              <a:cxnLst>
                <a:cxn ang="0">
                  <a:pos x="T0" y="T1"/>
                </a:cxn>
                <a:cxn ang="0">
                  <a:pos x="T2" y="T3"/>
                </a:cxn>
                <a:cxn ang="0">
                  <a:pos x="T4" y="T5"/>
                </a:cxn>
                <a:cxn ang="0">
                  <a:pos x="T6" y="T7"/>
                </a:cxn>
                <a:cxn ang="0">
                  <a:pos x="T8" y="T9"/>
                </a:cxn>
                <a:cxn ang="0">
                  <a:pos x="T10" y="T11"/>
                </a:cxn>
              </a:cxnLst>
              <a:rect l="0" t="0" r="r" b="b"/>
              <a:pathLst>
                <a:path w="30" h="36">
                  <a:moveTo>
                    <a:pt x="30" y="6"/>
                  </a:moveTo>
                  <a:lnTo>
                    <a:pt x="12" y="36"/>
                  </a:lnTo>
                  <a:lnTo>
                    <a:pt x="0" y="0"/>
                  </a:lnTo>
                  <a:lnTo>
                    <a:pt x="30" y="6"/>
                  </a:lnTo>
                  <a:lnTo>
                    <a:pt x="12" y="36"/>
                  </a:lnTo>
                  <a:lnTo>
                    <a:pt x="30" y="6"/>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393" name="Line 425"/>
            <p:cNvSpPr>
              <a:spLocks noChangeShapeType="1"/>
            </p:cNvSpPr>
            <p:nvPr/>
          </p:nvSpPr>
          <p:spPr bwMode="auto">
            <a:xfrm>
              <a:off x="5082" y="3895"/>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94" name="Line 426"/>
            <p:cNvSpPr>
              <a:spLocks noChangeShapeType="1"/>
            </p:cNvSpPr>
            <p:nvPr/>
          </p:nvSpPr>
          <p:spPr bwMode="auto">
            <a:xfrm>
              <a:off x="5101" y="3915"/>
              <a:ext cx="1"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95" name="Line 427"/>
            <p:cNvSpPr>
              <a:spLocks noChangeShapeType="1"/>
            </p:cNvSpPr>
            <p:nvPr/>
          </p:nvSpPr>
          <p:spPr bwMode="auto">
            <a:xfrm>
              <a:off x="5115" y="3934"/>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96" name="Line 428"/>
            <p:cNvSpPr>
              <a:spLocks noChangeShapeType="1"/>
            </p:cNvSpPr>
            <p:nvPr/>
          </p:nvSpPr>
          <p:spPr bwMode="auto">
            <a:xfrm>
              <a:off x="5141" y="3947"/>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97" name="Line 429"/>
            <p:cNvSpPr>
              <a:spLocks noChangeShapeType="1"/>
            </p:cNvSpPr>
            <p:nvPr/>
          </p:nvSpPr>
          <p:spPr bwMode="auto">
            <a:xfrm>
              <a:off x="5161" y="3961"/>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98" name="Line 430"/>
            <p:cNvSpPr>
              <a:spLocks noChangeShapeType="1"/>
            </p:cNvSpPr>
            <p:nvPr/>
          </p:nvSpPr>
          <p:spPr bwMode="auto">
            <a:xfrm>
              <a:off x="5181" y="3974"/>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399" name="Line 431"/>
            <p:cNvSpPr>
              <a:spLocks noChangeShapeType="1"/>
            </p:cNvSpPr>
            <p:nvPr/>
          </p:nvSpPr>
          <p:spPr bwMode="auto">
            <a:xfrm>
              <a:off x="5208" y="3987"/>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400" name="Line 432"/>
            <p:cNvSpPr>
              <a:spLocks noChangeShapeType="1"/>
            </p:cNvSpPr>
            <p:nvPr/>
          </p:nvSpPr>
          <p:spPr bwMode="auto">
            <a:xfrm>
              <a:off x="5227" y="4000"/>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401" name="Line 433"/>
            <p:cNvSpPr>
              <a:spLocks noChangeShapeType="1"/>
            </p:cNvSpPr>
            <p:nvPr/>
          </p:nvSpPr>
          <p:spPr bwMode="auto">
            <a:xfrm>
              <a:off x="5254" y="4000"/>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402" name="Line 434"/>
            <p:cNvSpPr>
              <a:spLocks noChangeShapeType="1"/>
            </p:cNvSpPr>
            <p:nvPr/>
          </p:nvSpPr>
          <p:spPr bwMode="auto">
            <a:xfrm>
              <a:off x="5280" y="3999"/>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403" name="Freeform 435"/>
            <p:cNvSpPr>
              <a:spLocks noChangeArrowheads="1"/>
            </p:cNvSpPr>
            <p:nvPr/>
          </p:nvSpPr>
          <p:spPr bwMode="auto">
            <a:xfrm>
              <a:off x="5306" y="3993"/>
              <a:ext cx="7" cy="1"/>
            </a:xfrm>
            <a:custGeom>
              <a:avLst/>
              <a:gdLst>
                <a:gd name="T0" fmla="*/ 0 w 6"/>
                <a:gd name="T1" fmla="*/ 6 w 6"/>
                <a:gd name="T2" fmla="*/ 6 w 6"/>
              </a:gdLst>
              <a:ahLst/>
              <a:cxnLst>
                <a:cxn ang="0">
                  <a:pos x="T0" y="0"/>
                </a:cxn>
                <a:cxn ang="0">
                  <a:pos x="T1" y="0"/>
                </a:cxn>
                <a:cxn ang="0">
                  <a:pos x="T2" y="0"/>
                </a:cxn>
              </a:cxnLst>
              <a:rect l="0" t="0" r="r" b="b"/>
              <a:pathLst>
                <a:path w="6">
                  <a:moveTo>
                    <a:pt x="0" y="0"/>
                  </a:moveTo>
                  <a:lnTo>
                    <a:pt x="6" y="0"/>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04" name="Line 436"/>
            <p:cNvSpPr>
              <a:spLocks noChangeShapeType="1"/>
            </p:cNvSpPr>
            <p:nvPr/>
          </p:nvSpPr>
          <p:spPr bwMode="auto">
            <a:xfrm>
              <a:off x="5333" y="3986"/>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405" name="Line 437"/>
            <p:cNvSpPr>
              <a:spLocks noChangeShapeType="1"/>
            </p:cNvSpPr>
            <p:nvPr/>
          </p:nvSpPr>
          <p:spPr bwMode="auto">
            <a:xfrm>
              <a:off x="5360" y="3979"/>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406" name="Line 438"/>
            <p:cNvSpPr>
              <a:spLocks noChangeShapeType="1"/>
            </p:cNvSpPr>
            <p:nvPr/>
          </p:nvSpPr>
          <p:spPr bwMode="auto">
            <a:xfrm>
              <a:off x="5379" y="3966"/>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407" name="Line 439"/>
            <p:cNvSpPr>
              <a:spLocks noChangeShapeType="1"/>
            </p:cNvSpPr>
            <p:nvPr/>
          </p:nvSpPr>
          <p:spPr bwMode="auto">
            <a:xfrm flipV="1">
              <a:off x="5399" y="3945"/>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408" name="Line 440"/>
            <p:cNvSpPr>
              <a:spLocks noChangeShapeType="1"/>
            </p:cNvSpPr>
            <p:nvPr/>
          </p:nvSpPr>
          <p:spPr bwMode="auto">
            <a:xfrm flipV="1">
              <a:off x="5419" y="3932"/>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409" name="Line 441"/>
            <p:cNvSpPr>
              <a:spLocks noChangeShapeType="1"/>
            </p:cNvSpPr>
            <p:nvPr/>
          </p:nvSpPr>
          <p:spPr bwMode="auto">
            <a:xfrm flipV="1">
              <a:off x="5439" y="3912"/>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410" name="Freeform 442"/>
            <p:cNvSpPr>
              <a:spLocks noChangeArrowheads="1"/>
            </p:cNvSpPr>
            <p:nvPr/>
          </p:nvSpPr>
          <p:spPr bwMode="auto">
            <a:xfrm>
              <a:off x="5432" y="3887"/>
              <a:ext cx="40" cy="39"/>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11" name="Freeform 443"/>
            <p:cNvSpPr>
              <a:spLocks noChangeArrowheads="1"/>
            </p:cNvSpPr>
            <p:nvPr/>
          </p:nvSpPr>
          <p:spPr bwMode="auto">
            <a:xfrm>
              <a:off x="3759" y="3589"/>
              <a:ext cx="370" cy="231"/>
            </a:xfrm>
            <a:custGeom>
              <a:avLst/>
              <a:gdLst>
                <a:gd name="T0" fmla="*/ 56 w 56"/>
                <a:gd name="T1" fmla="*/ 35 h 35"/>
                <a:gd name="T2" fmla="*/ 0 w 56"/>
                <a:gd name="T3" fmla="*/ 32 h 35"/>
              </a:gdLst>
              <a:ahLst/>
              <a:cxnLst>
                <a:cxn ang="0">
                  <a:pos x="T0" y="T1"/>
                </a:cxn>
                <a:cxn ang="0">
                  <a:pos x="T2" y="T3"/>
                </a:cxn>
              </a:cxnLst>
              <a:rect l="0" t="0" r="r" b="b"/>
              <a:pathLst>
                <a:path w="56" h="35">
                  <a:moveTo>
                    <a:pt x="56" y="35"/>
                  </a:moveTo>
                  <a:cubicBezTo>
                    <a:pt x="56" y="35"/>
                    <a:pt x="29" y="0"/>
                    <a:pt x="0" y="3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12" name="Freeform 444"/>
            <p:cNvSpPr>
              <a:spLocks noChangeArrowheads="1"/>
            </p:cNvSpPr>
            <p:nvPr/>
          </p:nvSpPr>
          <p:spPr bwMode="auto">
            <a:xfrm>
              <a:off x="3739" y="3788"/>
              <a:ext cx="40" cy="40"/>
            </a:xfrm>
            <a:custGeom>
              <a:avLst/>
              <a:gdLst>
                <a:gd name="T0" fmla="*/ 36 w 36"/>
                <a:gd name="T1" fmla="*/ 24 h 36"/>
                <a:gd name="T2" fmla="*/ 0 w 36"/>
                <a:gd name="T3" fmla="*/ 36 h 36"/>
                <a:gd name="T4" fmla="*/ 6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6"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13" name="Freeform 445"/>
            <p:cNvSpPr>
              <a:spLocks noChangeArrowheads="1"/>
            </p:cNvSpPr>
            <p:nvPr/>
          </p:nvSpPr>
          <p:spPr bwMode="auto">
            <a:xfrm>
              <a:off x="5657" y="3589"/>
              <a:ext cx="370" cy="231"/>
            </a:xfrm>
            <a:custGeom>
              <a:avLst/>
              <a:gdLst>
                <a:gd name="T0" fmla="*/ 56 w 56"/>
                <a:gd name="T1" fmla="*/ 35 h 35"/>
                <a:gd name="T2" fmla="*/ 0 w 56"/>
                <a:gd name="T3" fmla="*/ 32 h 35"/>
              </a:gdLst>
              <a:ahLst/>
              <a:cxnLst>
                <a:cxn ang="0">
                  <a:pos x="T0" y="T1"/>
                </a:cxn>
                <a:cxn ang="0">
                  <a:pos x="T2" y="T3"/>
                </a:cxn>
              </a:cxnLst>
              <a:rect l="0" t="0" r="r" b="b"/>
              <a:pathLst>
                <a:path w="56" h="35">
                  <a:moveTo>
                    <a:pt x="56" y="35"/>
                  </a:moveTo>
                  <a:cubicBezTo>
                    <a:pt x="56" y="35"/>
                    <a:pt x="29" y="0"/>
                    <a:pt x="0" y="32"/>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14" name="Freeform 446"/>
            <p:cNvSpPr>
              <a:spLocks noChangeArrowheads="1"/>
            </p:cNvSpPr>
            <p:nvPr/>
          </p:nvSpPr>
          <p:spPr bwMode="auto">
            <a:xfrm>
              <a:off x="5637" y="3788"/>
              <a:ext cx="40" cy="40"/>
            </a:xfrm>
            <a:custGeom>
              <a:avLst/>
              <a:gdLst>
                <a:gd name="T0" fmla="*/ 36 w 36"/>
                <a:gd name="T1" fmla="*/ 24 h 36"/>
                <a:gd name="T2" fmla="*/ 0 w 36"/>
                <a:gd name="T3" fmla="*/ 36 h 36"/>
                <a:gd name="T4" fmla="*/ 6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6" y="0"/>
                  </a:lnTo>
                  <a:lnTo>
                    <a:pt x="36" y="24"/>
                  </a:lnTo>
                  <a:lnTo>
                    <a:pt x="0" y="36"/>
                  </a:lnTo>
                  <a:lnTo>
                    <a:pt x="36" y="24"/>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15" name="Freeform 447"/>
            <p:cNvSpPr>
              <a:spLocks noChangeArrowheads="1"/>
            </p:cNvSpPr>
            <p:nvPr/>
          </p:nvSpPr>
          <p:spPr bwMode="auto">
            <a:xfrm>
              <a:off x="3739" y="3887"/>
              <a:ext cx="364" cy="231"/>
            </a:xfrm>
            <a:custGeom>
              <a:avLst/>
              <a:gdLst>
                <a:gd name="T0" fmla="*/ 0 w 55"/>
                <a:gd name="T1" fmla="*/ 0 h 35"/>
                <a:gd name="T2" fmla="*/ 55 w 55"/>
                <a:gd name="T3" fmla="*/ 3 h 35"/>
              </a:gdLst>
              <a:ahLst/>
              <a:cxnLst>
                <a:cxn ang="0">
                  <a:pos x="T0" y="T1"/>
                </a:cxn>
                <a:cxn ang="0">
                  <a:pos x="T2" y="T3"/>
                </a:cxn>
              </a:cxnLst>
              <a:rect l="0" t="0" r="r" b="b"/>
              <a:pathLst>
                <a:path w="55" h="35">
                  <a:moveTo>
                    <a:pt x="0" y="0"/>
                  </a:moveTo>
                  <a:cubicBezTo>
                    <a:pt x="0" y="0"/>
                    <a:pt x="27" y="35"/>
                    <a:pt x="55" y="3"/>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16" name="Freeform 448"/>
            <p:cNvSpPr>
              <a:spLocks noChangeArrowheads="1"/>
            </p:cNvSpPr>
            <p:nvPr/>
          </p:nvSpPr>
          <p:spPr bwMode="auto">
            <a:xfrm>
              <a:off x="4090" y="3880"/>
              <a:ext cx="40"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17" name="Freeform 449"/>
            <p:cNvSpPr>
              <a:spLocks noChangeArrowheads="1"/>
            </p:cNvSpPr>
            <p:nvPr/>
          </p:nvSpPr>
          <p:spPr bwMode="auto">
            <a:xfrm>
              <a:off x="5637" y="3887"/>
              <a:ext cx="364" cy="238"/>
            </a:xfrm>
            <a:custGeom>
              <a:avLst/>
              <a:gdLst>
                <a:gd name="T0" fmla="*/ 0 w 55"/>
                <a:gd name="T1" fmla="*/ 0 h 36"/>
                <a:gd name="T2" fmla="*/ 55 w 55"/>
                <a:gd name="T3" fmla="*/ 4 h 36"/>
              </a:gdLst>
              <a:ahLst/>
              <a:cxnLst>
                <a:cxn ang="0">
                  <a:pos x="T0" y="T1"/>
                </a:cxn>
                <a:cxn ang="0">
                  <a:pos x="T2" y="T3"/>
                </a:cxn>
              </a:cxnLst>
              <a:rect l="0" t="0" r="r" b="b"/>
              <a:pathLst>
                <a:path w="55" h="36">
                  <a:moveTo>
                    <a:pt x="0" y="0"/>
                  </a:moveTo>
                  <a:cubicBezTo>
                    <a:pt x="0" y="0"/>
                    <a:pt x="27" y="36"/>
                    <a:pt x="55" y="4"/>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18" name="Freeform 450"/>
            <p:cNvSpPr>
              <a:spLocks noChangeArrowheads="1"/>
            </p:cNvSpPr>
            <p:nvPr/>
          </p:nvSpPr>
          <p:spPr bwMode="auto">
            <a:xfrm>
              <a:off x="5988" y="3887"/>
              <a:ext cx="39" cy="39"/>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19" name="Freeform 451"/>
            <p:cNvSpPr>
              <a:spLocks noChangeArrowheads="1"/>
            </p:cNvSpPr>
            <p:nvPr/>
          </p:nvSpPr>
          <p:spPr bwMode="auto">
            <a:xfrm>
              <a:off x="4334" y="3887"/>
              <a:ext cx="522" cy="205"/>
            </a:xfrm>
            <a:custGeom>
              <a:avLst/>
              <a:gdLst>
                <a:gd name="T0" fmla="*/ 0 w 79"/>
                <a:gd name="T1" fmla="*/ 0 h 31"/>
                <a:gd name="T2" fmla="*/ 79 w 79"/>
                <a:gd name="T3" fmla="*/ 3 h 31"/>
              </a:gdLst>
              <a:ahLst/>
              <a:cxnLst>
                <a:cxn ang="0">
                  <a:pos x="T0" y="T1"/>
                </a:cxn>
                <a:cxn ang="0">
                  <a:pos x="T2" y="T3"/>
                </a:cxn>
              </a:cxnLst>
              <a:rect l="0" t="0" r="r" b="b"/>
              <a:pathLst>
                <a:path w="79" h="31">
                  <a:moveTo>
                    <a:pt x="0" y="0"/>
                  </a:moveTo>
                  <a:cubicBezTo>
                    <a:pt x="0" y="0"/>
                    <a:pt x="39" y="31"/>
                    <a:pt x="79" y="3"/>
                  </a:cubicBezTo>
                </a:path>
              </a:pathLst>
            </a:custGeom>
            <a:noFill/>
            <a:ln w="1908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20" name="Freeform 452"/>
            <p:cNvSpPr>
              <a:spLocks noChangeArrowheads="1"/>
            </p:cNvSpPr>
            <p:nvPr/>
          </p:nvSpPr>
          <p:spPr bwMode="auto">
            <a:xfrm>
              <a:off x="4844" y="3887"/>
              <a:ext cx="40" cy="33"/>
            </a:xfrm>
            <a:custGeom>
              <a:avLst/>
              <a:gdLst>
                <a:gd name="T0" fmla="*/ 0 w 36"/>
                <a:gd name="T1" fmla="*/ 0 h 30"/>
                <a:gd name="T2" fmla="*/ 36 w 36"/>
                <a:gd name="T3" fmla="*/ 0 h 30"/>
                <a:gd name="T4" fmla="*/ 18 w 36"/>
                <a:gd name="T5" fmla="*/ 30 h 30"/>
                <a:gd name="T6" fmla="*/ 0 w 36"/>
                <a:gd name="T7" fmla="*/ 0 h 30"/>
                <a:gd name="T8" fmla="*/ 36 w 36"/>
                <a:gd name="T9" fmla="*/ 0 h 30"/>
                <a:gd name="T10" fmla="*/ 0 w 36"/>
                <a:gd name="T11" fmla="*/ 0 h 30"/>
              </a:gdLst>
              <a:ahLst/>
              <a:cxnLst>
                <a:cxn ang="0">
                  <a:pos x="T0" y="T1"/>
                </a:cxn>
                <a:cxn ang="0">
                  <a:pos x="T2" y="T3"/>
                </a:cxn>
                <a:cxn ang="0">
                  <a:pos x="T4" y="T5"/>
                </a:cxn>
                <a:cxn ang="0">
                  <a:pos x="T6" y="T7"/>
                </a:cxn>
                <a:cxn ang="0">
                  <a:pos x="T8" y="T9"/>
                </a:cxn>
                <a:cxn ang="0">
                  <a:pos x="T10" y="T11"/>
                </a:cxn>
              </a:cxnLst>
              <a:rect l="0" t="0" r="r" b="b"/>
              <a:pathLst>
                <a:path w="36" h="30">
                  <a:moveTo>
                    <a:pt x="0" y="0"/>
                  </a:moveTo>
                  <a:lnTo>
                    <a:pt x="36" y="0"/>
                  </a:lnTo>
                  <a:lnTo>
                    <a:pt x="18" y="30"/>
                  </a:lnTo>
                  <a:lnTo>
                    <a:pt x="0" y="0"/>
                  </a:lnTo>
                  <a:lnTo>
                    <a:pt x="36" y="0"/>
                  </a:lnTo>
                  <a:lnTo>
                    <a:pt x="0" y="0"/>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21" name="Freeform 453"/>
            <p:cNvSpPr>
              <a:spLocks noChangeArrowheads="1"/>
            </p:cNvSpPr>
            <p:nvPr/>
          </p:nvSpPr>
          <p:spPr bwMode="auto">
            <a:xfrm>
              <a:off x="5287" y="3616"/>
              <a:ext cx="337" cy="212"/>
            </a:xfrm>
            <a:custGeom>
              <a:avLst/>
              <a:gdLst>
                <a:gd name="T0" fmla="*/ 51 w 51"/>
                <a:gd name="T1" fmla="*/ 32 h 32"/>
                <a:gd name="T2" fmla="*/ 0 w 51"/>
                <a:gd name="T3" fmla="*/ 29 h 32"/>
              </a:gdLst>
              <a:ahLst/>
              <a:cxnLst>
                <a:cxn ang="0">
                  <a:pos x="T0" y="T1"/>
                </a:cxn>
                <a:cxn ang="0">
                  <a:pos x="T2" y="T3"/>
                </a:cxn>
              </a:cxnLst>
              <a:rect l="0" t="0" r="r" b="b"/>
              <a:pathLst>
                <a:path w="51" h="32">
                  <a:moveTo>
                    <a:pt x="51" y="32"/>
                  </a:moveTo>
                  <a:cubicBezTo>
                    <a:pt x="51" y="32"/>
                    <a:pt x="26" y="0"/>
                    <a:pt x="0" y="29"/>
                  </a:cubicBezTo>
                </a:path>
              </a:pathLst>
            </a:custGeom>
            <a:noFill/>
            <a:ln w="1908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22" name="Freeform 454"/>
            <p:cNvSpPr>
              <a:spLocks noChangeArrowheads="1"/>
            </p:cNvSpPr>
            <p:nvPr/>
          </p:nvSpPr>
          <p:spPr bwMode="auto">
            <a:xfrm>
              <a:off x="5267" y="3788"/>
              <a:ext cx="39" cy="40"/>
            </a:xfrm>
            <a:custGeom>
              <a:avLst/>
              <a:gdLst>
                <a:gd name="T0" fmla="*/ 36 w 36"/>
                <a:gd name="T1" fmla="*/ 24 h 36"/>
                <a:gd name="T2" fmla="*/ 0 w 36"/>
                <a:gd name="T3" fmla="*/ 36 h 36"/>
                <a:gd name="T4" fmla="*/ 6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6"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12423" name="Group 455"/>
            <p:cNvGrpSpPr>
              <a:grpSpLocks/>
            </p:cNvGrpSpPr>
            <p:nvPr/>
          </p:nvGrpSpPr>
          <p:grpSpPr bwMode="auto">
            <a:xfrm>
              <a:off x="3374" y="4281"/>
              <a:ext cx="2698" cy="461"/>
              <a:chOff x="3374" y="4281"/>
              <a:chExt cx="2698" cy="461"/>
            </a:xfrm>
          </p:grpSpPr>
          <p:sp>
            <p:nvSpPr>
              <p:cNvPr id="212424" name="Line 456"/>
              <p:cNvSpPr>
                <a:spLocks noChangeShapeType="1"/>
              </p:cNvSpPr>
              <p:nvPr/>
            </p:nvSpPr>
            <p:spPr bwMode="auto">
              <a:xfrm flipV="1">
                <a:off x="3624" y="4330"/>
                <a:ext cx="1" cy="252"/>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425" name="Line 457"/>
              <p:cNvSpPr>
                <a:spLocks noChangeShapeType="1"/>
              </p:cNvSpPr>
              <p:nvPr/>
            </p:nvSpPr>
            <p:spPr bwMode="auto">
              <a:xfrm>
                <a:off x="3624" y="4581"/>
                <a:ext cx="2449" cy="1"/>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426" name="Text Box 458"/>
              <p:cNvSpPr txBox="1">
                <a:spLocks noChangeArrowheads="1"/>
              </p:cNvSpPr>
              <p:nvPr/>
            </p:nvSpPr>
            <p:spPr bwMode="auto">
              <a:xfrm>
                <a:off x="3374" y="4281"/>
                <a:ext cx="400"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875"/>
                  </a:spcBef>
                </a:pPr>
                <a:r>
                  <a:rPr lang="en-GB" altLang="en-US" sz="1400" i="1">
                    <a:solidFill>
                      <a:srgbClr val="000000"/>
                    </a:solidFill>
                  </a:rPr>
                  <a:t>s</a:t>
                </a:r>
                <a:r>
                  <a:rPr lang="en-GB" altLang="en-US" sz="1400" i="1" baseline="-25000">
                    <a:solidFill>
                      <a:srgbClr val="000000"/>
                    </a:solidFill>
                  </a:rPr>
                  <a:t>i</a:t>
                </a:r>
              </a:p>
            </p:txBody>
          </p:sp>
          <p:sp>
            <p:nvSpPr>
              <p:cNvPr id="212427" name="Text Box 459"/>
              <p:cNvSpPr txBox="1">
                <a:spLocks noChangeArrowheads="1"/>
              </p:cNvSpPr>
              <p:nvPr/>
            </p:nvSpPr>
            <p:spPr bwMode="auto">
              <a:xfrm>
                <a:off x="4474" y="4531"/>
                <a:ext cx="850"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spcBef>
                    <a:spcPts val="875"/>
                  </a:spcBef>
                </a:pPr>
                <a:r>
                  <a:rPr lang="en-GB" altLang="en-US" sz="1400" i="1"/>
                  <a:t>#neuron</a:t>
                </a:r>
              </a:p>
            </p:txBody>
          </p:sp>
        </p:grpSp>
      </p:grpSp>
      <p:grpSp>
        <p:nvGrpSpPr>
          <p:cNvPr id="212428" name="Group 460"/>
          <p:cNvGrpSpPr>
            <a:grpSpLocks/>
          </p:cNvGrpSpPr>
          <p:nvPr/>
        </p:nvGrpSpPr>
        <p:grpSpPr bwMode="auto">
          <a:xfrm>
            <a:off x="5327650" y="3132138"/>
            <a:ext cx="4318000" cy="2230437"/>
            <a:chOff x="3374" y="1981"/>
            <a:chExt cx="2720" cy="1405"/>
          </a:xfrm>
        </p:grpSpPr>
        <p:grpSp>
          <p:nvGrpSpPr>
            <p:cNvPr id="212429" name="Group 461"/>
            <p:cNvGrpSpPr>
              <a:grpSpLocks/>
            </p:cNvGrpSpPr>
            <p:nvPr/>
          </p:nvGrpSpPr>
          <p:grpSpPr bwMode="auto">
            <a:xfrm>
              <a:off x="3374" y="2157"/>
              <a:ext cx="2720" cy="1229"/>
              <a:chOff x="3374" y="2157"/>
              <a:chExt cx="2720" cy="1229"/>
            </a:xfrm>
          </p:grpSpPr>
          <p:grpSp>
            <p:nvGrpSpPr>
              <p:cNvPr id="212430" name="Group 462"/>
              <p:cNvGrpSpPr>
                <a:grpSpLocks/>
              </p:cNvGrpSpPr>
              <p:nvPr/>
            </p:nvGrpSpPr>
            <p:grpSpPr bwMode="auto">
              <a:xfrm>
                <a:off x="3633" y="2157"/>
                <a:ext cx="2461" cy="1098"/>
                <a:chOff x="3633" y="2157"/>
                <a:chExt cx="2461" cy="1098"/>
              </a:xfrm>
            </p:grpSpPr>
            <p:sp>
              <p:nvSpPr>
                <p:cNvPr id="212431" name="Oval 463"/>
                <p:cNvSpPr>
                  <a:spLocks noChangeArrowheads="1"/>
                </p:cNvSpPr>
                <p:nvPr/>
              </p:nvSpPr>
              <p:spPr bwMode="auto">
                <a:xfrm>
                  <a:off x="3686" y="2395"/>
                  <a:ext cx="66" cy="66"/>
                </a:xfrm>
                <a:prstGeom prst="ellipse">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32" name="Oval 464"/>
                <p:cNvSpPr>
                  <a:spLocks noChangeArrowheads="1"/>
                </p:cNvSpPr>
                <p:nvPr/>
              </p:nvSpPr>
              <p:spPr bwMode="auto">
                <a:xfrm>
                  <a:off x="3911" y="239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33" name="Oval 465"/>
                <p:cNvSpPr>
                  <a:spLocks noChangeArrowheads="1"/>
                </p:cNvSpPr>
                <p:nvPr/>
              </p:nvSpPr>
              <p:spPr bwMode="auto">
                <a:xfrm>
                  <a:off x="4103" y="239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34" name="Line 466"/>
                <p:cNvSpPr>
                  <a:spLocks noChangeShapeType="1"/>
                </p:cNvSpPr>
                <p:nvPr/>
              </p:nvSpPr>
              <p:spPr bwMode="auto">
                <a:xfrm>
                  <a:off x="3713" y="2488"/>
                  <a:ext cx="1" cy="3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435" name="Freeform 467"/>
                <p:cNvSpPr>
                  <a:spLocks noChangeArrowheads="1"/>
                </p:cNvSpPr>
                <p:nvPr/>
              </p:nvSpPr>
              <p:spPr bwMode="auto">
                <a:xfrm>
                  <a:off x="3693" y="2488"/>
                  <a:ext cx="39" cy="40"/>
                </a:xfrm>
                <a:custGeom>
                  <a:avLst/>
                  <a:gdLst>
                    <a:gd name="T0" fmla="*/ 36 w 36"/>
                    <a:gd name="T1" fmla="*/ 36 h 36"/>
                    <a:gd name="T2" fmla="*/ 18 w 36"/>
                    <a:gd name="T3" fmla="*/ 0 h 36"/>
                    <a:gd name="T4" fmla="*/ 0 w 36"/>
                    <a:gd name="T5" fmla="*/ 36 h 36"/>
                    <a:gd name="T6" fmla="*/ 36 w 36"/>
                    <a:gd name="T7" fmla="*/ 36 h 36"/>
                    <a:gd name="T8" fmla="*/ 18 w 36"/>
                    <a:gd name="T9" fmla="*/ 0 h 36"/>
                    <a:gd name="T10" fmla="*/ 36 w 36"/>
                    <a:gd name="T11" fmla="*/ 36 h 36"/>
                  </a:gdLst>
                  <a:ahLst/>
                  <a:cxnLst>
                    <a:cxn ang="0">
                      <a:pos x="T0" y="T1"/>
                    </a:cxn>
                    <a:cxn ang="0">
                      <a:pos x="T2" y="T3"/>
                    </a:cxn>
                    <a:cxn ang="0">
                      <a:pos x="T4" y="T5"/>
                    </a:cxn>
                    <a:cxn ang="0">
                      <a:pos x="T6" y="T7"/>
                    </a:cxn>
                    <a:cxn ang="0">
                      <a:pos x="T8" y="T9"/>
                    </a:cxn>
                    <a:cxn ang="0">
                      <a:pos x="T10" y="T11"/>
                    </a:cxn>
                  </a:cxnLst>
                  <a:rect l="0" t="0" r="r" b="b"/>
                  <a:pathLst>
                    <a:path w="36" h="36">
                      <a:moveTo>
                        <a:pt x="36" y="36"/>
                      </a:moveTo>
                      <a:lnTo>
                        <a:pt x="18" y="0"/>
                      </a:lnTo>
                      <a:lnTo>
                        <a:pt x="0" y="36"/>
                      </a:lnTo>
                      <a:lnTo>
                        <a:pt x="36" y="36"/>
                      </a:lnTo>
                      <a:lnTo>
                        <a:pt x="18" y="0"/>
                      </a:lnTo>
                      <a:lnTo>
                        <a:pt x="36"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36" name="Line 468"/>
                <p:cNvSpPr>
                  <a:spLocks noChangeShapeType="1"/>
                </p:cNvSpPr>
                <p:nvPr/>
              </p:nvSpPr>
              <p:spPr bwMode="auto">
                <a:xfrm>
                  <a:off x="3944" y="2488"/>
                  <a:ext cx="1" cy="3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437" name="Freeform 469"/>
                <p:cNvSpPr>
                  <a:spLocks noChangeArrowheads="1"/>
                </p:cNvSpPr>
                <p:nvPr/>
              </p:nvSpPr>
              <p:spPr bwMode="auto">
                <a:xfrm>
                  <a:off x="3924" y="2488"/>
                  <a:ext cx="39" cy="40"/>
                </a:xfrm>
                <a:custGeom>
                  <a:avLst/>
                  <a:gdLst>
                    <a:gd name="T0" fmla="*/ 36 w 36"/>
                    <a:gd name="T1" fmla="*/ 36 h 36"/>
                    <a:gd name="T2" fmla="*/ 18 w 36"/>
                    <a:gd name="T3" fmla="*/ 0 h 36"/>
                    <a:gd name="T4" fmla="*/ 0 w 36"/>
                    <a:gd name="T5" fmla="*/ 36 h 36"/>
                    <a:gd name="T6" fmla="*/ 36 w 36"/>
                    <a:gd name="T7" fmla="*/ 36 h 36"/>
                    <a:gd name="T8" fmla="*/ 18 w 36"/>
                    <a:gd name="T9" fmla="*/ 0 h 36"/>
                    <a:gd name="T10" fmla="*/ 36 w 36"/>
                    <a:gd name="T11" fmla="*/ 36 h 36"/>
                  </a:gdLst>
                  <a:ahLst/>
                  <a:cxnLst>
                    <a:cxn ang="0">
                      <a:pos x="T0" y="T1"/>
                    </a:cxn>
                    <a:cxn ang="0">
                      <a:pos x="T2" y="T3"/>
                    </a:cxn>
                    <a:cxn ang="0">
                      <a:pos x="T4" y="T5"/>
                    </a:cxn>
                    <a:cxn ang="0">
                      <a:pos x="T6" y="T7"/>
                    </a:cxn>
                    <a:cxn ang="0">
                      <a:pos x="T8" y="T9"/>
                    </a:cxn>
                    <a:cxn ang="0">
                      <a:pos x="T10" y="T11"/>
                    </a:cxn>
                  </a:cxnLst>
                  <a:rect l="0" t="0" r="r" b="b"/>
                  <a:pathLst>
                    <a:path w="36" h="36">
                      <a:moveTo>
                        <a:pt x="36" y="36"/>
                      </a:moveTo>
                      <a:lnTo>
                        <a:pt x="18" y="0"/>
                      </a:lnTo>
                      <a:lnTo>
                        <a:pt x="0" y="36"/>
                      </a:lnTo>
                      <a:lnTo>
                        <a:pt x="36" y="36"/>
                      </a:lnTo>
                      <a:lnTo>
                        <a:pt x="18" y="0"/>
                      </a:lnTo>
                      <a:lnTo>
                        <a:pt x="36"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38" name="Line 470"/>
                <p:cNvSpPr>
                  <a:spLocks noChangeShapeType="1"/>
                </p:cNvSpPr>
                <p:nvPr/>
              </p:nvSpPr>
              <p:spPr bwMode="auto">
                <a:xfrm>
                  <a:off x="4136" y="2488"/>
                  <a:ext cx="1" cy="3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439" name="Freeform 471"/>
                <p:cNvSpPr>
                  <a:spLocks noChangeArrowheads="1"/>
                </p:cNvSpPr>
                <p:nvPr/>
              </p:nvSpPr>
              <p:spPr bwMode="auto">
                <a:xfrm>
                  <a:off x="4116" y="2488"/>
                  <a:ext cx="40" cy="40"/>
                </a:xfrm>
                <a:custGeom>
                  <a:avLst/>
                  <a:gdLst>
                    <a:gd name="T0" fmla="*/ 36 w 36"/>
                    <a:gd name="T1" fmla="*/ 36 h 36"/>
                    <a:gd name="T2" fmla="*/ 18 w 36"/>
                    <a:gd name="T3" fmla="*/ 0 h 36"/>
                    <a:gd name="T4" fmla="*/ 0 w 36"/>
                    <a:gd name="T5" fmla="*/ 36 h 36"/>
                    <a:gd name="T6" fmla="*/ 36 w 36"/>
                    <a:gd name="T7" fmla="*/ 36 h 36"/>
                    <a:gd name="T8" fmla="*/ 18 w 36"/>
                    <a:gd name="T9" fmla="*/ 0 h 36"/>
                    <a:gd name="T10" fmla="*/ 36 w 36"/>
                    <a:gd name="T11" fmla="*/ 36 h 36"/>
                  </a:gdLst>
                  <a:ahLst/>
                  <a:cxnLst>
                    <a:cxn ang="0">
                      <a:pos x="T0" y="T1"/>
                    </a:cxn>
                    <a:cxn ang="0">
                      <a:pos x="T2" y="T3"/>
                    </a:cxn>
                    <a:cxn ang="0">
                      <a:pos x="T4" y="T5"/>
                    </a:cxn>
                    <a:cxn ang="0">
                      <a:pos x="T6" y="T7"/>
                    </a:cxn>
                    <a:cxn ang="0">
                      <a:pos x="T8" y="T9"/>
                    </a:cxn>
                    <a:cxn ang="0">
                      <a:pos x="T10" y="T11"/>
                    </a:cxn>
                  </a:cxnLst>
                  <a:rect l="0" t="0" r="r" b="b"/>
                  <a:pathLst>
                    <a:path w="36" h="36">
                      <a:moveTo>
                        <a:pt x="36" y="36"/>
                      </a:moveTo>
                      <a:lnTo>
                        <a:pt x="18" y="0"/>
                      </a:lnTo>
                      <a:lnTo>
                        <a:pt x="0" y="36"/>
                      </a:lnTo>
                      <a:lnTo>
                        <a:pt x="36" y="36"/>
                      </a:lnTo>
                      <a:lnTo>
                        <a:pt x="18" y="0"/>
                      </a:lnTo>
                      <a:lnTo>
                        <a:pt x="36"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40" name="Freeform 472"/>
                <p:cNvSpPr>
                  <a:spLocks noChangeArrowheads="1"/>
                </p:cNvSpPr>
                <p:nvPr/>
              </p:nvSpPr>
              <p:spPr bwMode="auto">
                <a:xfrm>
                  <a:off x="3759" y="2164"/>
                  <a:ext cx="370" cy="238"/>
                </a:xfrm>
                <a:custGeom>
                  <a:avLst/>
                  <a:gdLst>
                    <a:gd name="T0" fmla="*/ 56 w 56"/>
                    <a:gd name="T1" fmla="*/ 36 h 36"/>
                    <a:gd name="T2" fmla="*/ 0 w 56"/>
                    <a:gd name="T3" fmla="*/ 32 h 36"/>
                  </a:gdLst>
                  <a:ahLst/>
                  <a:cxnLst>
                    <a:cxn ang="0">
                      <a:pos x="T0" y="T1"/>
                    </a:cxn>
                    <a:cxn ang="0">
                      <a:pos x="T2" y="T3"/>
                    </a:cxn>
                  </a:cxnLst>
                  <a:rect l="0" t="0" r="r" b="b"/>
                  <a:pathLst>
                    <a:path w="56" h="36">
                      <a:moveTo>
                        <a:pt x="56" y="36"/>
                      </a:moveTo>
                      <a:cubicBezTo>
                        <a:pt x="56" y="36"/>
                        <a:pt x="29" y="0"/>
                        <a:pt x="0" y="3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41" name="Freeform 473"/>
                <p:cNvSpPr>
                  <a:spLocks noChangeArrowheads="1"/>
                </p:cNvSpPr>
                <p:nvPr/>
              </p:nvSpPr>
              <p:spPr bwMode="auto">
                <a:xfrm>
                  <a:off x="3739" y="2362"/>
                  <a:ext cx="40" cy="40"/>
                </a:xfrm>
                <a:custGeom>
                  <a:avLst/>
                  <a:gdLst>
                    <a:gd name="T0" fmla="*/ 36 w 36"/>
                    <a:gd name="T1" fmla="*/ 24 h 36"/>
                    <a:gd name="T2" fmla="*/ 0 w 36"/>
                    <a:gd name="T3" fmla="*/ 36 h 36"/>
                    <a:gd name="T4" fmla="*/ 6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6"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42" name="Freeform 474"/>
                <p:cNvSpPr>
                  <a:spLocks noChangeArrowheads="1"/>
                </p:cNvSpPr>
                <p:nvPr/>
              </p:nvSpPr>
              <p:spPr bwMode="auto">
                <a:xfrm>
                  <a:off x="3739" y="2461"/>
                  <a:ext cx="364" cy="232"/>
                </a:xfrm>
                <a:custGeom>
                  <a:avLst/>
                  <a:gdLst>
                    <a:gd name="T0" fmla="*/ 0 w 55"/>
                    <a:gd name="T1" fmla="*/ 0 h 35"/>
                    <a:gd name="T2" fmla="*/ 55 w 55"/>
                    <a:gd name="T3" fmla="*/ 3 h 35"/>
                  </a:gdLst>
                  <a:ahLst/>
                  <a:cxnLst>
                    <a:cxn ang="0">
                      <a:pos x="T0" y="T1"/>
                    </a:cxn>
                    <a:cxn ang="0">
                      <a:pos x="T2" y="T3"/>
                    </a:cxn>
                  </a:cxnLst>
                  <a:rect l="0" t="0" r="r" b="b"/>
                  <a:pathLst>
                    <a:path w="55" h="35">
                      <a:moveTo>
                        <a:pt x="0" y="0"/>
                      </a:moveTo>
                      <a:cubicBezTo>
                        <a:pt x="0" y="0"/>
                        <a:pt x="27" y="35"/>
                        <a:pt x="55" y="3"/>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43" name="Freeform 475"/>
                <p:cNvSpPr>
                  <a:spLocks noChangeArrowheads="1"/>
                </p:cNvSpPr>
                <p:nvPr/>
              </p:nvSpPr>
              <p:spPr bwMode="auto">
                <a:xfrm>
                  <a:off x="4090" y="2455"/>
                  <a:ext cx="40"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44" name="Rectangle 476"/>
                <p:cNvSpPr>
                  <a:spLocks noChangeArrowheads="1"/>
                </p:cNvSpPr>
                <p:nvPr/>
              </p:nvSpPr>
              <p:spPr bwMode="auto">
                <a:xfrm>
                  <a:off x="3646" y="2190"/>
                  <a:ext cx="7" cy="1058"/>
                </a:xfrm>
                <a:prstGeom prst="rect">
                  <a:avLst/>
                </a:prstGeom>
                <a:solidFill>
                  <a:srgbClr val="B2B2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45" name="Rectangle 477"/>
                <p:cNvSpPr>
                  <a:spLocks noChangeArrowheads="1"/>
                </p:cNvSpPr>
                <p:nvPr/>
              </p:nvSpPr>
              <p:spPr bwMode="auto">
                <a:xfrm>
                  <a:off x="3646" y="2190"/>
                  <a:ext cx="13" cy="1058"/>
                </a:xfrm>
                <a:prstGeom prst="rect">
                  <a:avLst/>
                </a:prstGeom>
                <a:solidFill>
                  <a:srgbClr val="B2B2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46" name="Rectangle 478"/>
                <p:cNvSpPr>
                  <a:spLocks noChangeArrowheads="1"/>
                </p:cNvSpPr>
                <p:nvPr/>
              </p:nvSpPr>
              <p:spPr bwMode="auto">
                <a:xfrm>
                  <a:off x="3653" y="2190"/>
                  <a:ext cx="20" cy="1058"/>
                </a:xfrm>
                <a:prstGeom prst="rect">
                  <a:avLst/>
                </a:prstGeom>
                <a:solidFill>
                  <a:srgbClr val="B2B2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47" name="Rectangle 479"/>
                <p:cNvSpPr>
                  <a:spLocks noChangeArrowheads="1"/>
                </p:cNvSpPr>
                <p:nvPr/>
              </p:nvSpPr>
              <p:spPr bwMode="auto">
                <a:xfrm>
                  <a:off x="3660" y="2190"/>
                  <a:ext cx="20" cy="1058"/>
                </a:xfrm>
                <a:prstGeom prst="rect">
                  <a:avLst/>
                </a:prstGeom>
                <a:solidFill>
                  <a:srgbClr val="B1B1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48" name="Rectangle 480"/>
                <p:cNvSpPr>
                  <a:spLocks noChangeArrowheads="1"/>
                </p:cNvSpPr>
                <p:nvPr/>
              </p:nvSpPr>
              <p:spPr bwMode="auto">
                <a:xfrm>
                  <a:off x="3673" y="2190"/>
                  <a:ext cx="20" cy="1058"/>
                </a:xfrm>
                <a:prstGeom prst="rect">
                  <a:avLst/>
                </a:prstGeom>
                <a:solidFill>
                  <a:srgbClr val="B0B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49" name="Rectangle 481"/>
                <p:cNvSpPr>
                  <a:spLocks noChangeArrowheads="1"/>
                </p:cNvSpPr>
                <p:nvPr/>
              </p:nvSpPr>
              <p:spPr bwMode="auto">
                <a:xfrm>
                  <a:off x="3680" y="2190"/>
                  <a:ext cx="20" cy="1058"/>
                </a:xfrm>
                <a:prstGeom prst="rect">
                  <a:avLst/>
                </a:prstGeom>
                <a:solidFill>
                  <a:srgbClr val="AFA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50" name="Rectangle 482"/>
                <p:cNvSpPr>
                  <a:spLocks noChangeArrowheads="1"/>
                </p:cNvSpPr>
                <p:nvPr/>
              </p:nvSpPr>
              <p:spPr bwMode="auto">
                <a:xfrm>
                  <a:off x="3693" y="2190"/>
                  <a:ext cx="20" cy="1058"/>
                </a:xfrm>
                <a:prstGeom prst="rect">
                  <a:avLst/>
                </a:prstGeom>
                <a:solidFill>
                  <a:srgbClr val="AEAE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51" name="Rectangle 483"/>
                <p:cNvSpPr>
                  <a:spLocks noChangeArrowheads="1"/>
                </p:cNvSpPr>
                <p:nvPr/>
              </p:nvSpPr>
              <p:spPr bwMode="auto">
                <a:xfrm>
                  <a:off x="3699" y="2190"/>
                  <a:ext cx="20" cy="1058"/>
                </a:xfrm>
                <a:prstGeom prst="rect">
                  <a:avLst/>
                </a:prstGeom>
                <a:solidFill>
                  <a:srgbClr val="ABAB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52" name="Rectangle 484"/>
                <p:cNvSpPr>
                  <a:spLocks noChangeArrowheads="1"/>
                </p:cNvSpPr>
                <p:nvPr/>
              </p:nvSpPr>
              <p:spPr bwMode="auto">
                <a:xfrm>
                  <a:off x="3713" y="2190"/>
                  <a:ext cx="20" cy="1058"/>
                </a:xfrm>
                <a:prstGeom prst="rect">
                  <a:avLst/>
                </a:prstGeom>
                <a:solidFill>
                  <a:srgbClr val="AAAA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53" name="Rectangle 485"/>
                <p:cNvSpPr>
                  <a:spLocks noChangeArrowheads="1"/>
                </p:cNvSpPr>
                <p:nvPr/>
              </p:nvSpPr>
              <p:spPr bwMode="auto">
                <a:xfrm>
                  <a:off x="3719" y="2190"/>
                  <a:ext cx="20" cy="1058"/>
                </a:xfrm>
                <a:prstGeom prst="rect">
                  <a:avLst/>
                </a:prstGeom>
                <a:solidFill>
                  <a:srgbClr val="A9A9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54" name="Rectangle 486"/>
                <p:cNvSpPr>
                  <a:spLocks noChangeArrowheads="1"/>
                </p:cNvSpPr>
                <p:nvPr/>
              </p:nvSpPr>
              <p:spPr bwMode="auto">
                <a:xfrm>
                  <a:off x="3732" y="2190"/>
                  <a:ext cx="13" cy="1058"/>
                </a:xfrm>
                <a:prstGeom prst="rect">
                  <a:avLst/>
                </a:prstGeom>
                <a:solidFill>
                  <a:srgbClr val="A8A8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55" name="Rectangle 487"/>
                <p:cNvSpPr>
                  <a:spLocks noChangeArrowheads="1"/>
                </p:cNvSpPr>
                <p:nvPr/>
              </p:nvSpPr>
              <p:spPr bwMode="auto">
                <a:xfrm>
                  <a:off x="3739" y="2190"/>
                  <a:ext cx="20" cy="1058"/>
                </a:xfrm>
                <a:prstGeom prst="rect">
                  <a:avLst/>
                </a:prstGeom>
                <a:solidFill>
                  <a:srgbClr val="A7A7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56" name="Rectangle 488"/>
                <p:cNvSpPr>
                  <a:spLocks noChangeArrowheads="1"/>
                </p:cNvSpPr>
                <p:nvPr/>
              </p:nvSpPr>
              <p:spPr bwMode="auto">
                <a:xfrm>
                  <a:off x="3746" y="2190"/>
                  <a:ext cx="20" cy="1058"/>
                </a:xfrm>
                <a:prstGeom prst="rect">
                  <a:avLst/>
                </a:prstGeom>
                <a:solidFill>
                  <a:srgbClr val="A6A6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57" name="Rectangle 489"/>
                <p:cNvSpPr>
                  <a:spLocks noChangeArrowheads="1"/>
                </p:cNvSpPr>
                <p:nvPr/>
              </p:nvSpPr>
              <p:spPr bwMode="auto">
                <a:xfrm>
                  <a:off x="3759" y="2190"/>
                  <a:ext cx="20" cy="1058"/>
                </a:xfrm>
                <a:prstGeom prst="rect">
                  <a:avLst/>
                </a:prstGeom>
                <a:solidFill>
                  <a:srgbClr val="A3A3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58" name="Rectangle 490"/>
                <p:cNvSpPr>
                  <a:spLocks noChangeArrowheads="1"/>
                </p:cNvSpPr>
                <p:nvPr/>
              </p:nvSpPr>
              <p:spPr bwMode="auto">
                <a:xfrm>
                  <a:off x="3766" y="2190"/>
                  <a:ext cx="20" cy="1058"/>
                </a:xfrm>
                <a:prstGeom prst="rect">
                  <a:avLst/>
                </a:prstGeom>
                <a:solidFill>
                  <a:srgbClr val="A2A2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59" name="Rectangle 491"/>
                <p:cNvSpPr>
                  <a:spLocks noChangeArrowheads="1"/>
                </p:cNvSpPr>
                <p:nvPr/>
              </p:nvSpPr>
              <p:spPr bwMode="auto">
                <a:xfrm>
                  <a:off x="3779" y="2190"/>
                  <a:ext cx="20" cy="1058"/>
                </a:xfrm>
                <a:prstGeom prst="rect">
                  <a:avLst/>
                </a:prstGeom>
                <a:solidFill>
                  <a:srgbClr val="A1A1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60" name="Rectangle 492"/>
                <p:cNvSpPr>
                  <a:spLocks noChangeArrowheads="1"/>
                </p:cNvSpPr>
                <p:nvPr/>
              </p:nvSpPr>
              <p:spPr bwMode="auto">
                <a:xfrm>
                  <a:off x="3785" y="2190"/>
                  <a:ext cx="20" cy="1058"/>
                </a:xfrm>
                <a:prstGeom prst="rect">
                  <a:avLst/>
                </a:prstGeom>
                <a:solidFill>
                  <a:srgbClr val="A1A1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61" name="Rectangle 493"/>
                <p:cNvSpPr>
                  <a:spLocks noChangeArrowheads="1"/>
                </p:cNvSpPr>
                <p:nvPr/>
              </p:nvSpPr>
              <p:spPr bwMode="auto">
                <a:xfrm>
                  <a:off x="3799" y="2190"/>
                  <a:ext cx="13" cy="1058"/>
                </a:xfrm>
                <a:prstGeom prst="rect">
                  <a:avLst/>
                </a:prstGeom>
                <a:solidFill>
                  <a:srgbClr val="A0A0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62" name="Rectangle 494"/>
                <p:cNvSpPr>
                  <a:spLocks noChangeArrowheads="1"/>
                </p:cNvSpPr>
                <p:nvPr/>
              </p:nvSpPr>
              <p:spPr bwMode="auto">
                <a:xfrm>
                  <a:off x="3805" y="2190"/>
                  <a:ext cx="20" cy="1058"/>
                </a:xfrm>
                <a:prstGeom prst="rect">
                  <a:avLst/>
                </a:prstGeom>
                <a:solidFill>
                  <a:srgbClr val="9E9EF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63" name="Rectangle 495"/>
                <p:cNvSpPr>
                  <a:spLocks noChangeArrowheads="1"/>
                </p:cNvSpPr>
                <p:nvPr/>
              </p:nvSpPr>
              <p:spPr bwMode="auto">
                <a:xfrm>
                  <a:off x="3812" y="2190"/>
                  <a:ext cx="20" cy="1058"/>
                </a:xfrm>
                <a:prstGeom prst="rect">
                  <a:avLst/>
                </a:prstGeom>
                <a:solidFill>
                  <a:srgbClr val="9C9CF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64" name="Rectangle 496"/>
                <p:cNvSpPr>
                  <a:spLocks noChangeArrowheads="1"/>
                </p:cNvSpPr>
                <p:nvPr/>
              </p:nvSpPr>
              <p:spPr bwMode="auto">
                <a:xfrm>
                  <a:off x="3825" y="2190"/>
                  <a:ext cx="20" cy="1058"/>
                </a:xfrm>
                <a:prstGeom prst="rect">
                  <a:avLst/>
                </a:prstGeom>
                <a:solidFill>
                  <a:srgbClr val="9B9BF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65" name="Rectangle 497"/>
                <p:cNvSpPr>
                  <a:spLocks noChangeArrowheads="1"/>
                </p:cNvSpPr>
                <p:nvPr/>
              </p:nvSpPr>
              <p:spPr bwMode="auto">
                <a:xfrm>
                  <a:off x="3832" y="2190"/>
                  <a:ext cx="20" cy="1058"/>
                </a:xfrm>
                <a:prstGeom prst="rect">
                  <a:avLst/>
                </a:prstGeom>
                <a:solidFill>
                  <a:srgbClr val="9A9AF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66" name="Rectangle 498"/>
                <p:cNvSpPr>
                  <a:spLocks noChangeArrowheads="1"/>
                </p:cNvSpPr>
                <p:nvPr/>
              </p:nvSpPr>
              <p:spPr bwMode="auto">
                <a:xfrm>
                  <a:off x="3845" y="2190"/>
                  <a:ext cx="20" cy="1058"/>
                </a:xfrm>
                <a:prstGeom prst="rect">
                  <a:avLst/>
                </a:prstGeom>
                <a:solidFill>
                  <a:srgbClr val="9999F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67" name="Rectangle 499"/>
                <p:cNvSpPr>
                  <a:spLocks noChangeArrowheads="1"/>
                </p:cNvSpPr>
                <p:nvPr/>
              </p:nvSpPr>
              <p:spPr bwMode="auto">
                <a:xfrm>
                  <a:off x="3852" y="2190"/>
                  <a:ext cx="20" cy="1058"/>
                </a:xfrm>
                <a:prstGeom prst="rect">
                  <a:avLst/>
                </a:prstGeom>
                <a:solidFill>
                  <a:srgbClr val="9797FB"/>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68" name="Rectangle 500"/>
                <p:cNvSpPr>
                  <a:spLocks noChangeArrowheads="1"/>
                </p:cNvSpPr>
                <p:nvPr/>
              </p:nvSpPr>
              <p:spPr bwMode="auto">
                <a:xfrm>
                  <a:off x="3865" y="2190"/>
                  <a:ext cx="20" cy="1058"/>
                </a:xfrm>
                <a:prstGeom prst="rect">
                  <a:avLst/>
                </a:prstGeom>
                <a:solidFill>
                  <a:srgbClr val="9696FB"/>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69" name="Rectangle 501"/>
                <p:cNvSpPr>
                  <a:spLocks noChangeArrowheads="1"/>
                </p:cNvSpPr>
                <p:nvPr/>
              </p:nvSpPr>
              <p:spPr bwMode="auto">
                <a:xfrm>
                  <a:off x="3871" y="2190"/>
                  <a:ext cx="20" cy="1058"/>
                </a:xfrm>
                <a:prstGeom prst="rect">
                  <a:avLst/>
                </a:prstGeom>
                <a:solidFill>
                  <a:srgbClr val="9494FB"/>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70" name="Rectangle 502"/>
                <p:cNvSpPr>
                  <a:spLocks noChangeArrowheads="1"/>
                </p:cNvSpPr>
                <p:nvPr/>
              </p:nvSpPr>
              <p:spPr bwMode="auto">
                <a:xfrm>
                  <a:off x="3885" y="2190"/>
                  <a:ext cx="13" cy="1058"/>
                </a:xfrm>
                <a:prstGeom prst="rect">
                  <a:avLst/>
                </a:prstGeom>
                <a:solidFill>
                  <a:srgbClr val="9393FB"/>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71" name="Rectangle 503"/>
                <p:cNvSpPr>
                  <a:spLocks noChangeArrowheads="1"/>
                </p:cNvSpPr>
                <p:nvPr/>
              </p:nvSpPr>
              <p:spPr bwMode="auto">
                <a:xfrm>
                  <a:off x="3891" y="2190"/>
                  <a:ext cx="20" cy="1058"/>
                </a:xfrm>
                <a:prstGeom prst="rect">
                  <a:avLst/>
                </a:prstGeom>
                <a:solidFill>
                  <a:srgbClr val="9292FB"/>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72" name="Rectangle 504"/>
                <p:cNvSpPr>
                  <a:spLocks noChangeArrowheads="1"/>
                </p:cNvSpPr>
                <p:nvPr/>
              </p:nvSpPr>
              <p:spPr bwMode="auto">
                <a:xfrm>
                  <a:off x="3898" y="2190"/>
                  <a:ext cx="20" cy="1058"/>
                </a:xfrm>
                <a:prstGeom prst="rect">
                  <a:avLst/>
                </a:prstGeom>
                <a:solidFill>
                  <a:srgbClr val="9191FB"/>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73" name="Rectangle 505"/>
                <p:cNvSpPr>
                  <a:spLocks noChangeArrowheads="1"/>
                </p:cNvSpPr>
                <p:nvPr/>
              </p:nvSpPr>
              <p:spPr bwMode="auto">
                <a:xfrm>
                  <a:off x="3911" y="2190"/>
                  <a:ext cx="20" cy="1058"/>
                </a:xfrm>
                <a:prstGeom prst="rect">
                  <a:avLst/>
                </a:prstGeom>
                <a:solidFill>
                  <a:srgbClr val="8F8FFA"/>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74" name="Rectangle 506"/>
                <p:cNvSpPr>
                  <a:spLocks noChangeArrowheads="1"/>
                </p:cNvSpPr>
                <p:nvPr/>
              </p:nvSpPr>
              <p:spPr bwMode="auto">
                <a:xfrm>
                  <a:off x="3918" y="2190"/>
                  <a:ext cx="20" cy="1058"/>
                </a:xfrm>
                <a:prstGeom prst="rect">
                  <a:avLst/>
                </a:prstGeom>
                <a:solidFill>
                  <a:srgbClr val="8F8FFA"/>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75" name="Rectangle 507"/>
                <p:cNvSpPr>
                  <a:spLocks noChangeArrowheads="1"/>
                </p:cNvSpPr>
                <p:nvPr/>
              </p:nvSpPr>
              <p:spPr bwMode="auto">
                <a:xfrm>
                  <a:off x="3931" y="2190"/>
                  <a:ext cx="20" cy="1058"/>
                </a:xfrm>
                <a:prstGeom prst="rect">
                  <a:avLst/>
                </a:prstGeom>
                <a:solidFill>
                  <a:srgbClr val="8D8DFA"/>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76" name="Rectangle 508"/>
                <p:cNvSpPr>
                  <a:spLocks noChangeArrowheads="1"/>
                </p:cNvSpPr>
                <p:nvPr/>
              </p:nvSpPr>
              <p:spPr bwMode="auto">
                <a:xfrm>
                  <a:off x="3938" y="2190"/>
                  <a:ext cx="20" cy="1058"/>
                </a:xfrm>
                <a:prstGeom prst="rect">
                  <a:avLst/>
                </a:prstGeom>
                <a:solidFill>
                  <a:srgbClr val="8C8CFA"/>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77" name="Rectangle 509"/>
                <p:cNvSpPr>
                  <a:spLocks noChangeArrowheads="1"/>
                </p:cNvSpPr>
                <p:nvPr/>
              </p:nvSpPr>
              <p:spPr bwMode="auto">
                <a:xfrm>
                  <a:off x="3951" y="2190"/>
                  <a:ext cx="13" cy="1058"/>
                </a:xfrm>
                <a:prstGeom prst="rect">
                  <a:avLst/>
                </a:prstGeom>
                <a:solidFill>
                  <a:srgbClr val="8B8BFA"/>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78" name="Rectangle 510"/>
                <p:cNvSpPr>
                  <a:spLocks noChangeArrowheads="1"/>
                </p:cNvSpPr>
                <p:nvPr/>
              </p:nvSpPr>
              <p:spPr bwMode="auto">
                <a:xfrm>
                  <a:off x="3957" y="2190"/>
                  <a:ext cx="20" cy="1058"/>
                </a:xfrm>
                <a:prstGeom prst="rect">
                  <a:avLst/>
                </a:prstGeom>
                <a:solidFill>
                  <a:srgbClr val="8989F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79" name="Rectangle 511"/>
                <p:cNvSpPr>
                  <a:spLocks noChangeArrowheads="1"/>
                </p:cNvSpPr>
                <p:nvPr/>
              </p:nvSpPr>
              <p:spPr bwMode="auto">
                <a:xfrm>
                  <a:off x="3964" y="2190"/>
                  <a:ext cx="20" cy="1058"/>
                </a:xfrm>
                <a:prstGeom prst="rect">
                  <a:avLst/>
                </a:prstGeom>
                <a:solidFill>
                  <a:srgbClr val="8888F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80" name="Rectangle 512"/>
                <p:cNvSpPr>
                  <a:spLocks noChangeArrowheads="1"/>
                </p:cNvSpPr>
                <p:nvPr/>
              </p:nvSpPr>
              <p:spPr bwMode="auto">
                <a:xfrm>
                  <a:off x="3977" y="2190"/>
                  <a:ext cx="20" cy="1058"/>
                </a:xfrm>
                <a:prstGeom prst="rect">
                  <a:avLst/>
                </a:prstGeom>
                <a:solidFill>
                  <a:srgbClr val="8686F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81" name="Rectangle 513"/>
                <p:cNvSpPr>
                  <a:spLocks noChangeArrowheads="1"/>
                </p:cNvSpPr>
                <p:nvPr/>
              </p:nvSpPr>
              <p:spPr bwMode="auto">
                <a:xfrm>
                  <a:off x="3984" y="2190"/>
                  <a:ext cx="20" cy="1058"/>
                </a:xfrm>
                <a:prstGeom prst="rect">
                  <a:avLst/>
                </a:prstGeom>
                <a:solidFill>
                  <a:srgbClr val="8585F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82" name="Rectangle 514"/>
                <p:cNvSpPr>
                  <a:spLocks noChangeArrowheads="1"/>
                </p:cNvSpPr>
                <p:nvPr/>
              </p:nvSpPr>
              <p:spPr bwMode="auto">
                <a:xfrm>
                  <a:off x="3997" y="2190"/>
                  <a:ext cx="20" cy="1058"/>
                </a:xfrm>
                <a:prstGeom prst="rect">
                  <a:avLst/>
                </a:prstGeom>
                <a:solidFill>
                  <a:srgbClr val="8484F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83" name="Rectangle 515"/>
                <p:cNvSpPr>
                  <a:spLocks noChangeArrowheads="1"/>
                </p:cNvSpPr>
                <p:nvPr/>
              </p:nvSpPr>
              <p:spPr bwMode="auto">
                <a:xfrm>
                  <a:off x="4004" y="2190"/>
                  <a:ext cx="20" cy="1058"/>
                </a:xfrm>
                <a:prstGeom prst="rect">
                  <a:avLst/>
                </a:prstGeom>
                <a:solidFill>
                  <a:srgbClr val="8282F8"/>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84" name="Rectangle 516"/>
                <p:cNvSpPr>
                  <a:spLocks noChangeArrowheads="1"/>
                </p:cNvSpPr>
                <p:nvPr/>
              </p:nvSpPr>
              <p:spPr bwMode="auto">
                <a:xfrm>
                  <a:off x="4017" y="2190"/>
                  <a:ext cx="20" cy="1058"/>
                </a:xfrm>
                <a:prstGeom prst="rect">
                  <a:avLst/>
                </a:prstGeom>
                <a:solidFill>
                  <a:srgbClr val="8181F8"/>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85" name="Rectangle 517"/>
                <p:cNvSpPr>
                  <a:spLocks noChangeArrowheads="1"/>
                </p:cNvSpPr>
                <p:nvPr/>
              </p:nvSpPr>
              <p:spPr bwMode="auto">
                <a:xfrm>
                  <a:off x="4023" y="2190"/>
                  <a:ext cx="20" cy="1058"/>
                </a:xfrm>
                <a:prstGeom prst="rect">
                  <a:avLst/>
                </a:prstGeom>
                <a:solidFill>
                  <a:srgbClr val="8080F8"/>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86" name="Rectangle 518"/>
                <p:cNvSpPr>
                  <a:spLocks noChangeArrowheads="1"/>
                </p:cNvSpPr>
                <p:nvPr/>
              </p:nvSpPr>
              <p:spPr bwMode="auto">
                <a:xfrm>
                  <a:off x="4037" y="2190"/>
                  <a:ext cx="13" cy="1058"/>
                </a:xfrm>
                <a:prstGeom prst="rect">
                  <a:avLst/>
                </a:prstGeom>
                <a:solidFill>
                  <a:srgbClr val="7E7EF8"/>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87" name="Rectangle 519"/>
                <p:cNvSpPr>
                  <a:spLocks noChangeArrowheads="1"/>
                </p:cNvSpPr>
                <p:nvPr/>
              </p:nvSpPr>
              <p:spPr bwMode="auto">
                <a:xfrm>
                  <a:off x="4043" y="2190"/>
                  <a:ext cx="20" cy="1058"/>
                </a:xfrm>
                <a:prstGeom prst="rect">
                  <a:avLst/>
                </a:prstGeom>
                <a:solidFill>
                  <a:srgbClr val="7E7EF8"/>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88" name="Rectangle 520"/>
                <p:cNvSpPr>
                  <a:spLocks noChangeArrowheads="1"/>
                </p:cNvSpPr>
                <p:nvPr/>
              </p:nvSpPr>
              <p:spPr bwMode="auto">
                <a:xfrm>
                  <a:off x="4050" y="2190"/>
                  <a:ext cx="20" cy="1058"/>
                </a:xfrm>
                <a:prstGeom prst="rect">
                  <a:avLst/>
                </a:prstGeom>
                <a:solidFill>
                  <a:srgbClr val="7C7CF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89" name="Rectangle 521"/>
                <p:cNvSpPr>
                  <a:spLocks noChangeArrowheads="1"/>
                </p:cNvSpPr>
                <p:nvPr/>
              </p:nvSpPr>
              <p:spPr bwMode="auto">
                <a:xfrm>
                  <a:off x="4063" y="2190"/>
                  <a:ext cx="20" cy="1058"/>
                </a:xfrm>
                <a:prstGeom prst="rect">
                  <a:avLst/>
                </a:prstGeom>
                <a:solidFill>
                  <a:srgbClr val="7B7BF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90" name="Rectangle 522"/>
                <p:cNvSpPr>
                  <a:spLocks noChangeArrowheads="1"/>
                </p:cNvSpPr>
                <p:nvPr/>
              </p:nvSpPr>
              <p:spPr bwMode="auto">
                <a:xfrm>
                  <a:off x="4070" y="2190"/>
                  <a:ext cx="20" cy="1058"/>
                </a:xfrm>
                <a:prstGeom prst="rect">
                  <a:avLst/>
                </a:prstGeom>
                <a:solidFill>
                  <a:srgbClr val="7A7AF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91" name="Rectangle 523"/>
                <p:cNvSpPr>
                  <a:spLocks noChangeArrowheads="1"/>
                </p:cNvSpPr>
                <p:nvPr/>
              </p:nvSpPr>
              <p:spPr bwMode="auto">
                <a:xfrm>
                  <a:off x="4083" y="2190"/>
                  <a:ext cx="20" cy="1058"/>
                </a:xfrm>
                <a:prstGeom prst="rect">
                  <a:avLst/>
                </a:prstGeom>
                <a:solidFill>
                  <a:srgbClr val="7979F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92" name="Rectangle 524"/>
                <p:cNvSpPr>
                  <a:spLocks noChangeArrowheads="1"/>
                </p:cNvSpPr>
                <p:nvPr/>
              </p:nvSpPr>
              <p:spPr bwMode="auto">
                <a:xfrm>
                  <a:off x="4090" y="2190"/>
                  <a:ext cx="20" cy="1058"/>
                </a:xfrm>
                <a:prstGeom prst="rect">
                  <a:avLst/>
                </a:prstGeom>
                <a:solidFill>
                  <a:srgbClr val="7777F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93" name="Rectangle 525"/>
                <p:cNvSpPr>
                  <a:spLocks noChangeArrowheads="1"/>
                </p:cNvSpPr>
                <p:nvPr/>
              </p:nvSpPr>
              <p:spPr bwMode="auto">
                <a:xfrm>
                  <a:off x="4103" y="2190"/>
                  <a:ext cx="13" cy="1058"/>
                </a:xfrm>
                <a:prstGeom prst="rect">
                  <a:avLst/>
                </a:prstGeom>
                <a:solidFill>
                  <a:srgbClr val="7676F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94" name="Rectangle 526"/>
                <p:cNvSpPr>
                  <a:spLocks noChangeArrowheads="1"/>
                </p:cNvSpPr>
                <p:nvPr/>
              </p:nvSpPr>
              <p:spPr bwMode="auto">
                <a:xfrm>
                  <a:off x="4109" y="2190"/>
                  <a:ext cx="20" cy="1058"/>
                </a:xfrm>
                <a:prstGeom prst="rect">
                  <a:avLst/>
                </a:prstGeom>
                <a:solidFill>
                  <a:srgbClr val="7474F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95" name="Rectangle 527"/>
                <p:cNvSpPr>
                  <a:spLocks noChangeArrowheads="1"/>
                </p:cNvSpPr>
                <p:nvPr/>
              </p:nvSpPr>
              <p:spPr bwMode="auto">
                <a:xfrm>
                  <a:off x="4116" y="2190"/>
                  <a:ext cx="20" cy="1058"/>
                </a:xfrm>
                <a:prstGeom prst="rect">
                  <a:avLst/>
                </a:prstGeom>
                <a:solidFill>
                  <a:srgbClr val="7373F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96" name="Rectangle 528"/>
                <p:cNvSpPr>
                  <a:spLocks noChangeArrowheads="1"/>
                </p:cNvSpPr>
                <p:nvPr/>
              </p:nvSpPr>
              <p:spPr bwMode="auto">
                <a:xfrm>
                  <a:off x="4129" y="2190"/>
                  <a:ext cx="20" cy="1058"/>
                </a:xfrm>
                <a:prstGeom prst="rect">
                  <a:avLst/>
                </a:prstGeom>
                <a:solidFill>
                  <a:srgbClr val="7272F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97" name="Rectangle 529"/>
                <p:cNvSpPr>
                  <a:spLocks noChangeArrowheads="1"/>
                </p:cNvSpPr>
                <p:nvPr/>
              </p:nvSpPr>
              <p:spPr bwMode="auto">
                <a:xfrm>
                  <a:off x="4136" y="2190"/>
                  <a:ext cx="20" cy="1058"/>
                </a:xfrm>
                <a:prstGeom prst="rect">
                  <a:avLst/>
                </a:prstGeom>
                <a:solidFill>
                  <a:srgbClr val="7171F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98" name="Rectangle 530"/>
                <p:cNvSpPr>
                  <a:spLocks noChangeArrowheads="1"/>
                </p:cNvSpPr>
                <p:nvPr/>
              </p:nvSpPr>
              <p:spPr bwMode="auto">
                <a:xfrm>
                  <a:off x="4149" y="2190"/>
                  <a:ext cx="20" cy="1058"/>
                </a:xfrm>
                <a:prstGeom prst="rect">
                  <a:avLst/>
                </a:prstGeom>
                <a:solidFill>
                  <a:srgbClr val="6F6FF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499" name="Rectangle 531"/>
                <p:cNvSpPr>
                  <a:spLocks noChangeArrowheads="1"/>
                </p:cNvSpPr>
                <p:nvPr/>
              </p:nvSpPr>
              <p:spPr bwMode="auto">
                <a:xfrm>
                  <a:off x="4156" y="2190"/>
                  <a:ext cx="20" cy="1058"/>
                </a:xfrm>
                <a:prstGeom prst="rect">
                  <a:avLst/>
                </a:prstGeom>
                <a:solidFill>
                  <a:srgbClr val="6D6DF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00" name="Rectangle 532"/>
                <p:cNvSpPr>
                  <a:spLocks noChangeArrowheads="1"/>
                </p:cNvSpPr>
                <p:nvPr/>
              </p:nvSpPr>
              <p:spPr bwMode="auto">
                <a:xfrm>
                  <a:off x="4169" y="2190"/>
                  <a:ext cx="20" cy="1058"/>
                </a:xfrm>
                <a:prstGeom prst="rect">
                  <a:avLst/>
                </a:prstGeom>
                <a:solidFill>
                  <a:srgbClr val="6C6CF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01" name="Rectangle 533"/>
                <p:cNvSpPr>
                  <a:spLocks noChangeArrowheads="1"/>
                </p:cNvSpPr>
                <p:nvPr/>
              </p:nvSpPr>
              <p:spPr bwMode="auto">
                <a:xfrm>
                  <a:off x="4176" y="2190"/>
                  <a:ext cx="20" cy="1058"/>
                </a:xfrm>
                <a:prstGeom prst="rect">
                  <a:avLst/>
                </a:prstGeom>
                <a:solidFill>
                  <a:srgbClr val="6C6CF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02" name="Rectangle 534"/>
                <p:cNvSpPr>
                  <a:spLocks noChangeArrowheads="1"/>
                </p:cNvSpPr>
                <p:nvPr/>
              </p:nvSpPr>
              <p:spPr bwMode="auto">
                <a:xfrm>
                  <a:off x="4189" y="2190"/>
                  <a:ext cx="13" cy="1058"/>
                </a:xfrm>
                <a:prstGeom prst="rect">
                  <a:avLst/>
                </a:prstGeom>
                <a:solidFill>
                  <a:srgbClr val="6B6BF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03" name="Rectangle 535"/>
                <p:cNvSpPr>
                  <a:spLocks noChangeArrowheads="1"/>
                </p:cNvSpPr>
                <p:nvPr/>
              </p:nvSpPr>
              <p:spPr bwMode="auto">
                <a:xfrm>
                  <a:off x="4195" y="2190"/>
                  <a:ext cx="20" cy="1058"/>
                </a:xfrm>
                <a:prstGeom prst="rect">
                  <a:avLst/>
                </a:prstGeom>
                <a:solidFill>
                  <a:srgbClr val="6A6AF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04" name="Rectangle 536"/>
                <p:cNvSpPr>
                  <a:spLocks noChangeArrowheads="1"/>
                </p:cNvSpPr>
                <p:nvPr/>
              </p:nvSpPr>
              <p:spPr bwMode="auto">
                <a:xfrm>
                  <a:off x="4202" y="2190"/>
                  <a:ext cx="20" cy="1058"/>
                </a:xfrm>
                <a:prstGeom prst="rect">
                  <a:avLst/>
                </a:prstGeom>
                <a:solidFill>
                  <a:srgbClr val="6767F4"/>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05" name="Rectangle 537"/>
                <p:cNvSpPr>
                  <a:spLocks noChangeArrowheads="1"/>
                </p:cNvSpPr>
                <p:nvPr/>
              </p:nvSpPr>
              <p:spPr bwMode="auto">
                <a:xfrm>
                  <a:off x="4215" y="2190"/>
                  <a:ext cx="20" cy="1058"/>
                </a:xfrm>
                <a:prstGeom prst="rect">
                  <a:avLst/>
                </a:prstGeom>
                <a:solidFill>
                  <a:srgbClr val="6666F4"/>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06" name="Rectangle 538"/>
                <p:cNvSpPr>
                  <a:spLocks noChangeArrowheads="1"/>
                </p:cNvSpPr>
                <p:nvPr/>
              </p:nvSpPr>
              <p:spPr bwMode="auto">
                <a:xfrm>
                  <a:off x="4222" y="2190"/>
                  <a:ext cx="20" cy="1058"/>
                </a:xfrm>
                <a:prstGeom prst="rect">
                  <a:avLst/>
                </a:prstGeom>
                <a:solidFill>
                  <a:srgbClr val="6565F4"/>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07" name="Rectangle 539"/>
                <p:cNvSpPr>
                  <a:spLocks noChangeArrowheads="1"/>
                </p:cNvSpPr>
                <p:nvPr/>
              </p:nvSpPr>
              <p:spPr bwMode="auto">
                <a:xfrm>
                  <a:off x="4235" y="2190"/>
                  <a:ext cx="20" cy="1058"/>
                </a:xfrm>
                <a:prstGeom prst="rect">
                  <a:avLst/>
                </a:prstGeom>
                <a:solidFill>
                  <a:srgbClr val="6464F4"/>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08" name="Rectangle 540"/>
                <p:cNvSpPr>
                  <a:spLocks noChangeArrowheads="1"/>
                </p:cNvSpPr>
                <p:nvPr/>
              </p:nvSpPr>
              <p:spPr bwMode="auto">
                <a:xfrm>
                  <a:off x="4242" y="2190"/>
                  <a:ext cx="20" cy="1058"/>
                </a:xfrm>
                <a:prstGeom prst="rect">
                  <a:avLst/>
                </a:prstGeom>
                <a:solidFill>
                  <a:srgbClr val="6363F4"/>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09" name="Rectangle 541"/>
                <p:cNvSpPr>
                  <a:spLocks noChangeArrowheads="1"/>
                </p:cNvSpPr>
                <p:nvPr/>
              </p:nvSpPr>
              <p:spPr bwMode="auto">
                <a:xfrm>
                  <a:off x="4255" y="2190"/>
                  <a:ext cx="20" cy="1058"/>
                </a:xfrm>
                <a:prstGeom prst="rect">
                  <a:avLst/>
                </a:prstGeom>
                <a:solidFill>
                  <a:srgbClr val="6060F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10" name="Rectangle 542"/>
                <p:cNvSpPr>
                  <a:spLocks noChangeArrowheads="1"/>
                </p:cNvSpPr>
                <p:nvPr/>
              </p:nvSpPr>
              <p:spPr bwMode="auto">
                <a:xfrm>
                  <a:off x="4261" y="2190"/>
                  <a:ext cx="20" cy="1058"/>
                </a:xfrm>
                <a:prstGeom prst="rect">
                  <a:avLst/>
                </a:prstGeom>
                <a:solidFill>
                  <a:srgbClr val="5F5FF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11" name="Rectangle 543"/>
                <p:cNvSpPr>
                  <a:spLocks noChangeArrowheads="1"/>
                </p:cNvSpPr>
                <p:nvPr/>
              </p:nvSpPr>
              <p:spPr bwMode="auto">
                <a:xfrm>
                  <a:off x="4275" y="2190"/>
                  <a:ext cx="13" cy="1058"/>
                </a:xfrm>
                <a:prstGeom prst="rect">
                  <a:avLst/>
                </a:prstGeom>
                <a:solidFill>
                  <a:srgbClr val="5E5EF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12" name="Rectangle 544"/>
                <p:cNvSpPr>
                  <a:spLocks noChangeArrowheads="1"/>
                </p:cNvSpPr>
                <p:nvPr/>
              </p:nvSpPr>
              <p:spPr bwMode="auto">
                <a:xfrm>
                  <a:off x="4281" y="2190"/>
                  <a:ext cx="20" cy="1058"/>
                </a:xfrm>
                <a:prstGeom prst="rect">
                  <a:avLst/>
                </a:prstGeom>
                <a:solidFill>
                  <a:srgbClr val="5D5DF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13" name="Rectangle 545"/>
                <p:cNvSpPr>
                  <a:spLocks noChangeArrowheads="1"/>
                </p:cNvSpPr>
                <p:nvPr/>
              </p:nvSpPr>
              <p:spPr bwMode="auto">
                <a:xfrm>
                  <a:off x="4288" y="2190"/>
                  <a:ext cx="20" cy="1058"/>
                </a:xfrm>
                <a:prstGeom prst="rect">
                  <a:avLst/>
                </a:prstGeom>
                <a:solidFill>
                  <a:srgbClr val="5C5CF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14" name="Rectangle 546"/>
                <p:cNvSpPr>
                  <a:spLocks noChangeArrowheads="1"/>
                </p:cNvSpPr>
                <p:nvPr/>
              </p:nvSpPr>
              <p:spPr bwMode="auto">
                <a:xfrm>
                  <a:off x="4301" y="2190"/>
                  <a:ext cx="20" cy="1058"/>
                </a:xfrm>
                <a:prstGeom prst="rect">
                  <a:avLst/>
                </a:prstGeom>
                <a:solidFill>
                  <a:srgbClr val="5B5BF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15" name="Rectangle 547"/>
                <p:cNvSpPr>
                  <a:spLocks noChangeArrowheads="1"/>
                </p:cNvSpPr>
                <p:nvPr/>
              </p:nvSpPr>
              <p:spPr bwMode="auto">
                <a:xfrm>
                  <a:off x="4308" y="2190"/>
                  <a:ext cx="20" cy="1058"/>
                </a:xfrm>
                <a:prstGeom prst="rect">
                  <a:avLst/>
                </a:prstGeom>
                <a:solidFill>
                  <a:srgbClr val="5E5EF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16" name="Rectangle 548"/>
                <p:cNvSpPr>
                  <a:spLocks noChangeArrowheads="1"/>
                </p:cNvSpPr>
                <p:nvPr/>
              </p:nvSpPr>
              <p:spPr bwMode="auto">
                <a:xfrm>
                  <a:off x="4321" y="2190"/>
                  <a:ext cx="20" cy="1058"/>
                </a:xfrm>
                <a:prstGeom prst="rect">
                  <a:avLst/>
                </a:prstGeom>
                <a:solidFill>
                  <a:srgbClr val="6363F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17" name="Rectangle 549"/>
                <p:cNvSpPr>
                  <a:spLocks noChangeArrowheads="1"/>
                </p:cNvSpPr>
                <p:nvPr/>
              </p:nvSpPr>
              <p:spPr bwMode="auto">
                <a:xfrm>
                  <a:off x="4328" y="2190"/>
                  <a:ext cx="20" cy="1058"/>
                </a:xfrm>
                <a:prstGeom prst="rect">
                  <a:avLst/>
                </a:prstGeom>
                <a:solidFill>
                  <a:srgbClr val="6969F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18" name="Rectangle 550"/>
                <p:cNvSpPr>
                  <a:spLocks noChangeArrowheads="1"/>
                </p:cNvSpPr>
                <p:nvPr/>
              </p:nvSpPr>
              <p:spPr bwMode="auto">
                <a:xfrm>
                  <a:off x="4341" y="2190"/>
                  <a:ext cx="13" cy="1058"/>
                </a:xfrm>
                <a:prstGeom prst="rect">
                  <a:avLst/>
                </a:prstGeom>
                <a:solidFill>
                  <a:srgbClr val="6E6EF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19" name="Rectangle 551"/>
                <p:cNvSpPr>
                  <a:spLocks noChangeArrowheads="1"/>
                </p:cNvSpPr>
                <p:nvPr/>
              </p:nvSpPr>
              <p:spPr bwMode="auto">
                <a:xfrm>
                  <a:off x="4348" y="2190"/>
                  <a:ext cx="20" cy="1058"/>
                </a:xfrm>
                <a:prstGeom prst="rect">
                  <a:avLst/>
                </a:prstGeom>
                <a:solidFill>
                  <a:srgbClr val="7474F4"/>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20" name="Rectangle 552"/>
                <p:cNvSpPr>
                  <a:spLocks noChangeArrowheads="1"/>
                </p:cNvSpPr>
                <p:nvPr/>
              </p:nvSpPr>
              <p:spPr bwMode="auto">
                <a:xfrm>
                  <a:off x="4354" y="2190"/>
                  <a:ext cx="20" cy="1058"/>
                </a:xfrm>
                <a:prstGeom prst="rect">
                  <a:avLst/>
                </a:prstGeom>
                <a:solidFill>
                  <a:srgbClr val="7979F4"/>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21" name="Rectangle 553"/>
                <p:cNvSpPr>
                  <a:spLocks noChangeArrowheads="1"/>
                </p:cNvSpPr>
                <p:nvPr/>
              </p:nvSpPr>
              <p:spPr bwMode="auto">
                <a:xfrm>
                  <a:off x="4367" y="2190"/>
                  <a:ext cx="20" cy="1058"/>
                </a:xfrm>
                <a:prstGeom prst="rect">
                  <a:avLst/>
                </a:prstGeom>
                <a:solidFill>
                  <a:srgbClr val="8484F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22" name="Rectangle 554"/>
                <p:cNvSpPr>
                  <a:spLocks noChangeArrowheads="1"/>
                </p:cNvSpPr>
                <p:nvPr/>
              </p:nvSpPr>
              <p:spPr bwMode="auto">
                <a:xfrm>
                  <a:off x="4374" y="2190"/>
                  <a:ext cx="20" cy="1058"/>
                </a:xfrm>
                <a:prstGeom prst="rect">
                  <a:avLst/>
                </a:prstGeom>
                <a:solidFill>
                  <a:srgbClr val="8989F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23" name="Rectangle 555"/>
                <p:cNvSpPr>
                  <a:spLocks noChangeArrowheads="1"/>
                </p:cNvSpPr>
                <p:nvPr/>
              </p:nvSpPr>
              <p:spPr bwMode="auto">
                <a:xfrm>
                  <a:off x="4387" y="2190"/>
                  <a:ext cx="20" cy="1058"/>
                </a:xfrm>
                <a:prstGeom prst="rect">
                  <a:avLst/>
                </a:prstGeom>
                <a:solidFill>
                  <a:srgbClr val="9090F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24" name="Rectangle 556"/>
                <p:cNvSpPr>
                  <a:spLocks noChangeArrowheads="1"/>
                </p:cNvSpPr>
                <p:nvPr/>
              </p:nvSpPr>
              <p:spPr bwMode="auto">
                <a:xfrm>
                  <a:off x="4394" y="2190"/>
                  <a:ext cx="20" cy="1058"/>
                </a:xfrm>
                <a:prstGeom prst="rect">
                  <a:avLst/>
                </a:prstGeom>
                <a:solidFill>
                  <a:srgbClr val="9595F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25" name="Rectangle 557"/>
                <p:cNvSpPr>
                  <a:spLocks noChangeArrowheads="1"/>
                </p:cNvSpPr>
                <p:nvPr/>
              </p:nvSpPr>
              <p:spPr bwMode="auto">
                <a:xfrm>
                  <a:off x="4407" y="2190"/>
                  <a:ext cx="20" cy="1058"/>
                </a:xfrm>
                <a:prstGeom prst="rect">
                  <a:avLst/>
                </a:prstGeom>
                <a:solidFill>
                  <a:srgbClr val="9B9BF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26" name="Rectangle 558"/>
                <p:cNvSpPr>
                  <a:spLocks noChangeArrowheads="1"/>
                </p:cNvSpPr>
                <p:nvPr/>
              </p:nvSpPr>
              <p:spPr bwMode="auto">
                <a:xfrm>
                  <a:off x="4414" y="2190"/>
                  <a:ext cx="20" cy="1058"/>
                </a:xfrm>
                <a:prstGeom prst="rect">
                  <a:avLst/>
                </a:prstGeom>
                <a:solidFill>
                  <a:srgbClr val="A0A0F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27" name="Rectangle 559"/>
                <p:cNvSpPr>
                  <a:spLocks noChangeArrowheads="1"/>
                </p:cNvSpPr>
                <p:nvPr/>
              </p:nvSpPr>
              <p:spPr bwMode="auto">
                <a:xfrm>
                  <a:off x="4427" y="2190"/>
                  <a:ext cx="13" cy="1058"/>
                </a:xfrm>
                <a:prstGeom prst="rect">
                  <a:avLst/>
                </a:prstGeom>
                <a:solidFill>
                  <a:srgbClr val="ABABF8"/>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28" name="Rectangle 560"/>
                <p:cNvSpPr>
                  <a:spLocks noChangeArrowheads="1"/>
                </p:cNvSpPr>
                <p:nvPr/>
              </p:nvSpPr>
              <p:spPr bwMode="auto">
                <a:xfrm>
                  <a:off x="4434" y="2190"/>
                  <a:ext cx="20" cy="1058"/>
                </a:xfrm>
                <a:prstGeom prst="rect">
                  <a:avLst/>
                </a:prstGeom>
                <a:solidFill>
                  <a:srgbClr val="B0B0F8"/>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29" name="Rectangle 561"/>
                <p:cNvSpPr>
                  <a:spLocks noChangeArrowheads="1"/>
                </p:cNvSpPr>
                <p:nvPr/>
              </p:nvSpPr>
              <p:spPr bwMode="auto">
                <a:xfrm>
                  <a:off x="4440" y="2190"/>
                  <a:ext cx="20" cy="1058"/>
                </a:xfrm>
                <a:prstGeom prst="rect">
                  <a:avLst/>
                </a:prstGeom>
                <a:solidFill>
                  <a:srgbClr val="B6B6F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30" name="Rectangle 562"/>
                <p:cNvSpPr>
                  <a:spLocks noChangeArrowheads="1"/>
                </p:cNvSpPr>
                <p:nvPr/>
              </p:nvSpPr>
              <p:spPr bwMode="auto">
                <a:xfrm>
                  <a:off x="4453" y="2190"/>
                  <a:ext cx="20" cy="1058"/>
                </a:xfrm>
                <a:prstGeom prst="rect">
                  <a:avLst/>
                </a:prstGeom>
                <a:solidFill>
                  <a:srgbClr val="BBBBF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31" name="Rectangle 563"/>
                <p:cNvSpPr>
                  <a:spLocks noChangeArrowheads="1"/>
                </p:cNvSpPr>
                <p:nvPr/>
              </p:nvSpPr>
              <p:spPr bwMode="auto">
                <a:xfrm>
                  <a:off x="4460" y="2190"/>
                  <a:ext cx="20" cy="1058"/>
                </a:xfrm>
                <a:prstGeom prst="rect">
                  <a:avLst/>
                </a:prstGeom>
                <a:solidFill>
                  <a:srgbClr val="C1C1FA"/>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32" name="Rectangle 564"/>
                <p:cNvSpPr>
                  <a:spLocks noChangeArrowheads="1"/>
                </p:cNvSpPr>
                <p:nvPr/>
              </p:nvSpPr>
              <p:spPr bwMode="auto">
                <a:xfrm>
                  <a:off x="4473" y="2190"/>
                  <a:ext cx="20" cy="1058"/>
                </a:xfrm>
                <a:prstGeom prst="rect">
                  <a:avLst/>
                </a:prstGeom>
                <a:solidFill>
                  <a:srgbClr val="C7C7FA"/>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33" name="Rectangle 565"/>
                <p:cNvSpPr>
                  <a:spLocks noChangeArrowheads="1"/>
                </p:cNvSpPr>
                <p:nvPr/>
              </p:nvSpPr>
              <p:spPr bwMode="auto">
                <a:xfrm>
                  <a:off x="4480" y="2190"/>
                  <a:ext cx="20" cy="1058"/>
                </a:xfrm>
                <a:prstGeom prst="rect">
                  <a:avLst/>
                </a:prstGeom>
                <a:solidFill>
                  <a:srgbClr val="D2D2FB"/>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34" name="Rectangle 566"/>
                <p:cNvSpPr>
                  <a:spLocks noChangeArrowheads="1"/>
                </p:cNvSpPr>
                <p:nvPr/>
              </p:nvSpPr>
              <p:spPr bwMode="auto">
                <a:xfrm>
                  <a:off x="4493" y="2190"/>
                  <a:ext cx="13" cy="1058"/>
                </a:xfrm>
                <a:prstGeom prst="rect">
                  <a:avLst/>
                </a:prstGeom>
                <a:solidFill>
                  <a:srgbClr val="D7D7FB"/>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35" name="Rectangle 567"/>
                <p:cNvSpPr>
                  <a:spLocks noChangeArrowheads="1"/>
                </p:cNvSpPr>
                <p:nvPr/>
              </p:nvSpPr>
              <p:spPr bwMode="auto">
                <a:xfrm>
                  <a:off x="4500" y="2190"/>
                  <a:ext cx="20" cy="1058"/>
                </a:xfrm>
                <a:prstGeom prst="rect">
                  <a:avLst/>
                </a:prstGeom>
                <a:solidFill>
                  <a:srgbClr val="DDDDF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36" name="Rectangle 568"/>
                <p:cNvSpPr>
                  <a:spLocks noChangeArrowheads="1"/>
                </p:cNvSpPr>
                <p:nvPr/>
              </p:nvSpPr>
              <p:spPr bwMode="auto">
                <a:xfrm>
                  <a:off x="4506" y="2190"/>
                  <a:ext cx="20" cy="1058"/>
                </a:xfrm>
                <a:prstGeom prst="rect">
                  <a:avLst/>
                </a:prstGeom>
                <a:solidFill>
                  <a:srgbClr val="E2E2F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37" name="Rectangle 569"/>
                <p:cNvSpPr>
                  <a:spLocks noChangeArrowheads="1"/>
                </p:cNvSpPr>
                <p:nvPr/>
              </p:nvSpPr>
              <p:spPr bwMode="auto">
                <a:xfrm>
                  <a:off x="4520" y="2190"/>
                  <a:ext cx="20" cy="1058"/>
                </a:xfrm>
                <a:prstGeom prst="rect">
                  <a:avLst/>
                </a:prstGeom>
                <a:solidFill>
                  <a:srgbClr val="E8E8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38" name="Rectangle 570"/>
                <p:cNvSpPr>
                  <a:spLocks noChangeArrowheads="1"/>
                </p:cNvSpPr>
                <p:nvPr/>
              </p:nvSpPr>
              <p:spPr bwMode="auto">
                <a:xfrm>
                  <a:off x="4526" y="2190"/>
                  <a:ext cx="20" cy="1058"/>
                </a:xfrm>
                <a:prstGeom prst="rect">
                  <a:avLst/>
                </a:prstGeom>
                <a:solidFill>
                  <a:srgbClr val="EDED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39" name="Rectangle 571"/>
                <p:cNvSpPr>
                  <a:spLocks noChangeArrowheads="1"/>
                </p:cNvSpPr>
                <p:nvPr/>
              </p:nvSpPr>
              <p:spPr bwMode="auto">
                <a:xfrm>
                  <a:off x="4539" y="2190"/>
                  <a:ext cx="20" cy="1058"/>
                </a:xfrm>
                <a:prstGeom prst="rect">
                  <a:avLst/>
                </a:prstGeom>
                <a:solidFill>
                  <a:srgbClr val="F8F8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40" name="Rectangle 572"/>
                <p:cNvSpPr>
                  <a:spLocks noChangeArrowheads="1"/>
                </p:cNvSpPr>
                <p:nvPr/>
              </p:nvSpPr>
              <p:spPr bwMode="auto">
                <a:xfrm>
                  <a:off x="4546"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41" name="Rectangle 573"/>
                <p:cNvSpPr>
                  <a:spLocks noChangeArrowheads="1"/>
                </p:cNvSpPr>
                <p:nvPr/>
              </p:nvSpPr>
              <p:spPr bwMode="auto">
                <a:xfrm>
                  <a:off x="4559"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42" name="Rectangle 574"/>
                <p:cNvSpPr>
                  <a:spLocks noChangeArrowheads="1"/>
                </p:cNvSpPr>
                <p:nvPr/>
              </p:nvSpPr>
              <p:spPr bwMode="auto">
                <a:xfrm>
                  <a:off x="4566"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43" name="Rectangle 575"/>
                <p:cNvSpPr>
                  <a:spLocks noChangeArrowheads="1"/>
                </p:cNvSpPr>
                <p:nvPr/>
              </p:nvSpPr>
              <p:spPr bwMode="auto">
                <a:xfrm>
                  <a:off x="4579" y="2190"/>
                  <a:ext cx="13"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44" name="Rectangle 576"/>
                <p:cNvSpPr>
                  <a:spLocks noChangeArrowheads="1"/>
                </p:cNvSpPr>
                <p:nvPr/>
              </p:nvSpPr>
              <p:spPr bwMode="auto">
                <a:xfrm>
                  <a:off x="4586"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45" name="Rectangle 577"/>
                <p:cNvSpPr>
                  <a:spLocks noChangeArrowheads="1"/>
                </p:cNvSpPr>
                <p:nvPr/>
              </p:nvSpPr>
              <p:spPr bwMode="auto">
                <a:xfrm>
                  <a:off x="4592"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46" name="Rectangle 578"/>
                <p:cNvSpPr>
                  <a:spLocks noChangeArrowheads="1"/>
                </p:cNvSpPr>
                <p:nvPr/>
              </p:nvSpPr>
              <p:spPr bwMode="auto">
                <a:xfrm>
                  <a:off x="4606"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47" name="Rectangle 579"/>
                <p:cNvSpPr>
                  <a:spLocks noChangeArrowheads="1"/>
                </p:cNvSpPr>
                <p:nvPr/>
              </p:nvSpPr>
              <p:spPr bwMode="auto">
                <a:xfrm>
                  <a:off x="4612"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48" name="Rectangle 580"/>
                <p:cNvSpPr>
                  <a:spLocks noChangeArrowheads="1"/>
                </p:cNvSpPr>
                <p:nvPr/>
              </p:nvSpPr>
              <p:spPr bwMode="auto">
                <a:xfrm>
                  <a:off x="4625"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49" name="Rectangle 581"/>
                <p:cNvSpPr>
                  <a:spLocks noChangeArrowheads="1"/>
                </p:cNvSpPr>
                <p:nvPr/>
              </p:nvSpPr>
              <p:spPr bwMode="auto">
                <a:xfrm>
                  <a:off x="4632"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50" name="Rectangle 582"/>
                <p:cNvSpPr>
                  <a:spLocks noChangeArrowheads="1"/>
                </p:cNvSpPr>
                <p:nvPr/>
              </p:nvSpPr>
              <p:spPr bwMode="auto">
                <a:xfrm>
                  <a:off x="4645" y="2190"/>
                  <a:ext cx="13"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51" name="Rectangle 583"/>
                <p:cNvSpPr>
                  <a:spLocks noChangeArrowheads="1"/>
                </p:cNvSpPr>
                <p:nvPr/>
              </p:nvSpPr>
              <p:spPr bwMode="auto">
                <a:xfrm>
                  <a:off x="4652"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52" name="Rectangle 584"/>
                <p:cNvSpPr>
                  <a:spLocks noChangeArrowheads="1"/>
                </p:cNvSpPr>
                <p:nvPr/>
              </p:nvSpPr>
              <p:spPr bwMode="auto">
                <a:xfrm>
                  <a:off x="4658"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53" name="Rectangle 585"/>
                <p:cNvSpPr>
                  <a:spLocks noChangeArrowheads="1"/>
                </p:cNvSpPr>
                <p:nvPr/>
              </p:nvSpPr>
              <p:spPr bwMode="auto">
                <a:xfrm>
                  <a:off x="4671"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54" name="Rectangle 586"/>
                <p:cNvSpPr>
                  <a:spLocks noChangeArrowheads="1"/>
                </p:cNvSpPr>
                <p:nvPr/>
              </p:nvSpPr>
              <p:spPr bwMode="auto">
                <a:xfrm>
                  <a:off x="4678"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55" name="Rectangle 587"/>
                <p:cNvSpPr>
                  <a:spLocks noChangeArrowheads="1"/>
                </p:cNvSpPr>
                <p:nvPr/>
              </p:nvSpPr>
              <p:spPr bwMode="auto">
                <a:xfrm>
                  <a:off x="4691"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56" name="Rectangle 588"/>
                <p:cNvSpPr>
                  <a:spLocks noChangeArrowheads="1"/>
                </p:cNvSpPr>
                <p:nvPr/>
              </p:nvSpPr>
              <p:spPr bwMode="auto">
                <a:xfrm>
                  <a:off x="4698"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57" name="Rectangle 589"/>
                <p:cNvSpPr>
                  <a:spLocks noChangeArrowheads="1"/>
                </p:cNvSpPr>
                <p:nvPr/>
              </p:nvSpPr>
              <p:spPr bwMode="auto">
                <a:xfrm>
                  <a:off x="4711"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58" name="Rectangle 590"/>
                <p:cNvSpPr>
                  <a:spLocks noChangeArrowheads="1"/>
                </p:cNvSpPr>
                <p:nvPr/>
              </p:nvSpPr>
              <p:spPr bwMode="auto">
                <a:xfrm>
                  <a:off x="4718"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59" name="Rectangle 591"/>
                <p:cNvSpPr>
                  <a:spLocks noChangeArrowheads="1"/>
                </p:cNvSpPr>
                <p:nvPr/>
              </p:nvSpPr>
              <p:spPr bwMode="auto">
                <a:xfrm>
                  <a:off x="4731" y="2190"/>
                  <a:ext cx="13"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60" name="Rectangle 592"/>
                <p:cNvSpPr>
                  <a:spLocks noChangeArrowheads="1"/>
                </p:cNvSpPr>
                <p:nvPr/>
              </p:nvSpPr>
              <p:spPr bwMode="auto">
                <a:xfrm>
                  <a:off x="4738"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61" name="Rectangle 593"/>
                <p:cNvSpPr>
                  <a:spLocks noChangeArrowheads="1"/>
                </p:cNvSpPr>
                <p:nvPr/>
              </p:nvSpPr>
              <p:spPr bwMode="auto">
                <a:xfrm>
                  <a:off x="4744"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62" name="Rectangle 594"/>
                <p:cNvSpPr>
                  <a:spLocks noChangeArrowheads="1"/>
                </p:cNvSpPr>
                <p:nvPr/>
              </p:nvSpPr>
              <p:spPr bwMode="auto">
                <a:xfrm>
                  <a:off x="4757"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63" name="Rectangle 595"/>
                <p:cNvSpPr>
                  <a:spLocks noChangeArrowheads="1"/>
                </p:cNvSpPr>
                <p:nvPr/>
              </p:nvSpPr>
              <p:spPr bwMode="auto">
                <a:xfrm>
                  <a:off x="4764"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64" name="Rectangle 596"/>
                <p:cNvSpPr>
                  <a:spLocks noChangeArrowheads="1"/>
                </p:cNvSpPr>
                <p:nvPr/>
              </p:nvSpPr>
              <p:spPr bwMode="auto">
                <a:xfrm>
                  <a:off x="4778"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65" name="Rectangle 597"/>
                <p:cNvSpPr>
                  <a:spLocks noChangeArrowheads="1"/>
                </p:cNvSpPr>
                <p:nvPr/>
              </p:nvSpPr>
              <p:spPr bwMode="auto">
                <a:xfrm>
                  <a:off x="4784"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66" name="Rectangle 598"/>
                <p:cNvSpPr>
                  <a:spLocks noChangeArrowheads="1"/>
                </p:cNvSpPr>
                <p:nvPr/>
              </p:nvSpPr>
              <p:spPr bwMode="auto">
                <a:xfrm>
                  <a:off x="4797" y="2190"/>
                  <a:ext cx="13"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67" name="Rectangle 599"/>
                <p:cNvSpPr>
                  <a:spLocks noChangeArrowheads="1"/>
                </p:cNvSpPr>
                <p:nvPr/>
              </p:nvSpPr>
              <p:spPr bwMode="auto">
                <a:xfrm>
                  <a:off x="4804"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68" name="Rectangle 600"/>
                <p:cNvSpPr>
                  <a:spLocks noChangeArrowheads="1"/>
                </p:cNvSpPr>
                <p:nvPr/>
              </p:nvSpPr>
              <p:spPr bwMode="auto">
                <a:xfrm>
                  <a:off x="4811"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69" name="Rectangle 601"/>
                <p:cNvSpPr>
                  <a:spLocks noChangeArrowheads="1"/>
                </p:cNvSpPr>
                <p:nvPr/>
              </p:nvSpPr>
              <p:spPr bwMode="auto">
                <a:xfrm>
                  <a:off x="4824"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70" name="Rectangle 602"/>
                <p:cNvSpPr>
                  <a:spLocks noChangeArrowheads="1"/>
                </p:cNvSpPr>
                <p:nvPr/>
              </p:nvSpPr>
              <p:spPr bwMode="auto">
                <a:xfrm>
                  <a:off x="4830"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71" name="Rectangle 603"/>
                <p:cNvSpPr>
                  <a:spLocks noChangeArrowheads="1"/>
                </p:cNvSpPr>
                <p:nvPr/>
              </p:nvSpPr>
              <p:spPr bwMode="auto">
                <a:xfrm>
                  <a:off x="4844"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72" name="Rectangle 604"/>
                <p:cNvSpPr>
                  <a:spLocks noChangeArrowheads="1"/>
                </p:cNvSpPr>
                <p:nvPr/>
              </p:nvSpPr>
              <p:spPr bwMode="auto">
                <a:xfrm>
                  <a:off x="4850"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73" name="Rectangle 605"/>
                <p:cNvSpPr>
                  <a:spLocks noChangeArrowheads="1"/>
                </p:cNvSpPr>
                <p:nvPr/>
              </p:nvSpPr>
              <p:spPr bwMode="auto">
                <a:xfrm>
                  <a:off x="4864"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74" name="Rectangle 606"/>
                <p:cNvSpPr>
                  <a:spLocks noChangeArrowheads="1"/>
                </p:cNvSpPr>
                <p:nvPr/>
              </p:nvSpPr>
              <p:spPr bwMode="auto">
                <a:xfrm>
                  <a:off x="4870"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75" name="Rectangle 607"/>
                <p:cNvSpPr>
                  <a:spLocks noChangeArrowheads="1"/>
                </p:cNvSpPr>
                <p:nvPr/>
              </p:nvSpPr>
              <p:spPr bwMode="auto">
                <a:xfrm>
                  <a:off x="4883" y="2190"/>
                  <a:ext cx="13"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76" name="Rectangle 608"/>
                <p:cNvSpPr>
                  <a:spLocks noChangeArrowheads="1"/>
                </p:cNvSpPr>
                <p:nvPr/>
              </p:nvSpPr>
              <p:spPr bwMode="auto">
                <a:xfrm>
                  <a:off x="4890"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77" name="Rectangle 609"/>
                <p:cNvSpPr>
                  <a:spLocks noChangeArrowheads="1"/>
                </p:cNvSpPr>
                <p:nvPr/>
              </p:nvSpPr>
              <p:spPr bwMode="auto">
                <a:xfrm>
                  <a:off x="4896"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78" name="Rectangle 610"/>
                <p:cNvSpPr>
                  <a:spLocks noChangeArrowheads="1"/>
                </p:cNvSpPr>
                <p:nvPr/>
              </p:nvSpPr>
              <p:spPr bwMode="auto">
                <a:xfrm>
                  <a:off x="4910"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79" name="Rectangle 611"/>
                <p:cNvSpPr>
                  <a:spLocks noChangeArrowheads="1"/>
                </p:cNvSpPr>
                <p:nvPr/>
              </p:nvSpPr>
              <p:spPr bwMode="auto">
                <a:xfrm>
                  <a:off x="4916"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80" name="Rectangle 612"/>
                <p:cNvSpPr>
                  <a:spLocks noChangeArrowheads="1"/>
                </p:cNvSpPr>
                <p:nvPr/>
              </p:nvSpPr>
              <p:spPr bwMode="auto">
                <a:xfrm>
                  <a:off x="4930"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81" name="Rectangle 613"/>
                <p:cNvSpPr>
                  <a:spLocks noChangeArrowheads="1"/>
                </p:cNvSpPr>
                <p:nvPr/>
              </p:nvSpPr>
              <p:spPr bwMode="auto">
                <a:xfrm>
                  <a:off x="4936"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82" name="Rectangle 614"/>
                <p:cNvSpPr>
                  <a:spLocks noChangeArrowheads="1"/>
                </p:cNvSpPr>
                <p:nvPr/>
              </p:nvSpPr>
              <p:spPr bwMode="auto">
                <a:xfrm>
                  <a:off x="4950" y="2190"/>
                  <a:ext cx="13"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83" name="Rectangle 615"/>
                <p:cNvSpPr>
                  <a:spLocks noChangeArrowheads="1"/>
                </p:cNvSpPr>
                <p:nvPr/>
              </p:nvSpPr>
              <p:spPr bwMode="auto">
                <a:xfrm>
                  <a:off x="4956"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84" name="Rectangle 616"/>
                <p:cNvSpPr>
                  <a:spLocks noChangeArrowheads="1"/>
                </p:cNvSpPr>
                <p:nvPr/>
              </p:nvSpPr>
              <p:spPr bwMode="auto">
                <a:xfrm>
                  <a:off x="4963"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85" name="Rectangle 617"/>
                <p:cNvSpPr>
                  <a:spLocks noChangeArrowheads="1"/>
                </p:cNvSpPr>
                <p:nvPr/>
              </p:nvSpPr>
              <p:spPr bwMode="auto">
                <a:xfrm>
                  <a:off x="4976"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86" name="Rectangle 618"/>
                <p:cNvSpPr>
                  <a:spLocks noChangeArrowheads="1"/>
                </p:cNvSpPr>
                <p:nvPr/>
              </p:nvSpPr>
              <p:spPr bwMode="auto">
                <a:xfrm>
                  <a:off x="4983"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87" name="Rectangle 619"/>
                <p:cNvSpPr>
                  <a:spLocks noChangeArrowheads="1"/>
                </p:cNvSpPr>
                <p:nvPr/>
              </p:nvSpPr>
              <p:spPr bwMode="auto">
                <a:xfrm>
                  <a:off x="4996"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88" name="Rectangle 620"/>
                <p:cNvSpPr>
                  <a:spLocks noChangeArrowheads="1"/>
                </p:cNvSpPr>
                <p:nvPr/>
              </p:nvSpPr>
              <p:spPr bwMode="auto">
                <a:xfrm>
                  <a:off x="5002"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89" name="Rectangle 621"/>
                <p:cNvSpPr>
                  <a:spLocks noChangeArrowheads="1"/>
                </p:cNvSpPr>
                <p:nvPr/>
              </p:nvSpPr>
              <p:spPr bwMode="auto">
                <a:xfrm>
                  <a:off x="5016"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90" name="Rectangle 622"/>
                <p:cNvSpPr>
                  <a:spLocks noChangeArrowheads="1"/>
                </p:cNvSpPr>
                <p:nvPr/>
              </p:nvSpPr>
              <p:spPr bwMode="auto">
                <a:xfrm>
                  <a:off x="5022"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91" name="Rectangle 623"/>
                <p:cNvSpPr>
                  <a:spLocks noChangeArrowheads="1"/>
                </p:cNvSpPr>
                <p:nvPr/>
              </p:nvSpPr>
              <p:spPr bwMode="auto">
                <a:xfrm>
                  <a:off x="5035" y="2190"/>
                  <a:ext cx="13"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92" name="Rectangle 624"/>
                <p:cNvSpPr>
                  <a:spLocks noChangeArrowheads="1"/>
                </p:cNvSpPr>
                <p:nvPr/>
              </p:nvSpPr>
              <p:spPr bwMode="auto">
                <a:xfrm>
                  <a:off x="5042"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93" name="Rectangle 625"/>
                <p:cNvSpPr>
                  <a:spLocks noChangeArrowheads="1"/>
                </p:cNvSpPr>
                <p:nvPr/>
              </p:nvSpPr>
              <p:spPr bwMode="auto">
                <a:xfrm>
                  <a:off x="5049"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94" name="Rectangle 626"/>
                <p:cNvSpPr>
                  <a:spLocks noChangeArrowheads="1"/>
                </p:cNvSpPr>
                <p:nvPr/>
              </p:nvSpPr>
              <p:spPr bwMode="auto">
                <a:xfrm>
                  <a:off x="5062"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95" name="Rectangle 627"/>
                <p:cNvSpPr>
                  <a:spLocks noChangeArrowheads="1"/>
                </p:cNvSpPr>
                <p:nvPr/>
              </p:nvSpPr>
              <p:spPr bwMode="auto">
                <a:xfrm>
                  <a:off x="5069"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96" name="Rectangle 628"/>
                <p:cNvSpPr>
                  <a:spLocks noChangeArrowheads="1"/>
                </p:cNvSpPr>
                <p:nvPr/>
              </p:nvSpPr>
              <p:spPr bwMode="auto">
                <a:xfrm>
                  <a:off x="5082"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97" name="Rectangle 629"/>
                <p:cNvSpPr>
                  <a:spLocks noChangeArrowheads="1"/>
                </p:cNvSpPr>
                <p:nvPr/>
              </p:nvSpPr>
              <p:spPr bwMode="auto">
                <a:xfrm>
                  <a:off x="5088"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98" name="Rectangle 630"/>
                <p:cNvSpPr>
                  <a:spLocks noChangeArrowheads="1"/>
                </p:cNvSpPr>
                <p:nvPr/>
              </p:nvSpPr>
              <p:spPr bwMode="auto">
                <a:xfrm>
                  <a:off x="5101" y="2190"/>
                  <a:ext cx="13"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599" name="Rectangle 631"/>
                <p:cNvSpPr>
                  <a:spLocks noChangeArrowheads="1"/>
                </p:cNvSpPr>
                <p:nvPr/>
              </p:nvSpPr>
              <p:spPr bwMode="auto">
                <a:xfrm>
                  <a:off x="5108"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00" name="Rectangle 632"/>
                <p:cNvSpPr>
                  <a:spLocks noChangeArrowheads="1"/>
                </p:cNvSpPr>
                <p:nvPr/>
              </p:nvSpPr>
              <p:spPr bwMode="auto">
                <a:xfrm>
                  <a:off x="5115"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01" name="Rectangle 633"/>
                <p:cNvSpPr>
                  <a:spLocks noChangeArrowheads="1"/>
                </p:cNvSpPr>
                <p:nvPr/>
              </p:nvSpPr>
              <p:spPr bwMode="auto">
                <a:xfrm>
                  <a:off x="5128"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02" name="Rectangle 634"/>
                <p:cNvSpPr>
                  <a:spLocks noChangeArrowheads="1"/>
                </p:cNvSpPr>
                <p:nvPr/>
              </p:nvSpPr>
              <p:spPr bwMode="auto">
                <a:xfrm>
                  <a:off x="5135"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03" name="Rectangle 635"/>
                <p:cNvSpPr>
                  <a:spLocks noChangeArrowheads="1"/>
                </p:cNvSpPr>
                <p:nvPr/>
              </p:nvSpPr>
              <p:spPr bwMode="auto">
                <a:xfrm>
                  <a:off x="5148"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04" name="Rectangle 636"/>
                <p:cNvSpPr>
                  <a:spLocks noChangeArrowheads="1"/>
                </p:cNvSpPr>
                <p:nvPr/>
              </p:nvSpPr>
              <p:spPr bwMode="auto">
                <a:xfrm>
                  <a:off x="5155"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05" name="Rectangle 637"/>
                <p:cNvSpPr>
                  <a:spLocks noChangeArrowheads="1"/>
                </p:cNvSpPr>
                <p:nvPr/>
              </p:nvSpPr>
              <p:spPr bwMode="auto">
                <a:xfrm>
                  <a:off x="5168"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06" name="Rectangle 638"/>
                <p:cNvSpPr>
                  <a:spLocks noChangeArrowheads="1"/>
                </p:cNvSpPr>
                <p:nvPr/>
              </p:nvSpPr>
              <p:spPr bwMode="auto">
                <a:xfrm>
                  <a:off x="5174"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07" name="Rectangle 639"/>
                <p:cNvSpPr>
                  <a:spLocks noChangeArrowheads="1"/>
                </p:cNvSpPr>
                <p:nvPr/>
              </p:nvSpPr>
              <p:spPr bwMode="auto">
                <a:xfrm>
                  <a:off x="5188" y="2190"/>
                  <a:ext cx="13"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08" name="Rectangle 640"/>
                <p:cNvSpPr>
                  <a:spLocks noChangeArrowheads="1"/>
                </p:cNvSpPr>
                <p:nvPr/>
              </p:nvSpPr>
              <p:spPr bwMode="auto">
                <a:xfrm>
                  <a:off x="5194"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09" name="Rectangle 641"/>
                <p:cNvSpPr>
                  <a:spLocks noChangeArrowheads="1"/>
                </p:cNvSpPr>
                <p:nvPr/>
              </p:nvSpPr>
              <p:spPr bwMode="auto">
                <a:xfrm>
                  <a:off x="5201"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10" name="Rectangle 642"/>
                <p:cNvSpPr>
                  <a:spLocks noChangeArrowheads="1"/>
                </p:cNvSpPr>
                <p:nvPr/>
              </p:nvSpPr>
              <p:spPr bwMode="auto">
                <a:xfrm>
                  <a:off x="5214"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11" name="Rectangle 643"/>
                <p:cNvSpPr>
                  <a:spLocks noChangeArrowheads="1"/>
                </p:cNvSpPr>
                <p:nvPr/>
              </p:nvSpPr>
              <p:spPr bwMode="auto">
                <a:xfrm>
                  <a:off x="5221"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12" name="Rectangle 644"/>
                <p:cNvSpPr>
                  <a:spLocks noChangeArrowheads="1"/>
                </p:cNvSpPr>
                <p:nvPr/>
              </p:nvSpPr>
              <p:spPr bwMode="auto">
                <a:xfrm>
                  <a:off x="5234"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13" name="Rectangle 645"/>
                <p:cNvSpPr>
                  <a:spLocks noChangeArrowheads="1"/>
                </p:cNvSpPr>
                <p:nvPr/>
              </p:nvSpPr>
              <p:spPr bwMode="auto">
                <a:xfrm>
                  <a:off x="5240"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14" name="Rectangle 646"/>
                <p:cNvSpPr>
                  <a:spLocks noChangeArrowheads="1"/>
                </p:cNvSpPr>
                <p:nvPr/>
              </p:nvSpPr>
              <p:spPr bwMode="auto">
                <a:xfrm>
                  <a:off x="5254"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15" name="Rectangle 647"/>
                <p:cNvSpPr>
                  <a:spLocks noChangeArrowheads="1"/>
                </p:cNvSpPr>
                <p:nvPr/>
              </p:nvSpPr>
              <p:spPr bwMode="auto">
                <a:xfrm>
                  <a:off x="5260"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16" name="Rectangle 648"/>
                <p:cNvSpPr>
                  <a:spLocks noChangeArrowheads="1"/>
                </p:cNvSpPr>
                <p:nvPr/>
              </p:nvSpPr>
              <p:spPr bwMode="auto">
                <a:xfrm>
                  <a:off x="5274" y="2190"/>
                  <a:ext cx="13"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17" name="Rectangle 649"/>
                <p:cNvSpPr>
                  <a:spLocks noChangeArrowheads="1"/>
                </p:cNvSpPr>
                <p:nvPr/>
              </p:nvSpPr>
              <p:spPr bwMode="auto">
                <a:xfrm>
                  <a:off x="5280"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18" name="Rectangle 650"/>
                <p:cNvSpPr>
                  <a:spLocks noChangeArrowheads="1"/>
                </p:cNvSpPr>
                <p:nvPr/>
              </p:nvSpPr>
              <p:spPr bwMode="auto">
                <a:xfrm>
                  <a:off x="5287"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19" name="Rectangle 651"/>
                <p:cNvSpPr>
                  <a:spLocks noChangeArrowheads="1"/>
                </p:cNvSpPr>
                <p:nvPr/>
              </p:nvSpPr>
              <p:spPr bwMode="auto">
                <a:xfrm>
                  <a:off x="5300" y="2190"/>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20" name="Rectangle 652"/>
                <p:cNvSpPr>
                  <a:spLocks noChangeArrowheads="1"/>
                </p:cNvSpPr>
                <p:nvPr/>
              </p:nvSpPr>
              <p:spPr bwMode="auto">
                <a:xfrm>
                  <a:off x="5306" y="2190"/>
                  <a:ext cx="20" cy="1058"/>
                </a:xfrm>
                <a:prstGeom prst="rect">
                  <a:avLst/>
                </a:prstGeom>
                <a:solidFill>
                  <a:srgbClr val="F7F7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21" name="Rectangle 653"/>
                <p:cNvSpPr>
                  <a:spLocks noChangeArrowheads="1"/>
                </p:cNvSpPr>
                <p:nvPr/>
              </p:nvSpPr>
              <p:spPr bwMode="auto">
                <a:xfrm>
                  <a:off x="5320" y="2190"/>
                  <a:ext cx="20" cy="1058"/>
                </a:xfrm>
                <a:prstGeom prst="rect">
                  <a:avLst/>
                </a:prstGeom>
                <a:solidFill>
                  <a:srgbClr val="EEEE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22" name="Rectangle 654"/>
                <p:cNvSpPr>
                  <a:spLocks noChangeArrowheads="1"/>
                </p:cNvSpPr>
                <p:nvPr/>
              </p:nvSpPr>
              <p:spPr bwMode="auto">
                <a:xfrm>
                  <a:off x="5326" y="2190"/>
                  <a:ext cx="20" cy="1058"/>
                </a:xfrm>
                <a:prstGeom prst="rect">
                  <a:avLst/>
                </a:prstGeom>
                <a:solidFill>
                  <a:srgbClr val="E6E6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23" name="Rectangle 655"/>
                <p:cNvSpPr>
                  <a:spLocks noChangeArrowheads="1"/>
                </p:cNvSpPr>
                <p:nvPr/>
              </p:nvSpPr>
              <p:spPr bwMode="auto">
                <a:xfrm>
                  <a:off x="5340" y="2190"/>
                  <a:ext cx="13" cy="1058"/>
                </a:xfrm>
                <a:prstGeom prst="rect">
                  <a:avLst/>
                </a:prstGeom>
                <a:solidFill>
                  <a:srgbClr val="DDDD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24" name="Rectangle 656"/>
                <p:cNvSpPr>
                  <a:spLocks noChangeArrowheads="1"/>
                </p:cNvSpPr>
                <p:nvPr/>
              </p:nvSpPr>
              <p:spPr bwMode="auto">
                <a:xfrm>
                  <a:off x="5346" y="2190"/>
                  <a:ext cx="20" cy="1058"/>
                </a:xfrm>
                <a:prstGeom prst="rect">
                  <a:avLst/>
                </a:prstGeom>
                <a:solidFill>
                  <a:srgbClr val="D5D5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25" name="Rectangle 657"/>
                <p:cNvSpPr>
                  <a:spLocks noChangeArrowheads="1"/>
                </p:cNvSpPr>
                <p:nvPr/>
              </p:nvSpPr>
              <p:spPr bwMode="auto">
                <a:xfrm>
                  <a:off x="5353" y="2190"/>
                  <a:ext cx="20" cy="1058"/>
                </a:xfrm>
                <a:prstGeom prst="rect">
                  <a:avLst/>
                </a:prstGeom>
                <a:solidFill>
                  <a:srgbClr val="CCCC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26" name="Rectangle 658"/>
                <p:cNvSpPr>
                  <a:spLocks noChangeArrowheads="1"/>
                </p:cNvSpPr>
                <p:nvPr/>
              </p:nvSpPr>
              <p:spPr bwMode="auto">
                <a:xfrm>
                  <a:off x="5366" y="2190"/>
                  <a:ext cx="20" cy="1058"/>
                </a:xfrm>
                <a:prstGeom prst="rect">
                  <a:avLst/>
                </a:prstGeom>
                <a:solidFill>
                  <a:srgbClr val="BBBB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27" name="Rectangle 659"/>
                <p:cNvSpPr>
                  <a:spLocks noChangeArrowheads="1"/>
                </p:cNvSpPr>
                <p:nvPr/>
              </p:nvSpPr>
              <p:spPr bwMode="auto">
                <a:xfrm>
                  <a:off x="5373" y="2190"/>
                  <a:ext cx="20" cy="1058"/>
                </a:xfrm>
                <a:prstGeom prst="rect">
                  <a:avLst/>
                </a:prstGeom>
                <a:solidFill>
                  <a:srgbClr val="B3B3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28" name="Rectangle 660"/>
                <p:cNvSpPr>
                  <a:spLocks noChangeArrowheads="1"/>
                </p:cNvSpPr>
                <p:nvPr/>
              </p:nvSpPr>
              <p:spPr bwMode="auto">
                <a:xfrm>
                  <a:off x="5386" y="2190"/>
                  <a:ext cx="20" cy="1058"/>
                </a:xfrm>
                <a:prstGeom prst="rect">
                  <a:avLst/>
                </a:prstGeom>
                <a:solidFill>
                  <a:srgbClr val="AAAA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29" name="Rectangle 661"/>
                <p:cNvSpPr>
                  <a:spLocks noChangeArrowheads="1"/>
                </p:cNvSpPr>
                <p:nvPr/>
              </p:nvSpPr>
              <p:spPr bwMode="auto">
                <a:xfrm>
                  <a:off x="5392" y="2190"/>
                  <a:ext cx="20" cy="1058"/>
                </a:xfrm>
                <a:prstGeom prst="rect">
                  <a:avLst/>
                </a:prstGeom>
                <a:solidFill>
                  <a:srgbClr val="A2A2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30" name="Rectangle 662"/>
                <p:cNvSpPr>
                  <a:spLocks noChangeArrowheads="1"/>
                </p:cNvSpPr>
                <p:nvPr/>
              </p:nvSpPr>
              <p:spPr bwMode="auto">
                <a:xfrm>
                  <a:off x="5406" y="2190"/>
                  <a:ext cx="20" cy="1058"/>
                </a:xfrm>
                <a:prstGeom prst="rect">
                  <a:avLst/>
                </a:prstGeom>
                <a:solidFill>
                  <a:srgbClr val="99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31" name="Rectangle 663"/>
                <p:cNvSpPr>
                  <a:spLocks noChangeArrowheads="1"/>
                </p:cNvSpPr>
                <p:nvPr/>
              </p:nvSpPr>
              <p:spPr bwMode="auto">
                <a:xfrm>
                  <a:off x="5413" y="2190"/>
                  <a:ext cx="20" cy="1058"/>
                </a:xfrm>
                <a:prstGeom prst="rect">
                  <a:avLst/>
                </a:prstGeom>
                <a:solidFill>
                  <a:srgbClr val="9191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32" name="Rectangle 664"/>
                <p:cNvSpPr>
                  <a:spLocks noChangeArrowheads="1"/>
                </p:cNvSpPr>
                <p:nvPr/>
              </p:nvSpPr>
              <p:spPr bwMode="auto">
                <a:xfrm>
                  <a:off x="5426" y="2190"/>
                  <a:ext cx="13" cy="1058"/>
                </a:xfrm>
                <a:prstGeom prst="rect">
                  <a:avLst/>
                </a:prstGeom>
                <a:solidFill>
                  <a:srgbClr val="808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33" name="Rectangle 665"/>
                <p:cNvSpPr>
                  <a:spLocks noChangeArrowheads="1"/>
                </p:cNvSpPr>
                <p:nvPr/>
              </p:nvSpPr>
              <p:spPr bwMode="auto">
                <a:xfrm>
                  <a:off x="5432" y="2190"/>
                  <a:ext cx="20" cy="1058"/>
                </a:xfrm>
                <a:prstGeom prst="rect">
                  <a:avLst/>
                </a:prstGeom>
                <a:solidFill>
                  <a:srgbClr val="7777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34" name="Rectangle 666"/>
                <p:cNvSpPr>
                  <a:spLocks noChangeArrowheads="1"/>
                </p:cNvSpPr>
                <p:nvPr/>
              </p:nvSpPr>
              <p:spPr bwMode="auto">
                <a:xfrm>
                  <a:off x="5439" y="2190"/>
                  <a:ext cx="20" cy="1058"/>
                </a:xfrm>
                <a:prstGeom prst="rect">
                  <a:avLst/>
                </a:prstGeom>
                <a:solidFill>
                  <a:srgbClr val="6F6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35" name="Rectangle 667"/>
                <p:cNvSpPr>
                  <a:spLocks noChangeArrowheads="1"/>
                </p:cNvSpPr>
                <p:nvPr/>
              </p:nvSpPr>
              <p:spPr bwMode="auto">
                <a:xfrm>
                  <a:off x="5452" y="2190"/>
                  <a:ext cx="20" cy="1058"/>
                </a:xfrm>
                <a:prstGeom prst="rect">
                  <a:avLst/>
                </a:prstGeom>
                <a:solidFill>
                  <a:srgbClr val="6666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36" name="Rectangle 668"/>
                <p:cNvSpPr>
                  <a:spLocks noChangeArrowheads="1"/>
                </p:cNvSpPr>
                <p:nvPr/>
              </p:nvSpPr>
              <p:spPr bwMode="auto">
                <a:xfrm>
                  <a:off x="5459" y="2190"/>
                  <a:ext cx="20" cy="1058"/>
                </a:xfrm>
                <a:prstGeom prst="rect">
                  <a:avLst/>
                </a:prstGeom>
                <a:solidFill>
                  <a:srgbClr val="6666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37" name="Rectangle 669"/>
                <p:cNvSpPr>
                  <a:spLocks noChangeArrowheads="1"/>
                </p:cNvSpPr>
                <p:nvPr/>
              </p:nvSpPr>
              <p:spPr bwMode="auto">
                <a:xfrm>
                  <a:off x="5472" y="2190"/>
                  <a:ext cx="20" cy="1058"/>
                </a:xfrm>
                <a:prstGeom prst="rect">
                  <a:avLst/>
                </a:prstGeom>
                <a:solidFill>
                  <a:srgbClr val="6868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38" name="Rectangle 670"/>
                <p:cNvSpPr>
                  <a:spLocks noChangeArrowheads="1"/>
                </p:cNvSpPr>
                <p:nvPr/>
              </p:nvSpPr>
              <p:spPr bwMode="auto">
                <a:xfrm>
                  <a:off x="5479" y="2190"/>
                  <a:ext cx="20" cy="1058"/>
                </a:xfrm>
                <a:prstGeom prst="rect">
                  <a:avLst/>
                </a:prstGeom>
                <a:solidFill>
                  <a:srgbClr val="696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39" name="Rectangle 671"/>
                <p:cNvSpPr>
                  <a:spLocks noChangeArrowheads="1"/>
                </p:cNvSpPr>
                <p:nvPr/>
              </p:nvSpPr>
              <p:spPr bwMode="auto">
                <a:xfrm>
                  <a:off x="5492" y="2190"/>
                  <a:ext cx="13" cy="1058"/>
                </a:xfrm>
                <a:prstGeom prst="rect">
                  <a:avLst/>
                </a:prstGeom>
                <a:solidFill>
                  <a:srgbClr val="6A6A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40" name="Rectangle 672"/>
                <p:cNvSpPr>
                  <a:spLocks noChangeArrowheads="1"/>
                </p:cNvSpPr>
                <p:nvPr/>
              </p:nvSpPr>
              <p:spPr bwMode="auto">
                <a:xfrm>
                  <a:off x="5499" y="2190"/>
                  <a:ext cx="20" cy="1058"/>
                </a:xfrm>
                <a:prstGeom prst="rect">
                  <a:avLst/>
                </a:prstGeom>
                <a:solidFill>
                  <a:srgbClr val="6B6B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41" name="Rectangle 673"/>
                <p:cNvSpPr>
                  <a:spLocks noChangeArrowheads="1"/>
                </p:cNvSpPr>
                <p:nvPr/>
              </p:nvSpPr>
              <p:spPr bwMode="auto">
                <a:xfrm>
                  <a:off x="5505" y="2190"/>
                  <a:ext cx="20" cy="1058"/>
                </a:xfrm>
                <a:prstGeom prst="rect">
                  <a:avLst/>
                </a:prstGeom>
                <a:solidFill>
                  <a:srgbClr val="6C6C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42" name="Rectangle 674"/>
                <p:cNvSpPr>
                  <a:spLocks noChangeArrowheads="1"/>
                </p:cNvSpPr>
                <p:nvPr/>
              </p:nvSpPr>
              <p:spPr bwMode="auto">
                <a:xfrm>
                  <a:off x="5518" y="2190"/>
                  <a:ext cx="20" cy="1058"/>
                </a:xfrm>
                <a:prstGeom prst="rect">
                  <a:avLst/>
                </a:prstGeom>
                <a:solidFill>
                  <a:srgbClr val="6D6D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43" name="Rectangle 675"/>
                <p:cNvSpPr>
                  <a:spLocks noChangeArrowheads="1"/>
                </p:cNvSpPr>
                <p:nvPr/>
              </p:nvSpPr>
              <p:spPr bwMode="auto">
                <a:xfrm>
                  <a:off x="5525" y="2190"/>
                  <a:ext cx="20" cy="1058"/>
                </a:xfrm>
                <a:prstGeom prst="rect">
                  <a:avLst/>
                </a:prstGeom>
                <a:solidFill>
                  <a:srgbClr val="6F6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44" name="Rectangle 676"/>
                <p:cNvSpPr>
                  <a:spLocks noChangeArrowheads="1"/>
                </p:cNvSpPr>
                <p:nvPr/>
              </p:nvSpPr>
              <p:spPr bwMode="auto">
                <a:xfrm>
                  <a:off x="5538" y="2190"/>
                  <a:ext cx="20" cy="1058"/>
                </a:xfrm>
                <a:prstGeom prst="rect">
                  <a:avLst/>
                </a:prstGeom>
                <a:solidFill>
                  <a:srgbClr val="707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45" name="Rectangle 677"/>
                <p:cNvSpPr>
                  <a:spLocks noChangeArrowheads="1"/>
                </p:cNvSpPr>
                <p:nvPr/>
              </p:nvSpPr>
              <p:spPr bwMode="auto">
                <a:xfrm>
                  <a:off x="5545" y="2190"/>
                  <a:ext cx="20" cy="1058"/>
                </a:xfrm>
                <a:prstGeom prst="rect">
                  <a:avLst/>
                </a:prstGeom>
                <a:solidFill>
                  <a:srgbClr val="7171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46" name="Rectangle 678"/>
                <p:cNvSpPr>
                  <a:spLocks noChangeArrowheads="1"/>
                </p:cNvSpPr>
                <p:nvPr/>
              </p:nvSpPr>
              <p:spPr bwMode="auto">
                <a:xfrm>
                  <a:off x="5558" y="2190"/>
                  <a:ext cx="20" cy="1058"/>
                </a:xfrm>
                <a:prstGeom prst="rect">
                  <a:avLst/>
                </a:prstGeom>
                <a:solidFill>
                  <a:srgbClr val="7272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47" name="Rectangle 679"/>
                <p:cNvSpPr>
                  <a:spLocks noChangeArrowheads="1"/>
                </p:cNvSpPr>
                <p:nvPr/>
              </p:nvSpPr>
              <p:spPr bwMode="auto">
                <a:xfrm>
                  <a:off x="5565" y="2190"/>
                  <a:ext cx="20" cy="1058"/>
                </a:xfrm>
                <a:prstGeom prst="rect">
                  <a:avLst/>
                </a:prstGeom>
                <a:solidFill>
                  <a:srgbClr val="7373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48" name="Rectangle 680"/>
                <p:cNvSpPr>
                  <a:spLocks noChangeArrowheads="1"/>
                </p:cNvSpPr>
                <p:nvPr/>
              </p:nvSpPr>
              <p:spPr bwMode="auto">
                <a:xfrm>
                  <a:off x="5578" y="2190"/>
                  <a:ext cx="13" cy="1058"/>
                </a:xfrm>
                <a:prstGeom prst="rect">
                  <a:avLst/>
                </a:prstGeom>
                <a:solidFill>
                  <a:srgbClr val="7474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49" name="Rectangle 681"/>
                <p:cNvSpPr>
                  <a:spLocks noChangeArrowheads="1"/>
                </p:cNvSpPr>
                <p:nvPr/>
              </p:nvSpPr>
              <p:spPr bwMode="auto">
                <a:xfrm>
                  <a:off x="5584" y="2190"/>
                  <a:ext cx="20" cy="1058"/>
                </a:xfrm>
                <a:prstGeom prst="rect">
                  <a:avLst/>
                </a:prstGeom>
                <a:solidFill>
                  <a:srgbClr val="7676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50" name="Rectangle 682"/>
                <p:cNvSpPr>
                  <a:spLocks noChangeArrowheads="1"/>
                </p:cNvSpPr>
                <p:nvPr/>
              </p:nvSpPr>
              <p:spPr bwMode="auto">
                <a:xfrm>
                  <a:off x="5591" y="2190"/>
                  <a:ext cx="20" cy="1058"/>
                </a:xfrm>
                <a:prstGeom prst="rect">
                  <a:avLst/>
                </a:prstGeom>
                <a:solidFill>
                  <a:srgbClr val="7777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51" name="Rectangle 683"/>
                <p:cNvSpPr>
                  <a:spLocks noChangeArrowheads="1"/>
                </p:cNvSpPr>
                <p:nvPr/>
              </p:nvSpPr>
              <p:spPr bwMode="auto">
                <a:xfrm>
                  <a:off x="5604" y="2190"/>
                  <a:ext cx="20" cy="1058"/>
                </a:xfrm>
                <a:prstGeom prst="rect">
                  <a:avLst/>
                </a:prstGeom>
                <a:solidFill>
                  <a:srgbClr val="7878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52" name="Rectangle 684"/>
                <p:cNvSpPr>
                  <a:spLocks noChangeArrowheads="1"/>
                </p:cNvSpPr>
                <p:nvPr/>
              </p:nvSpPr>
              <p:spPr bwMode="auto">
                <a:xfrm>
                  <a:off x="5611" y="2190"/>
                  <a:ext cx="20" cy="1058"/>
                </a:xfrm>
                <a:prstGeom prst="rect">
                  <a:avLst/>
                </a:prstGeom>
                <a:solidFill>
                  <a:srgbClr val="797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53" name="Rectangle 685"/>
                <p:cNvSpPr>
                  <a:spLocks noChangeArrowheads="1"/>
                </p:cNvSpPr>
                <p:nvPr/>
              </p:nvSpPr>
              <p:spPr bwMode="auto">
                <a:xfrm>
                  <a:off x="5624" y="2190"/>
                  <a:ext cx="20" cy="1058"/>
                </a:xfrm>
                <a:prstGeom prst="rect">
                  <a:avLst/>
                </a:prstGeom>
                <a:solidFill>
                  <a:srgbClr val="7A7A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54" name="Rectangle 686"/>
                <p:cNvSpPr>
                  <a:spLocks noChangeArrowheads="1"/>
                </p:cNvSpPr>
                <p:nvPr/>
              </p:nvSpPr>
              <p:spPr bwMode="auto">
                <a:xfrm>
                  <a:off x="5631" y="2190"/>
                  <a:ext cx="20" cy="1058"/>
                </a:xfrm>
                <a:prstGeom prst="rect">
                  <a:avLst/>
                </a:prstGeom>
                <a:solidFill>
                  <a:srgbClr val="7B7B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55" name="Rectangle 687"/>
                <p:cNvSpPr>
                  <a:spLocks noChangeArrowheads="1"/>
                </p:cNvSpPr>
                <p:nvPr/>
              </p:nvSpPr>
              <p:spPr bwMode="auto">
                <a:xfrm>
                  <a:off x="5644" y="2190"/>
                  <a:ext cx="13" cy="1058"/>
                </a:xfrm>
                <a:prstGeom prst="rect">
                  <a:avLst/>
                </a:prstGeom>
                <a:solidFill>
                  <a:srgbClr val="7D7D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56" name="Rectangle 688"/>
                <p:cNvSpPr>
                  <a:spLocks noChangeArrowheads="1"/>
                </p:cNvSpPr>
                <p:nvPr/>
              </p:nvSpPr>
              <p:spPr bwMode="auto">
                <a:xfrm>
                  <a:off x="5650" y="2190"/>
                  <a:ext cx="20" cy="1058"/>
                </a:xfrm>
                <a:prstGeom prst="rect">
                  <a:avLst/>
                </a:prstGeom>
                <a:solidFill>
                  <a:srgbClr val="7E7E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57" name="Rectangle 689"/>
                <p:cNvSpPr>
                  <a:spLocks noChangeArrowheads="1"/>
                </p:cNvSpPr>
                <p:nvPr/>
              </p:nvSpPr>
              <p:spPr bwMode="auto">
                <a:xfrm>
                  <a:off x="5657" y="2190"/>
                  <a:ext cx="20" cy="1058"/>
                </a:xfrm>
                <a:prstGeom prst="rect">
                  <a:avLst/>
                </a:prstGeom>
                <a:solidFill>
                  <a:srgbClr val="7E7E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58" name="Rectangle 690"/>
                <p:cNvSpPr>
                  <a:spLocks noChangeArrowheads="1"/>
                </p:cNvSpPr>
                <p:nvPr/>
              </p:nvSpPr>
              <p:spPr bwMode="auto">
                <a:xfrm>
                  <a:off x="5670" y="2190"/>
                  <a:ext cx="20" cy="1058"/>
                </a:xfrm>
                <a:prstGeom prst="rect">
                  <a:avLst/>
                </a:prstGeom>
                <a:solidFill>
                  <a:srgbClr val="7F7F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59" name="Rectangle 691"/>
                <p:cNvSpPr>
                  <a:spLocks noChangeArrowheads="1"/>
                </p:cNvSpPr>
                <p:nvPr/>
              </p:nvSpPr>
              <p:spPr bwMode="auto">
                <a:xfrm>
                  <a:off x="5677" y="2190"/>
                  <a:ext cx="20" cy="1058"/>
                </a:xfrm>
                <a:prstGeom prst="rect">
                  <a:avLst/>
                </a:prstGeom>
                <a:solidFill>
                  <a:srgbClr val="8080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60" name="Rectangle 692"/>
                <p:cNvSpPr>
                  <a:spLocks noChangeArrowheads="1"/>
                </p:cNvSpPr>
                <p:nvPr/>
              </p:nvSpPr>
              <p:spPr bwMode="auto">
                <a:xfrm>
                  <a:off x="5690" y="2190"/>
                  <a:ext cx="20" cy="1058"/>
                </a:xfrm>
                <a:prstGeom prst="rect">
                  <a:avLst/>
                </a:prstGeom>
                <a:solidFill>
                  <a:srgbClr val="8181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61" name="Rectangle 693"/>
                <p:cNvSpPr>
                  <a:spLocks noChangeArrowheads="1"/>
                </p:cNvSpPr>
                <p:nvPr/>
              </p:nvSpPr>
              <p:spPr bwMode="auto">
                <a:xfrm>
                  <a:off x="5697" y="2190"/>
                  <a:ext cx="20" cy="1058"/>
                </a:xfrm>
                <a:prstGeom prst="rect">
                  <a:avLst/>
                </a:prstGeom>
                <a:solidFill>
                  <a:srgbClr val="8383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62" name="Rectangle 694"/>
                <p:cNvSpPr>
                  <a:spLocks noChangeArrowheads="1"/>
                </p:cNvSpPr>
                <p:nvPr/>
              </p:nvSpPr>
              <p:spPr bwMode="auto">
                <a:xfrm>
                  <a:off x="5710" y="2190"/>
                  <a:ext cx="20" cy="1058"/>
                </a:xfrm>
                <a:prstGeom prst="rect">
                  <a:avLst/>
                </a:prstGeom>
                <a:solidFill>
                  <a:srgbClr val="8484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63" name="Rectangle 695"/>
                <p:cNvSpPr>
                  <a:spLocks noChangeArrowheads="1"/>
                </p:cNvSpPr>
                <p:nvPr/>
              </p:nvSpPr>
              <p:spPr bwMode="auto">
                <a:xfrm>
                  <a:off x="5717" y="2190"/>
                  <a:ext cx="20" cy="1058"/>
                </a:xfrm>
                <a:prstGeom prst="rect">
                  <a:avLst/>
                </a:prstGeom>
                <a:solidFill>
                  <a:srgbClr val="8585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64" name="Rectangle 696"/>
                <p:cNvSpPr>
                  <a:spLocks noChangeArrowheads="1"/>
                </p:cNvSpPr>
                <p:nvPr/>
              </p:nvSpPr>
              <p:spPr bwMode="auto">
                <a:xfrm>
                  <a:off x="5730" y="2190"/>
                  <a:ext cx="13" cy="1058"/>
                </a:xfrm>
                <a:prstGeom prst="rect">
                  <a:avLst/>
                </a:prstGeom>
                <a:solidFill>
                  <a:srgbClr val="8686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65" name="Rectangle 697"/>
                <p:cNvSpPr>
                  <a:spLocks noChangeArrowheads="1"/>
                </p:cNvSpPr>
                <p:nvPr/>
              </p:nvSpPr>
              <p:spPr bwMode="auto">
                <a:xfrm>
                  <a:off x="5736" y="2190"/>
                  <a:ext cx="20" cy="1058"/>
                </a:xfrm>
                <a:prstGeom prst="rect">
                  <a:avLst/>
                </a:prstGeom>
                <a:solidFill>
                  <a:srgbClr val="8787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66" name="Rectangle 698"/>
                <p:cNvSpPr>
                  <a:spLocks noChangeArrowheads="1"/>
                </p:cNvSpPr>
                <p:nvPr/>
              </p:nvSpPr>
              <p:spPr bwMode="auto">
                <a:xfrm>
                  <a:off x="5743" y="2190"/>
                  <a:ext cx="20" cy="1058"/>
                </a:xfrm>
                <a:prstGeom prst="rect">
                  <a:avLst/>
                </a:prstGeom>
                <a:solidFill>
                  <a:srgbClr val="8888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67" name="Rectangle 699"/>
                <p:cNvSpPr>
                  <a:spLocks noChangeArrowheads="1"/>
                </p:cNvSpPr>
                <p:nvPr/>
              </p:nvSpPr>
              <p:spPr bwMode="auto">
                <a:xfrm>
                  <a:off x="5757" y="2190"/>
                  <a:ext cx="20" cy="1058"/>
                </a:xfrm>
                <a:prstGeom prst="rect">
                  <a:avLst/>
                </a:prstGeom>
                <a:solidFill>
                  <a:srgbClr val="8A8A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68" name="Rectangle 700"/>
                <p:cNvSpPr>
                  <a:spLocks noChangeArrowheads="1"/>
                </p:cNvSpPr>
                <p:nvPr/>
              </p:nvSpPr>
              <p:spPr bwMode="auto">
                <a:xfrm>
                  <a:off x="5763" y="2190"/>
                  <a:ext cx="20" cy="1058"/>
                </a:xfrm>
                <a:prstGeom prst="rect">
                  <a:avLst/>
                </a:prstGeom>
                <a:solidFill>
                  <a:srgbClr val="8B8B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69" name="Rectangle 701"/>
                <p:cNvSpPr>
                  <a:spLocks noChangeArrowheads="1"/>
                </p:cNvSpPr>
                <p:nvPr/>
              </p:nvSpPr>
              <p:spPr bwMode="auto">
                <a:xfrm>
                  <a:off x="5776" y="2190"/>
                  <a:ext cx="20" cy="1058"/>
                </a:xfrm>
                <a:prstGeom prst="rect">
                  <a:avLst/>
                </a:prstGeom>
                <a:solidFill>
                  <a:srgbClr val="8C8C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70" name="Rectangle 702"/>
                <p:cNvSpPr>
                  <a:spLocks noChangeArrowheads="1"/>
                </p:cNvSpPr>
                <p:nvPr/>
              </p:nvSpPr>
              <p:spPr bwMode="auto">
                <a:xfrm>
                  <a:off x="5783" y="2190"/>
                  <a:ext cx="20" cy="1058"/>
                </a:xfrm>
                <a:prstGeom prst="rect">
                  <a:avLst/>
                </a:prstGeom>
                <a:solidFill>
                  <a:srgbClr val="8D8D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71" name="Rectangle 703"/>
                <p:cNvSpPr>
                  <a:spLocks noChangeArrowheads="1"/>
                </p:cNvSpPr>
                <p:nvPr/>
              </p:nvSpPr>
              <p:spPr bwMode="auto">
                <a:xfrm>
                  <a:off x="5796" y="2190"/>
                  <a:ext cx="13" cy="1058"/>
                </a:xfrm>
                <a:prstGeom prst="rect">
                  <a:avLst/>
                </a:prstGeom>
                <a:solidFill>
                  <a:srgbClr val="8E8E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72" name="Rectangle 704"/>
                <p:cNvSpPr>
                  <a:spLocks noChangeArrowheads="1"/>
                </p:cNvSpPr>
                <p:nvPr/>
              </p:nvSpPr>
              <p:spPr bwMode="auto">
                <a:xfrm>
                  <a:off x="5803" y="2190"/>
                  <a:ext cx="20" cy="1058"/>
                </a:xfrm>
                <a:prstGeom prst="rect">
                  <a:avLst/>
                </a:prstGeom>
                <a:solidFill>
                  <a:srgbClr val="9090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73" name="Rectangle 705"/>
                <p:cNvSpPr>
                  <a:spLocks noChangeArrowheads="1"/>
                </p:cNvSpPr>
                <p:nvPr/>
              </p:nvSpPr>
              <p:spPr bwMode="auto">
                <a:xfrm>
                  <a:off x="5809" y="2190"/>
                  <a:ext cx="20" cy="1058"/>
                </a:xfrm>
                <a:prstGeom prst="rect">
                  <a:avLst/>
                </a:prstGeom>
                <a:solidFill>
                  <a:srgbClr val="9191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74" name="Rectangle 706"/>
                <p:cNvSpPr>
                  <a:spLocks noChangeArrowheads="1"/>
                </p:cNvSpPr>
                <p:nvPr/>
              </p:nvSpPr>
              <p:spPr bwMode="auto">
                <a:xfrm>
                  <a:off x="5823" y="2190"/>
                  <a:ext cx="20" cy="1058"/>
                </a:xfrm>
                <a:prstGeom prst="rect">
                  <a:avLst/>
                </a:prstGeom>
                <a:solidFill>
                  <a:srgbClr val="9292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75" name="Rectangle 707"/>
                <p:cNvSpPr>
                  <a:spLocks noChangeArrowheads="1"/>
                </p:cNvSpPr>
                <p:nvPr/>
              </p:nvSpPr>
              <p:spPr bwMode="auto">
                <a:xfrm>
                  <a:off x="5829" y="2190"/>
                  <a:ext cx="20" cy="1058"/>
                </a:xfrm>
                <a:prstGeom prst="rect">
                  <a:avLst/>
                </a:prstGeom>
                <a:solidFill>
                  <a:srgbClr val="9393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76" name="Rectangle 708"/>
                <p:cNvSpPr>
                  <a:spLocks noChangeArrowheads="1"/>
                </p:cNvSpPr>
                <p:nvPr/>
              </p:nvSpPr>
              <p:spPr bwMode="auto">
                <a:xfrm>
                  <a:off x="5843" y="2190"/>
                  <a:ext cx="20" cy="1058"/>
                </a:xfrm>
                <a:prstGeom prst="rect">
                  <a:avLst/>
                </a:prstGeom>
                <a:solidFill>
                  <a:srgbClr val="9494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77" name="Rectangle 709"/>
                <p:cNvSpPr>
                  <a:spLocks noChangeArrowheads="1"/>
                </p:cNvSpPr>
                <p:nvPr/>
              </p:nvSpPr>
              <p:spPr bwMode="auto">
                <a:xfrm>
                  <a:off x="5849" y="2190"/>
                  <a:ext cx="20" cy="1058"/>
                </a:xfrm>
                <a:prstGeom prst="rect">
                  <a:avLst/>
                </a:prstGeom>
                <a:solidFill>
                  <a:srgbClr val="9595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78" name="Rectangle 710"/>
                <p:cNvSpPr>
                  <a:spLocks noChangeArrowheads="1"/>
                </p:cNvSpPr>
                <p:nvPr/>
              </p:nvSpPr>
              <p:spPr bwMode="auto">
                <a:xfrm>
                  <a:off x="5862" y="2190"/>
                  <a:ext cx="20" cy="1058"/>
                </a:xfrm>
                <a:prstGeom prst="rect">
                  <a:avLst/>
                </a:prstGeom>
                <a:solidFill>
                  <a:srgbClr val="9797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79" name="Rectangle 711"/>
                <p:cNvSpPr>
                  <a:spLocks noChangeArrowheads="1"/>
                </p:cNvSpPr>
                <p:nvPr/>
              </p:nvSpPr>
              <p:spPr bwMode="auto">
                <a:xfrm>
                  <a:off x="5869" y="2190"/>
                  <a:ext cx="20" cy="1058"/>
                </a:xfrm>
                <a:prstGeom prst="rect">
                  <a:avLst/>
                </a:prstGeom>
                <a:solidFill>
                  <a:srgbClr val="9797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80" name="Rectangle 712"/>
                <p:cNvSpPr>
                  <a:spLocks noChangeArrowheads="1"/>
                </p:cNvSpPr>
                <p:nvPr/>
              </p:nvSpPr>
              <p:spPr bwMode="auto">
                <a:xfrm>
                  <a:off x="5882" y="2190"/>
                  <a:ext cx="13" cy="1058"/>
                </a:xfrm>
                <a:prstGeom prst="rect">
                  <a:avLst/>
                </a:prstGeom>
                <a:solidFill>
                  <a:srgbClr val="9898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81" name="Rectangle 713"/>
                <p:cNvSpPr>
                  <a:spLocks noChangeArrowheads="1"/>
                </p:cNvSpPr>
                <p:nvPr/>
              </p:nvSpPr>
              <p:spPr bwMode="auto">
                <a:xfrm>
                  <a:off x="5889" y="2190"/>
                  <a:ext cx="20" cy="1058"/>
                </a:xfrm>
                <a:prstGeom prst="rect">
                  <a:avLst/>
                </a:prstGeom>
                <a:solidFill>
                  <a:srgbClr val="9999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82" name="Rectangle 714"/>
                <p:cNvSpPr>
                  <a:spLocks noChangeArrowheads="1"/>
                </p:cNvSpPr>
                <p:nvPr/>
              </p:nvSpPr>
              <p:spPr bwMode="auto">
                <a:xfrm>
                  <a:off x="5895" y="2190"/>
                  <a:ext cx="20" cy="1058"/>
                </a:xfrm>
                <a:prstGeom prst="rect">
                  <a:avLst/>
                </a:prstGeom>
                <a:solidFill>
                  <a:srgbClr val="9A9A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83" name="Rectangle 715"/>
                <p:cNvSpPr>
                  <a:spLocks noChangeArrowheads="1"/>
                </p:cNvSpPr>
                <p:nvPr/>
              </p:nvSpPr>
              <p:spPr bwMode="auto">
                <a:xfrm>
                  <a:off x="5909" y="2190"/>
                  <a:ext cx="20" cy="1058"/>
                </a:xfrm>
                <a:prstGeom prst="rect">
                  <a:avLst/>
                </a:prstGeom>
                <a:solidFill>
                  <a:srgbClr val="9B9B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84" name="Rectangle 716"/>
                <p:cNvSpPr>
                  <a:spLocks noChangeArrowheads="1"/>
                </p:cNvSpPr>
                <p:nvPr/>
              </p:nvSpPr>
              <p:spPr bwMode="auto">
                <a:xfrm>
                  <a:off x="5915" y="2190"/>
                  <a:ext cx="20" cy="1058"/>
                </a:xfrm>
                <a:prstGeom prst="rect">
                  <a:avLst/>
                </a:prstGeom>
                <a:solidFill>
                  <a:srgbClr val="9D9D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85" name="Rectangle 717"/>
                <p:cNvSpPr>
                  <a:spLocks noChangeArrowheads="1"/>
                </p:cNvSpPr>
                <p:nvPr/>
              </p:nvSpPr>
              <p:spPr bwMode="auto">
                <a:xfrm>
                  <a:off x="5928" y="2190"/>
                  <a:ext cx="20" cy="1058"/>
                </a:xfrm>
                <a:prstGeom prst="rect">
                  <a:avLst/>
                </a:prstGeom>
                <a:solidFill>
                  <a:srgbClr val="9E9E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86" name="Rectangle 718"/>
                <p:cNvSpPr>
                  <a:spLocks noChangeArrowheads="1"/>
                </p:cNvSpPr>
                <p:nvPr/>
              </p:nvSpPr>
              <p:spPr bwMode="auto">
                <a:xfrm>
                  <a:off x="5935" y="2190"/>
                  <a:ext cx="20" cy="1058"/>
                </a:xfrm>
                <a:prstGeom prst="rect">
                  <a:avLst/>
                </a:prstGeom>
                <a:solidFill>
                  <a:srgbClr val="9F9F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87" name="Rectangle 719"/>
                <p:cNvSpPr>
                  <a:spLocks noChangeArrowheads="1"/>
                </p:cNvSpPr>
                <p:nvPr/>
              </p:nvSpPr>
              <p:spPr bwMode="auto">
                <a:xfrm>
                  <a:off x="5948" y="2190"/>
                  <a:ext cx="13" cy="1058"/>
                </a:xfrm>
                <a:prstGeom prst="rect">
                  <a:avLst/>
                </a:prstGeom>
                <a:solidFill>
                  <a:srgbClr val="A0A0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88" name="Rectangle 720"/>
                <p:cNvSpPr>
                  <a:spLocks noChangeArrowheads="1"/>
                </p:cNvSpPr>
                <p:nvPr/>
              </p:nvSpPr>
              <p:spPr bwMode="auto">
                <a:xfrm>
                  <a:off x="5955" y="2190"/>
                  <a:ext cx="20" cy="1058"/>
                </a:xfrm>
                <a:prstGeom prst="rect">
                  <a:avLst/>
                </a:prstGeom>
                <a:solidFill>
                  <a:srgbClr val="A1A1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89" name="Rectangle 721"/>
                <p:cNvSpPr>
                  <a:spLocks noChangeArrowheads="1"/>
                </p:cNvSpPr>
                <p:nvPr/>
              </p:nvSpPr>
              <p:spPr bwMode="auto">
                <a:xfrm>
                  <a:off x="5961" y="2190"/>
                  <a:ext cx="20" cy="1058"/>
                </a:xfrm>
                <a:prstGeom prst="rect">
                  <a:avLst/>
                </a:prstGeom>
                <a:solidFill>
                  <a:srgbClr val="A2A2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90" name="Rectangle 722"/>
                <p:cNvSpPr>
                  <a:spLocks noChangeArrowheads="1"/>
                </p:cNvSpPr>
                <p:nvPr/>
              </p:nvSpPr>
              <p:spPr bwMode="auto">
                <a:xfrm>
                  <a:off x="5975" y="2190"/>
                  <a:ext cx="20" cy="1058"/>
                </a:xfrm>
                <a:prstGeom prst="rect">
                  <a:avLst/>
                </a:prstGeom>
                <a:solidFill>
                  <a:srgbClr val="A4A4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91" name="Rectangle 723"/>
                <p:cNvSpPr>
                  <a:spLocks noChangeArrowheads="1"/>
                </p:cNvSpPr>
                <p:nvPr/>
              </p:nvSpPr>
              <p:spPr bwMode="auto">
                <a:xfrm>
                  <a:off x="5981" y="2190"/>
                  <a:ext cx="20" cy="1058"/>
                </a:xfrm>
                <a:prstGeom prst="rect">
                  <a:avLst/>
                </a:prstGeom>
                <a:solidFill>
                  <a:srgbClr val="A5A5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92" name="Rectangle 724"/>
                <p:cNvSpPr>
                  <a:spLocks noChangeArrowheads="1"/>
                </p:cNvSpPr>
                <p:nvPr/>
              </p:nvSpPr>
              <p:spPr bwMode="auto">
                <a:xfrm>
                  <a:off x="5994" y="2190"/>
                  <a:ext cx="20" cy="1058"/>
                </a:xfrm>
                <a:prstGeom prst="rect">
                  <a:avLst/>
                </a:prstGeom>
                <a:solidFill>
                  <a:srgbClr val="A6A6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93" name="Rectangle 725"/>
                <p:cNvSpPr>
                  <a:spLocks noChangeArrowheads="1"/>
                </p:cNvSpPr>
                <p:nvPr/>
              </p:nvSpPr>
              <p:spPr bwMode="auto">
                <a:xfrm>
                  <a:off x="6001" y="2190"/>
                  <a:ext cx="20" cy="1058"/>
                </a:xfrm>
                <a:prstGeom prst="rect">
                  <a:avLst/>
                </a:prstGeom>
                <a:solidFill>
                  <a:srgbClr val="A7A7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94" name="Rectangle 726"/>
                <p:cNvSpPr>
                  <a:spLocks noChangeArrowheads="1"/>
                </p:cNvSpPr>
                <p:nvPr/>
              </p:nvSpPr>
              <p:spPr bwMode="auto">
                <a:xfrm>
                  <a:off x="6014" y="2190"/>
                  <a:ext cx="20" cy="1058"/>
                </a:xfrm>
                <a:prstGeom prst="rect">
                  <a:avLst/>
                </a:prstGeom>
                <a:solidFill>
                  <a:srgbClr val="A8A8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95" name="Rectangle 727"/>
                <p:cNvSpPr>
                  <a:spLocks noChangeArrowheads="1"/>
                </p:cNvSpPr>
                <p:nvPr/>
              </p:nvSpPr>
              <p:spPr bwMode="auto">
                <a:xfrm>
                  <a:off x="6021" y="2190"/>
                  <a:ext cx="20" cy="1058"/>
                </a:xfrm>
                <a:prstGeom prst="rect">
                  <a:avLst/>
                </a:prstGeom>
                <a:solidFill>
                  <a:srgbClr val="A9A9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96" name="Rectangle 728"/>
                <p:cNvSpPr>
                  <a:spLocks noChangeArrowheads="1"/>
                </p:cNvSpPr>
                <p:nvPr/>
              </p:nvSpPr>
              <p:spPr bwMode="auto">
                <a:xfrm>
                  <a:off x="6034" y="2190"/>
                  <a:ext cx="13" cy="1058"/>
                </a:xfrm>
                <a:prstGeom prst="rect">
                  <a:avLst/>
                </a:prstGeom>
                <a:solidFill>
                  <a:srgbClr val="ABAB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97" name="Rectangle 729"/>
                <p:cNvSpPr>
                  <a:spLocks noChangeArrowheads="1"/>
                </p:cNvSpPr>
                <p:nvPr/>
              </p:nvSpPr>
              <p:spPr bwMode="auto">
                <a:xfrm>
                  <a:off x="6041" y="2190"/>
                  <a:ext cx="20" cy="1058"/>
                </a:xfrm>
                <a:prstGeom prst="rect">
                  <a:avLst/>
                </a:prstGeom>
                <a:solidFill>
                  <a:srgbClr val="ACAC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98" name="Rectangle 730"/>
                <p:cNvSpPr>
                  <a:spLocks noChangeArrowheads="1"/>
                </p:cNvSpPr>
                <p:nvPr/>
              </p:nvSpPr>
              <p:spPr bwMode="auto">
                <a:xfrm>
                  <a:off x="6048" y="2190"/>
                  <a:ext cx="20" cy="1058"/>
                </a:xfrm>
                <a:prstGeom prst="rect">
                  <a:avLst/>
                </a:prstGeom>
                <a:solidFill>
                  <a:srgbClr val="ADAD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699" name="Rectangle 731"/>
                <p:cNvSpPr>
                  <a:spLocks noChangeArrowheads="1"/>
                </p:cNvSpPr>
                <p:nvPr/>
              </p:nvSpPr>
              <p:spPr bwMode="auto">
                <a:xfrm>
                  <a:off x="6061" y="2190"/>
                  <a:ext cx="20" cy="1058"/>
                </a:xfrm>
                <a:prstGeom prst="rect">
                  <a:avLst/>
                </a:prstGeom>
                <a:solidFill>
                  <a:srgbClr val="AEAE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00" name="Rectangle 732"/>
                <p:cNvSpPr>
                  <a:spLocks noChangeArrowheads="1"/>
                </p:cNvSpPr>
                <p:nvPr/>
              </p:nvSpPr>
              <p:spPr bwMode="auto">
                <a:xfrm>
                  <a:off x="6067" y="2190"/>
                  <a:ext cx="20" cy="1058"/>
                </a:xfrm>
                <a:prstGeom prst="rect">
                  <a:avLst/>
                </a:prstGeom>
                <a:solidFill>
                  <a:srgbClr val="B0B0F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01" name="Rectangle 733"/>
                <p:cNvSpPr>
                  <a:spLocks noChangeArrowheads="1"/>
                </p:cNvSpPr>
                <p:nvPr/>
              </p:nvSpPr>
              <p:spPr bwMode="auto">
                <a:xfrm>
                  <a:off x="6080" y="2190"/>
                  <a:ext cx="1" cy="1058"/>
                </a:xfrm>
                <a:prstGeom prst="rect">
                  <a:avLst/>
                </a:prstGeom>
                <a:solidFill>
                  <a:srgbClr val="B0B0F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02" name="Oval 734"/>
                <p:cNvSpPr>
                  <a:spLocks noChangeArrowheads="1"/>
                </p:cNvSpPr>
                <p:nvPr/>
              </p:nvSpPr>
              <p:spPr bwMode="auto">
                <a:xfrm>
                  <a:off x="4295" y="239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03" name="Oval 735"/>
                <p:cNvSpPr>
                  <a:spLocks noChangeArrowheads="1"/>
                </p:cNvSpPr>
                <p:nvPr/>
              </p:nvSpPr>
              <p:spPr bwMode="auto">
                <a:xfrm>
                  <a:off x="4493" y="239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04" name="Oval 736"/>
                <p:cNvSpPr>
                  <a:spLocks noChangeArrowheads="1"/>
                </p:cNvSpPr>
                <p:nvPr/>
              </p:nvSpPr>
              <p:spPr bwMode="auto">
                <a:xfrm>
                  <a:off x="4678" y="239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05" name="Oval 737"/>
                <p:cNvSpPr>
                  <a:spLocks noChangeArrowheads="1"/>
                </p:cNvSpPr>
                <p:nvPr/>
              </p:nvSpPr>
              <p:spPr bwMode="auto">
                <a:xfrm>
                  <a:off x="4857" y="2395"/>
                  <a:ext cx="66" cy="66"/>
                </a:xfrm>
                <a:prstGeom prst="ellipse">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06" name="Oval 738"/>
                <p:cNvSpPr>
                  <a:spLocks noChangeArrowheads="1"/>
                </p:cNvSpPr>
                <p:nvPr/>
              </p:nvSpPr>
              <p:spPr bwMode="auto">
                <a:xfrm>
                  <a:off x="5221" y="239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07" name="Oval 739"/>
                <p:cNvSpPr>
                  <a:spLocks noChangeArrowheads="1"/>
                </p:cNvSpPr>
                <p:nvPr/>
              </p:nvSpPr>
              <p:spPr bwMode="auto">
                <a:xfrm>
                  <a:off x="5413" y="239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08" name="Oval 740"/>
                <p:cNvSpPr>
                  <a:spLocks noChangeArrowheads="1"/>
                </p:cNvSpPr>
                <p:nvPr/>
              </p:nvSpPr>
              <p:spPr bwMode="auto">
                <a:xfrm>
                  <a:off x="5604" y="239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09" name="Oval 741"/>
                <p:cNvSpPr>
                  <a:spLocks noChangeArrowheads="1"/>
                </p:cNvSpPr>
                <p:nvPr/>
              </p:nvSpPr>
              <p:spPr bwMode="auto">
                <a:xfrm>
                  <a:off x="5803" y="239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10" name="Oval 742"/>
                <p:cNvSpPr>
                  <a:spLocks noChangeArrowheads="1"/>
                </p:cNvSpPr>
                <p:nvPr/>
              </p:nvSpPr>
              <p:spPr bwMode="auto">
                <a:xfrm>
                  <a:off x="5988" y="2395"/>
                  <a:ext cx="66" cy="66"/>
                </a:xfrm>
                <a:prstGeom prst="ellipse">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11" name="Freeform 743"/>
                <p:cNvSpPr>
                  <a:spLocks noChangeArrowheads="1"/>
                </p:cNvSpPr>
                <p:nvPr/>
              </p:nvSpPr>
              <p:spPr bwMode="auto">
                <a:xfrm>
                  <a:off x="5075" y="2369"/>
                  <a:ext cx="40" cy="33"/>
                </a:xfrm>
                <a:custGeom>
                  <a:avLst/>
                  <a:gdLst>
                    <a:gd name="T0" fmla="*/ 36 w 36"/>
                    <a:gd name="T1" fmla="*/ 24 h 30"/>
                    <a:gd name="T2" fmla="*/ 0 w 36"/>
                    <a:gd name="T3" fmla="*/ 30 h 30"/>
                    <a:gd name="T4" fmla="*/ 12 w 36"/>
                    <a:gd name="T5" fmla="*/ 0 h 30"/>
                    <a:gd name="T6" fmla="*/ 36 w 36"/>
                    <a:gd name="T7" fmla="*/ 24 h 30"/>
                    <a:gd name="T8" fmla="*/ 0 w 36"/>
                    <a:gd name="T9" fmla="*/ 30 h 30"/>
                    <a:gd name="T10" fmla="*/ 36 w 36"/>
                    <a:gd name="T11" fmla="*/ 24 h 30"/>
                  </a:gdLst>
                  <a:ahLst/>
                  <a:cxnLst>
                    <a:cxn ang="0">
                      <a:pos x="T0" y="T1"/>
                    </a:cxn>
                    <a:cxn ang="0">
                      <a:pos x="T2" y="T3"/>
                    </a:cxn>
                    <a:cxn ang="0">
                      <a:pos x="T4" y="T5"/>
                    </a:cxn>
                    <a:cxn ang="0">
                      <a:pos x="T6" y="T7"/>
                    </a:cxn>
                    <a:cxn ang="0">
                      <a:pos x="T8" y="T9"/>
                    </a:cxn>
                    <a:cxn ang="0">
                      <a:pos x="T10" y="T11"/>
                    </a:cxn>
                  </a:cxnLst>
                  <a:rect l="0" t="0" r="r" b="b"/>
                  <a:pathLst>
                    <a:path w="36" h="30">
                      <a:moveTo>
                        <a:pt x="36" y="24"/>
                      </a:moveTo>
                      <a:lnTo>
                        <a:pt x="0" y="30"/>
                      </a:lnTo>
                      <a:lnTo>
                        <a:pt x="12" y="0"/>
                      </a:lnTo>
                      <a:lnTo>
                        <a:pt x="36" y="24"/>
                      </a:lnTo>
                      <a:lnTo>
                        <a:pt x="0" y="30"/>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12" name="Freeform 744"/>
                <p:cNvSpPr>
                  <a:spLocks noChangeArrowheads="1"/>
                </p:cNvSpPr>
                <p:nvPr/>
              </p:nvSpPr>
              <p:spPr bwMode="auto">
                <a:xfrm>
                  <a:off x="5300" y="2203"/>
                  <a:ext cx="324" cy="192"/>
                </a:xfrm>
                <a:custGeom>
                  <a:avLst/>
                  <a:gdLst>
                    <a:gd name="T0" fmla="*/ 49 w 49"/>
                    <a:gd name="T1" fmla="*/ 29 h 29"/>
                    <a:gd name="T2" fmla="*/ 0 w 49"/>
                    <a:gd name="T3" fmla="*/ 28 h 29"/>
                  </a:gdLst>
                  <a:ahLst/>
                  <a:cxnLst>
                    <a:cxn ang="0">
                      <a:pos x="T0" y="T1"/>
                    </a:cxn>
                    <a:cxn ang="0">
                      <a:pos x="T2" y="T3"/>
                    </a:cxn>
                  </a:cxnLst>
                  <a:rect l="0" t="0" r="r" b="b"/>
                  <a:pathLst>
                    <a:path w="49" h="29">
                      <a:moveTo>
                        <a:pt x="49" y="29"/>
                      </a:moveTo>
                      <a:cubicBezTo>
                        <a:pt x="49" y="29"/>
                        <a:pt x="27" y="0"/>
                        <a:pt x="0" y="28"/>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13" name="Freeform 745"/>
                <p:cNvSpPr>
                  <a:spLocks noChangeArrowheads="1"/>
                </p:cNvSpPr>
                <p:nvPr/>
              </p:nvSpPr>
              <p:spPr bwMode="auto">
                <a:xfrm>
                  <a:off x="5280" y="2369"/>
                  <a:ext cx="39" cy="40"/>
                </a:xfrm>
                <a:custGeom>
                  <a:avLst/>
                  <a:gdLst>
                    <a:gd name="T0" fmla="*/ 36 w 36"/>
                    <a:gd name="T1" fmla="*/ 24 h 36"/>
                    <a:gd name="T2" fmla="*/ 0 w 36"/>
                    <a:gd name="T3" fmla="*/ 36 h 36"/>
                    <a:gd name="T4" fmla="*/ 6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6"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14" name="Oval 746"/>
                <p:cNvSpPr>
                  <a:spLocks noChangeArrowheads="1"/>
                </p:cNvSpPr>
                <p:nvPr/>
              </p:nvSpPr>
              <p:spPr bwMode="auto">
                <a:xfrm>
                  <a:off x="5035" y="239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15" name="Line 747"/>
                <p:cNvSpPr>
                  <a:spLocks noChangeShapeType="1"/>
                </p:cNvSpPr>
                <p:nvPr/>
              </p:nvSpPr>
              <p:spPr bwMode="auto">
                <a:xfrm>
                  <a:off x="4328" y="2488"/>
                  <a:ext cx="1" cy="3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16" name="Freeform 748"/>
                <p:cNvSpPr>
                  <a:spLocks noChangeArrowheads="1"/>
                </p:cNvSpPr>
                <p:nvPr/>
              </p:nvSpPr>
              <p:spPr bwMode="auto">
                <a:xfrm>
                  <a:off x="4308" y="2488"/>
                  <a:ext cx="40" cy="40"/>
                </a:xfrm>
                <a:custGeom>
                  <a:avLst/>
                  <a:gdLst>
                    <a:gd name="T0" fmla="*/ 36 w 36"/>
                    <a:gd name="T1" fmla="*/ 36 h 36"/>
                    <a:gd name="T2" fmla="*/ 18 w 36"/>
                    <a:gd name="T3" fmla="*/ 0 h 36"/>
                    <a:gd name="T4" fmla="*/ 0 w 36"/>
                    <a:gd name="T5" fmla="*/ 36 h 36"/>
                    <a:gd name="T6" fmla="*/ 36 w 36"/>
                    <a:gd name="T7" fmla="*/ 36 h 36"/>
                    <a:gd name="T8" fmla="*/ 18 w 36"/>
                    <a:gd name="T9" fmla="*/ 0 h 36"/>
                    <a:gd name="T10" fmla="*/ 36 w 36"/>
                    <a:gd name="T11" fmla="*/ 36 h 36"/>
                  </a:gdLst>
                  <a:ahLst/>
                  <a:cxnLst>
                    <a:cxn ang="0">
                      <a:pos x="T0" y="T1"/>
                    </a:cxn>
                    <a:cxn ang="0">
                      <a:pos x="T2" y="T3"/>
                    </a:cxn>
                    <a:cxn ang="0">
                      <a:pos x="T4" y="T5"/>
                    </a:cxn>
                    <a:cxn ang="0">
                      <a:pos x="T6" y="T7"/>
                    </a:cxn>
                    <a:cxn ang="0">
                      <a:pos x="T8" y="T9"/>
                    </a:cxn>
                    <a:cxn ang="0">
                      <a:pos x="T10" y="T11"/>
                    </a:cxn>
                  </a:cxnLst>
                  <a:rect l="0" t="0" r="r" b="b"/>
                  <a:pathLst>
                    <a:path w="36" h="36">
                      <a:moveTo>
                        <a:pt x="36" y="36"/>
                      </a:moveTo>
                      <a:lnTo>
                        <a:pt x="18" y="0"/>
                      </a:lnTo>
                      <a:lnTo>
                        <a:pt x="0" y="36"/>
                      </a:lnTo>
                      <a:lnTo>
                        <a:pt x="36" y="36"/>
                      </a:lnTo>
                      <a:lnTo>
                        <a:pt x="18" y="0"/>
                      </a:lnTo>
                      <a:lnTo>
                        <a:pt x="36"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17" name="Line 749"/>
                <p:cNvSpPr>
                  <a:spLocks noChangeShapeType="1"/>
                </p:cNvSpPr>
                <p:nvPr/>
              </p:nvSpPr>
              <p:spPr bwMode="auto">
                <a:xfrm>
                  <a:off x="4526" y="2673"/>
                  <a:ext cx="1" cy="12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18" name="Freeform 750"/>
                <p:cNvSpPr>
                  <a:spLocks noChangeArrowheads="1"/>
                </p:cNvSpPr>
                <p:nvPr/>
              </p:nvSpPr>
              <p:spPr bwMode="auto">
                <a:xfrm>
                  <a:off x="4506" y="2673"/>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19" name="Line 751"/>
                <p:cNvSpPr>
                  <a:spLocks noChangeShapeType="1"/>
                </p:cNvSpPr>
                <p:nvPr/>
              </p:nvSpPr>
              <p:spPr bwMode="auto">
                <a:xfrm>
                  <a:off x="4711" y="2673"/>
                  <a:ext cx="1" cy="12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20" name="Freeform 752"/>
                <p:cNvSpPr>
                  <a:spLocks noChangeArrowheads="1"/>
                </p:cNvSpPr>
                <p:nvPr/>
              </p:nvSpPr>
              <p:spPr bwMode="auto">
                <a:xfrm>
                  <a:off x="4691" y="2673"/>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21" name="Line 753"/>
                <p:cNvSpPr>
                  <a:spLocks noChangeShapeType="1"/>
                </p:cNvSpPr>
                <p:nvPr/>
              </p:nvSpPr>
              <p:spPr bwMode="auto">
                <a:xfrm>
                  <a:off x="4896" y="2673"/>
                  <a:ext cx="1" cy="12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22" name="Freeform 754"/>
                <p:cNvSpPr>
                  <a:spLocks noChangeArrowheads="1"/>
                </p:cNvSpPr>
                <p:nvPr/>
              </p:nvSpPr>
              <p:spPr bwMode="auto">
                <a:xfrm>
                  <a:off x="4877" y="2673"/>
                  <a:ext cx="39"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23" name="Line 755"/>
                <p:cNvSpPr>
                  <a:spLocks noChangeShapeType="1"/>
                </p:cNvSpPr>
                <p:nvPr/>
              </p:nvSpPr>
              <p:spPr bwMode="auto">
                <a:xfrm>
                  <a:off x="5075" y="2673"/>
                  <a:ext cx="1" cy="12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24" name="Freeform 756"/>
                <p:cNvSpPr>
                  <a:spLocks noChangeArrowheads="1"/>
                </p:cNvSpPr>
                <p:nvPr/>
              </p:nvSpPr>
              <p:spPr bwMode="auto">
                <a:xfrm>
                  <a:off x="5055" y="2673"/>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25" name="Line 757"/>
                <p:cNvSpPr>
                  <a:spLocks noChangeShapeType="1"/>
                </p:cNvSpPr>
                <p:nvPr/>
              </p:nvSpPr>
              <p:spPr bwMode="auto">
                <a:xfrm>
                  <a:off x="5254" y="2673"/>
                  <a:ext cx="1" cy="12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26" name="Freeform 758"/>
                <p:cNvSpPr>
                  <a:spLocks noChangeArrowheads="1"/>
                </p:cNvSpPr>
                <p:nvPr/>
              </p:nvSpPr>
              <p:spPr bwMode="auto">
                <a:xfrm>
                  <a:off x="5234" y="2673"/>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27" name="Line 759"/>
                <p:cNvSpPr>
                  <a:spLocks noChangeShapeType="1"/>
                </p:cNvSpPr>
                <p:nvPr/>
              </p:nvSpPr>
              <p:spPr bwMode="auto">
                <a:xfrm>
                  <a:off x="5445" y="2488"/>
                  <a:ext cx="1" cy="3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28" name="Freeform 760"/>
                <p:cNvSpPr>
                  <a:spLocks noChangeArrowheads="1"/>
                </p:cNvSpPr>
                <p:nvPr/>
              </p:nvSpPr>
              <p:spPr bwMode="auto">
                <a:xfrm>
                  <a:off x="5426" y="2488"/>
                  <a:ext cx="39" cy="40"/>
                </a:xfrm>
                <a:custGeom>
                  <a:avLst/>
                  <a:gdLst>
                    <a:gd name="T0" fmla="*/ 36 w 36"/>
                    <a:gd name="T1" fmla="*/ 36 h 36"/>
                    <a:gd name="T2" fmla="*/ 18 w 36"/>
                    <a:gd name="T3" fmla="*/ 0 h 36"/>
                    <a:gd name="T4" fmla="*/ 0 w 36"/>
                    <a:gd name="T5" fmla="*/ 36 h 36"/>
                    <a:gd name="T6" fmla="*/ 36 w 36"/>
                    <a:gd name="T7" fmla="*/ 36 h 36"/>
                    <a:gd name="T8" fmla="*/ 18 w 36"/>
                    <a:gd name="T9" fmla="*/ 0 h 36"/>
                    <a:gd name="T10" fmla="*/ 36 w 36"/>
                    <a:gd name="T11" fmla="*/ 36 h 36"/>
                  </a:gdLst>
                  <a:ahLst/>
                  <a:cxnLst>
                    <a:cxn ang="0">
                      <a:pos x="T0" y="T1"/>
                    </a:cxn>
                    <a:cxn ang="0">
                      <a:pos x="T2" y="T3"/>
                    </a:cxn>
                    <a:cxn ang="0">
                      <a:pos x="T4" y="T5"/>
                    </a:cxn>
                    <a:cxn ang="0">
                      <a:pos x="T6" y="T7"/>
                    </a:cxn>
                    <a:cxn ang="0">
                      <a:pos x="T8" y="T9"/>
                    </a:cxn>
                    <a:cxn ang="0">
                      <a:pos x="T10" y="T11"/>
                    </a:cxn>
                  </a:cxnLst>
                  <a:rect l="0" t="0" r="r" b="b"/>
                  <a:pathLst>
                    <a:path w="36" h="36">
                      <a:moveTo>
                        <a:pt x="36" y="36"/>
                      </a:moveTo>
                      <a:lnTo>
                        <a:pt x="18" y="0"/>
                      </a:lnTo>
                      <a:lnTo>
                        <a:pt x="0" y="36"/>
                      </a:lnTo>
                      <a:lnTo>
                        <a:pt x="36" y="36"/>
                      </a:lnTo>
                      <a:lnTo>
                        <a:pt x="18" y="0"/>
                      </a:lnTo>
                      <a:lnTo>
                        <a:pt x="36"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29" name="Line 761"/>
                <p:cNvSpPr>
                  <a:spLocks noChangeShapeType="1"/>
                </p:cNvSpPr>
                <p:nvPr/>
              </p:nvSpPr>
              <p:spPr bwMode="auto">
                <a:xfrm>
                  <a:off x="5644" y="2488"/>
                  <a:ext cx="1" cy="3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30" name="Freeform 762"/>
                <p:cNvSpPr>
                  <a:spLocks noChangeArrowheads="1"/>
                </p:cNvSpPr>
                <p:nvPr/>
              </p:nvSpPr>
              <p:spPr bwMode="auto">
                <a:xfrm>
                  <a:off x="5624" y="2488"/>
                  <a:ext cx="40" cy="40"/>
                </a:xfrm>
                <a:custGeom>
                  <a:avLst/>
                  <a:gdLst>
                    <a:gd name="T0" fmla="*/ 36 w 36"/>
                    <a:gd name="T1" fmla="*/ 36 h 36"/>
                    <a:gd name="T2" fmla="*/ 18 w 36"/>
                    <a:gd name="T3" fmla="*/ 0 h 36"/>
                    <a:gd name="T4" fmla="*/ 0 w 36"/>
                    <a:gd name="T5" fmla="*/ 36 h 36"/>
                    <a:gd name="T6" fmla="*/ 36 w 36"/>
                    <a:gd name="T7" fmla="*/ 36 h 36"/>
                    <a:gd name="T8" fmla="*/ 18 w 36"/>
                    <a:gd name="T9" fmla="*/ 0 h 36"/>
                    <a:gd name="T10" fmla="*/ 36 w 36"/>
                    <a:gd name="T11" fmla="*/ 36 h 36"/>
                  </a:gdLst>
                  <a:ahLst/>
                  <a:cxnLst>
                    <a:cxn ang="0">
                      <a:pos x="T0" y="T1"/>
                    </a:cxn>
                    <a:cxn ang="0">
                      <a:pos x="T2" y="T3"/>
                    </a:cxn>
                    <a:cxn ang="0">
                      <a:pos x="T4" y="T5"/>
                    </a:cxn>
                    <a:cxn ang="0">
                      <a:pos x="T6" y="T7"/>
                    </a:cxn>
                    <a:cxn ang="0">
                      <a:pos x="T8" y="T9"/>
                    </a:cxn>
                    <a:cxn ang="0">
                      <a:pos x="T10" y="T11"/>
                    </a:cxn>
                  </a:cxnLst>
                  <a:rect l="0" t="0" r="r" b="b"/>
                  <a:pathLst>
                    <a:path w="36" h="36">
                      <a:moveTo>
                        <a:pt x="36" y="36"/>
                      </a:moveTo>
                      <a:lnTo>
                        <a:pt x="18" y="0"/>
                      </a:lnTo>
                      <a:lnTo>
                        <a:pt x="0" y="36"/>
                      </a:lnTo>
                      <a:lnTo>
                        <a:pt x="36" y="36"/>
                      </a:lnTo>
                      <a:lnTo>
                        <a:pt x="18" y="0"/>
                      </a:lnTo>
                      <a:lnTo>
                        <a:pt x="36"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31" name="Line 763"/>
                <p:cNvSpPr>
                  <a:spLocks noChangeShapeType="1"/>
                </p:cNvSpPr>
                <p:nvPr/>
              </p:nvSpPr>
              <p:spPr bwMode="auto">
                <a:xfrm>
                  <a:off x="5843" y="2488"/>
                  <a:ext cx="1" cy="3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32" name="Freeform 764"/>
                <p:cNvSpPr>
                  <a:spLocks noChangeArrowheads="1"/>
                </p:cNvSpPr>
                <p:nvPr/>
              </p:nvSpPr>
              <p:spPr bwMode="auto">
                <a:xfrm>
                  <a:off x="5823" y="2488"/>
                  <a:ext cx="40" cy="40"/>
                </a:xfrm>
                <a:custGeom>
                  <a:avLst/>
                  <a:gdLst>
                    <a:gd name="T0" fmla="*/ 36 w 36"/>
                    <a:gd name="T1" fmla="*/ 36 h 36"/>
                    <a:gd name="T2" fmla="*/ 18 w 36"/>
                    <a:gd name="T3" fmla="*/ 0 h 36"/>
                    <a:gd name="T4" fmla="*/ 0 w 36"/>
                    <a:gd name="T5" fmla="*/ 36 h 36"/>
                    <a:gd name="T6" fmla="*/ 36 w 36"/>
                    <a:gd name="T7" fmla="*/ 36 h 36"/>
                    <a:gd name="T8" fmla="*/ 18 w 36"/>
                    <a:gd name="T9" fmla="*/ 0 h 36"/>
                    <a:gd name="T10" fmla="*/ 36 w 36"/>
                    <a:gd name="T11" fmla="*/ 36 h 36"/>
                  </a:gdLst>
                  <a:ahLst/>
                  <a:cxnLst>
                    <a:cxn ang="0">
                      <a:pos x="T0" y="T1"/>
                    </a:cxn>
                    <a:cxn ang="0">
                      <a:pos x="T2" y="T3"/>
                    </a:cxn>
                    <a:cxn ang="0">
                      <a:pos x="T4" y="T5"/>
                    </a:cxn>
                    <a:cxn ang="0">
                      <a:pos x="T6" y="T7"/>
                    </a:cxn>
                    <a:cxn ang="0">
                      <a:pos x="T8" y="T9"/>
                    </a:cxn>
                    <a:cxn ang="0">
                      <a:pos x="T10" y="T11"/>
                    </a:cxn>
                  </a:cxnLst>
                  <a:rect l="0" t="0" r="r" b="b"/>
                  <a:pathLst>
                    <a:path w="36" h="36">
                      <a:moveTo>
                        <a:pt x="36" y="36"/>
                      </a:moveTo>
                      <a:lnTo>
                        <a:pt x="18" y="0"/>
                      </a:lnTo>
                      <a:lnTo>
                        <a:pt x="0" y="36"/>
                      </a:lnTo>
                      <a:lnTo>
                        <a:pt x="36" y="36"/>
                      </a:lnTo>
                      <a:lnTo>
                        <a:pt x="18" y="0"/>
                      </a:lnTo>
                      <a:lnTo>
                        <a:pt x="36"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33" name="Line 765"/>
                <p:cNvSpPr>
                  <a:spLocks noChangeShapeType="1"/>
                </p:cNvSpPr>
                <p:nvPr/>
              </p:nvSpPr>
              <p:spPr bwMode="auto">
                <a:xfrm>
                  <a:off x="6021" y="2488"/>
                  <a:ext cx="1" cy="3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34" name="Freeform 766"/>
                <p:cNvSpPr>
                  <a:spLocks noChangeArrowheads="1"/>
                </p:cNvSpPr>
                <p:nvPr/>
              </p:nvSpPr>
              <p:spPr bwMode="auto">
                <a:xfrm>
                  <a:off x="6008" y="2488"/>
                  <a:ext cx="33" cy="40"/>
                </a:xfrm>
                <a:custGeom>
                  <a:avLst/>
                  <a:gdLst>
                    <a:gd name="T0" fmla="*/ 30 w 30"/>
                    <a:gd name="T1" fmla="*/ 36 h 36"/>
                    <a:gd name="T2" fmla="*/ 12 w 30"/>
                    <a:gd name="T3" fmla="*/ 0 h 36"/>
                    <a:gd name="T4" fmla="*/ 0 w 30"/>
                    <a:gd name="T5" fmla="*/ 36 h 36"/>
                    <a:gd name="T6" fmla="*/ 30 w 30"/>
                    <a:gd name="T7" fmla="*/ 36 h 36"/>
                    <a:gd name="T8" fmla="*/ 12 w 30"/>
                    <a:gd name="T9" fmla="*/ 0 h 36"/>
                    <a:gd name="T10" fmla="*/ 30 w 30"/>
                    <a:gd name="T11" fmla="*/ 36 h 36"/>
                  </a:gdLst>
                  <a:ahLst/>
                  <a:cxnLst>
                    <a:cxn ang="0">
                      <a:pos x="T0" y="T1"/>
                    </a:cxn>
                    <a:cxn ang="0">
                      <a:pos x="T2" y="T3"/>
                    </a:cxn>
                    <a:cxn ang="0">
                      <a:pos x="T4" y="T5"/>
                    </a:cxn>
                    <a:cxn ang="0">
                      <a:pos x="T6" y="T7"/>
                    </a:cxn>
                    <a:cxn ang="0">
                      <a:pos x="T8" y="T9"/>
                    </a:cxn>
                    <a:cxn ang="0">
                      <a:pos x="T10" y="T11"/>
                    </a:cxn>
                  </a:cxnLst>
                  <a:rect l="0" t="0" r="r" b="b"/>
                  <a:pathLst>
                    <a:path w="30" h="36">
                      <a:moveTo>
                        <a:pt x="30" y="36"/>
                      </a:moveTo>
                      <a:lnTo>
                        <a:pt x="12" y="0"/>
                      </a:lnTo>
                      <a:lnTo>
                        <a:pt x="0" y="36"/>
                      </a:lnTo>
                      <a:lnTo>
                        <a:pt x="30" y="36"/>
                      </a:lnTo>
                      <a:lnTo>
                        <a:pt x="12" y="0"/>
                      </a:lnTo>
                      <a:lnTo>
                        <a:pt x="30"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35" name="Line 767"/>
                <p:cNvSpPr>
                  <a:spLocks noChangeShapeType="1"/>
                </p:cNvSpPr>
                <p:nvPr/>
              </p:nvSpPr>
              <p:spPr bwMode="auto">
                <a:xfrm flipH="1" flipV="1">
                  <a:off x="5080" y="2394"/>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36" name="Line 768"/>
                <p:cNvSpPr>
                  <a:spLocks noChangeShapeType="1"/>
                </p:cNvSpPr>
                <p:nvPr/>
              </p:nvSpPr>
              <p:spPr bwMode="auto">
                <a:xfrm flipH="1" flipV="1">
                  <a:off x="5067" y="2374"/>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37" name="Line 769"/>
                <p:cNvSpPr>
                  <a:spLocks noChangeShapeType="1"/>
                </p:cNvSpPr>
                <p:nvPr/>
              </p:nvSpPr>
              <p:spPr bwMode="auto">
                <a:xfrm flipH="1" flipV="1">
                  <a:off x="5047" y="2354"/>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38" name="Line 770"/>
                <p:cNvSpPr>
                  <a:spLocks noChangeShapeType="1"/>
                </p:cNvSpPr>
                <p:nvPr/>
              </p:nvSpPr>
              <p:spPr bwMode="auto">
                <a:xfrm flipH="1" flipV="1">
                  <a:off x="5021" y="2341"/>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39" name="Line 771"/>
                <p:cNvSpPr>
                  <a:spLocks noChangeShapeType="1"/>
                </p:cNvSpPr>
                <p:nvPr/>
              </p:nvSpPr>
              <p:spPr bwMode="auto">
                <a:xfrm flipH="1" flipV="1">
                  <a:off x="5001" y="2328"/>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40" name="Line 772"/>
                <p:cNvSpPr>
                  <a:spLocks noChangeShapeType="1"/>
                </p:cNvSpPr>
                <p:nvPr/>
              </p:nvSpPr>
              <p:spPr bwMode="auto">
                <a:xfrm flipH="1">
                  <a:off x="4981" y="2316"/>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41" name="Line 773"/>
                <p:cNvSpPr>
                  <a:spLocks noChangeShapeType="1"/>
                </p:cNvSpPr>
                <p:nvPr/>
              </p:nvSpPr>
              <p:spPr bwMode="auto">
                <a:xfrm flipH="1">
                  <a:off x="4955" y="2302"/>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42" name="Line 774"/>
                <p:cNvSpPr>
                  <a:spLocks noChangeShapeType="1"/>
                </p:cNvSpPr>
                <p:nvPr/>
              </p:nvSpPr>
              <p:spPr bwMode="auto">
                <a:xfrm flipH="1">
                  <a:off x="4935" y="2296"/>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43" name="Line 775"/>
                <p:cNvSpPr>
                  <a:spLocks noChangeShapeType="1"/>
                </p:cNvSpPr>
                <p:nvPr/>
              </p:nvSpPr>
              <p:spPr bwMode="auto">
                <a:xfrm flipH="1">
                  <a:off x="4908" y="2289"/>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44" name="Line 776"/>
                <p:cNvSpPr>
                  <a:spLocks noChangeShapeType="1"/>
                </p:cNvSpPr>
                <p:nvPr/>
              </p:nvSpPr>
              <p:spPr bwMode="auto">
                <a:xfrm flipH="1">
                  <a:off x="4882" y="2289"/>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45" name="Freeform 777"/>
                <p:cNvSpPr>
                  <a:spLocks noChangeArrowheads="1"/>
                </p:cNvSpPr>
                <p:nvPr/>
              </p:nvSpPr>
              <p:spPr bwMode="auto">
                <a:xfrm>
                  <a:off x="4857" y="2289"/>
                  <a:ext cx="7" cy="1"/>
                </a:xfrm>
                <a:custGeom>
                  <a:avLst/>
                  <a:gdLst>
                    <a:gd name="T0" fmla="*/ 6 w 6"/>
                    <a:gd name="T1" fmla="*/ 0 w 6"/>
                    <a:gd name="T2" fmla="*/ 0 w 6"/>
                  </a:gdLst>
                  <a:ahLst/>
                  <a:cxnLst>
                    <a:cxn ang="0">
                      <a:pos x="T0" y="0"/>
                    </a:cxn>
                    <a:cxn ang="0">
                      <a:pos x="T1" y="0"/>
                    </a:cxn>
                    <a:cxn ang="0">
                      <a:pos x="T2" y="0"/>
                    </a:cxn>
                  </a:cxnLst>
                  <a:rect l="0" t="0" r="r" b="b"/>
                  <a:pathLst>
                    <a:path w="6">
                      <a:moveTo>
                        <a:pt x="6" y="0"/>
                      </a:moveTo>
                      <a:lnTo>
                        <a:pt x="0" y="0"/>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46" name="Line 778"/>
                <p:cNvSpPr>
                  <a:spLocks noChangeShapeType="1"/>
                </p:cNvSpPr>
                <p:nvPr/>
              </p:nvSpPr>
              <p:spPr bwMode="auto">
                <a:xfrm flipH="1">
                  <a:off x="4829" y="2296"/>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47" name="Line 779"/>
                <p:cNvSpPr>
                  <a:spLocks noChangeShapeType="1"/>
                </p:cNvSpPr>
                <p:nvPr/>
              </p:nvSpPr>
              <p:spPr bwMode="auto">
                <a:xfrm flipH="1">
                  <a:off x="4809" y="2309"/>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48" name="Line 780"/>
                <p:cNvSpPr>
                  <a:spLocks noChangeShapeType="1"/>
                </p:cNvSpPr>
                <p:nvPr/>
              </p:nvSpPr>
              <p:spPr bwMode="auto">
                <a:xfrm flipH="1">
                  <a:off x="4783" y="2316"/>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49" name="Line 781"/>
                <p:cNvSpPr>
                  <a:spLocks noChangeShapeType="1"/>
                </p:cNvSpPr>
                <p:nvPr/>
              </p:nvSpPr>
              <p:spPr bwMode="auto">
                <a:xfrm flipH="1">
                  <a:off x="4763" y="2336"/>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50" name="Line 782"/>
                <p:cNvSpPr>
                  <a:spLocks noChangeShapeType="1"/>
                </p:cNvSpPr>
                <p:nvPr/>
              </p:nvSpPr>
              <p:spPr bwMode="auto">
                <a:xfrm flipH="1">
                  <a:off x="4743" y="2349"/>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12751" name="Group 783"/>
                <p:cNvGrpSpPr>
                  <a:grpSpLocks/>
                </p:cNvGrpSpPr>
                <p:nvPr/>
              </p:nvGrpSpPr>
              <p:grpSpPr bwMode="auto">
                <a:xfrm>
                  <a:off x="3938" y="2157"/>
                  <a:ext cx="1904" cy="542"/>
                  <a:chOff x="3938" y="2157"/>
                  <a:chExt cx="1904" cy="542"/>
                </a:xfrm>
              </p:grpSpPr>
              <p:sp>
                <p:nvSpPr>
                  <p:cNvPr id="212752" name="Line 784"/>
                  <p:cNvSpPr>
                    <a:spLocks noChangeShapeType="1"/>
                  </p:cNvSpPr>
                  <p:nvPr/>
                </p:nvSpPr>
                <p:spPr bwMode="auto">
                  <a:xfrm flipH="1">
                    <a:off x="4723" y="2369"/>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53" name="Freeform 785"/>
                  <p:cNvSpPr>
                    <a:spLocks noChangeArrowheads="1"/>
                  </p:cNvSpPr>
                  <p:nvPr/>
                </p:nvSpPr>
                <p:spPr bwMode="auto">
                  <a:xfrm>
                    <a:off x="4698" y="2362"/>
                    <a:ext cx="40" cy="40"/>
                  </a:xfrm>
                  <a:custGeom>
                    <a:avLst/>
                    <a:gdLst>
                      <a:gd name="T0" fmla="*/ 36 w 36"/>
                      <a:gd name="T1" fmla="*/ 24 h 36"/>
                      <a:gd name="T2" fmla="*/ 0 w 36"/>
                      <a:gd name="T3" fmla="*/ 36 h 36"/>
                      <a:gd name="T4" fmla="*/ 12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12"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54" name="Line 786"/>
                  <p:cNvSpPr>
                    <a:spLocks noChangeShapeType="1"/>
                  </p:cNvSpPr>
                  <p:nvPr/>
                </p:nvSpPr>
                <p:spPr bwMode="auto">
                  <a:xfrm flipV="1">
                    <a:off x="4526" y="2387"/>
                    <a:ext cx="1"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55" name="Line 787"/>
                  <p:cNvSpPr>
                    <a:spLocks noChangeShapeType="1"/>
                  </p:cNvSpPr>
                  <p:nvPr/>
                </p:nvSpPr>
                <p:spPr bwMode="auto">
                  <a:xfrm flipH="1" flipV="1">
                    <a:off x="4505" y="2367"/>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56" name="Line 788"/>
                  <p:cNvSpPr>
                    <a:spLocks noChangeShapeType="1"/>
                  </p:cNvSpPr>
                  <p:nvPr/>
                </p:nvSpPr>
                <p:spPr bwMode="auto">
                  <a:xfrm flipH="1" flipV="1">
                    <a:off x="4485" y="2354"/>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57" name="Line 789"/>
                  <p:cNvSpPr>
                    <a:spLocks noChangeShapeType="1"/>
                  </p:cNvSpPr>
                  <p:nvPr/>
                </p:nvSpPr>
                <p:spPr bwMode="auto">
                  <a:xfrm flipH="1">
                    <a:off x="4465" y="2342"/>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58" name="Line 790"/>
                  <p:cNvSpPr>
                    <a:spLocks noChangeShapeType="1"/>
                  </p:cNvSpPr>
                  <p:nvPr/>
                </p:nvSpPr>
                <p:spPr bwMode="auto">
                  <a:xfrm flipH="1" flipV="1">
                    <a:off x="4439" y="2321"/>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59" name="Line 791"/>
                  <p:cNvSpPr>
                    <a:spLocks noChangeShapeType="1"/>
                  </p:cNvSpPr>
                  <p:nvPr/>
                </p:nvSpPr>
                <p:spPr bwMode="auto">
                  <a:xfrm flipH="1" flipV="1">
                    <a:off x="4419" y="2308"/>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60" name="Line 792"/>
                  <p:cNvSpPr>
                    <a:spLocks noChangeShapeType="1"/>
                  </p:cNvSpPr>
                  <p:nvPr/>
                </p:nvSpPr>
                <p:spPr bwMode="auto">
                  <a:xfrm flipH="1" flipV="1">
                    <a:off x="4399" y="2294"/>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61" name="Line 793"/>
                  <p:cNvSpPr>
                    <a:spLocks noChangeShapeType="1"/>
                  </p:cNvSpPr>
                  <p:nvPr/>
                </p:nvSpPr>
                <p:spPr bwMode="auto">
                  <a:xfrm flipH="1" flipV="1">
                    <a:off x="4373" y="2288"/>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62" name="Line 794"/>
                  <p:cNvSpPr>
                    <a:spLocks noChangeShapeType="1"/>
                  </p:cNvSpPr>
                  <p:nvPr/>
                </p:nvSpPr>
                <p:spPr bwMode="auto">
                  <a:xfrm flipH="1">
                    <a:off x="4346" y="2289"/>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63" name="Line 795"/>
                  <p:cNvSpPr>
                    <a:spLocks noChangeShapeType="1"/>
                  </p:cNvSpPr>
                  <p:nvPr/>
                </p:nvSpPr>
                <p:spPr bwMode="auto">
                  <a:xfrm flipH="1">
                    <a:off x="4320" y="2283"/>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64" name="Freeform 796"/>
                  <p:cNvSpPr>
                    <a:spLocks noChangeArrowheads="1"/>
                  </p:cNvSpPr>
                  <p:nvPr/>
                </p:nvSpPr>
                <p:spPr bwMode="auto">
                  <a:xfrm>
                    <a:off x="4295" y="2289"/>
                    <a:ext cx="7" cy="1"/>
                  </a:xfrm>
                  <a:custGeom>
                    <a:avLst/>
                    <a:gdLst>
                      <a:gd name="T0" fmla="*/ 6 w 6"/>
                      <a:gd name="T1" fmla="*/ 0 w 6"/>
                      <a:gd name="T2" fmla="*/ 0 w 6"/>
                    </a:gdLst>
                    <a:ahLst/>
                    <a:cxnLst>
                      <a:cxn ang="0">
                        <a:pos x="T0" y="0"/>
                      </a:cxn>
                      <a:cxn ang="0">
                        <a:pos x="T1" y="0"/>
                      </a:cxn>
                      <a:cxn ang="0">
                        <a:pos x="T2" y="0"/>
                      </a:cxn>
                    </a:cxnLst>
                    <a:rect l="0" t="0" r="r" b="b"/>
                    <a:pathLst>
                      <a:path w="6">
                        <a:moveTo>
                          <a:pt x="6" y="0"/>
                        </a:moveTo>
                        <a:lnTo>
                          <a:pt x="0" y="0"/>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65" name="Line 797"/>
                  <p:cNvSpPr>
                    <a:spLocks noChangeShapeType="1"/>
                  </p:cNvSpPr>
                  <p:nvPr/>
                </p:nvSpPr>
                <p:spPr bwMode="auto">
                  <a:xfrm flipH="1">
                    <a:off x="4267" y="2296"/>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66" name="Line 798"/>
                  <p:cNvSpPr>
                    <a:spLocks noChangeShapeType="1"/>
                  </p:cNvSpPr>
                  <p:nvPr/>
                </p:nvSpPr>
                <p:spPr bwMode="auto">
                  <a:xfrm flipH="1">
                    <a:off x="4247" y="2302"/>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67" name="Line 799"/>
                  <p:cNvSpPr>
                    <a:spLocks noChangeShapeType="1"/>
                  </p:cNvSpPr>
                  <p:nvPr/>
                </p:nvSpPr>
                <p:spPr bwMode="auto">
                  <a:xfrm flipH="1">
                    <a:off x="4220" y="2316"/>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68" name="Line 800"/>
                  <p:cNvSpPr>
                    <a:spLocks noChangeShapeType="1"/>
                  </p:cNvSpPr>
                  <p:nvPr/>
                </p:nvSpPr>
                <p:spPr bwMode="auto">
                  <a:xfrm flipH="1">
                    <a:off x="4201" y="2329"/>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69" name="Line 801"/>
                  <p:cNvSpPr>
                    <a:spLocks noChangeShapeType="1"/>
                  </p:cNvSpPr>
                  <p:nvPr/>
                </p:nvSpPr>
                <p:spPr bwMode="auto">
                  <a:xfrm flipH="1">
                    <a:off x="4181" y="2349"/>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70" name="Line 802"/>
                  <p:cNvSpPr>
                    <a:spLocks noChangeShapeType="1"/>
                  </p:cNvSpPr>
                  <p:nvPr/>
                </p:nvSpPr>
                <p:spPr bwMode="auto">
                  <a:xfrm flipH="1">
                    <a:off x="4161" y="2362"/>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71" name="Freeform 803"/>
                  <p:cNvSpPr>
                    <a:spLocks noChangeArrowheads="1"/>
                  </p:cNvSpPr>
                  <p:nvPr/>
                </p:nvSpPr>
                <p:spPr bwMode="auto">
                  <a:xfrm>
                    <a:off x="4136" y="2362"/>
                    <a:ext cx="40" cy="40"/>
                  </a:xfrm>
                  <a:custGeom>
                    <a:avLst/>
                    <a:gdLst>
                      <a:gd name="T0" fmla="*/ 36 w 36"/>
                      <a:gd name="T1" fmla="*/ 18 h 36"/>
                      <a:gd name="T2" fmla="*/ 0 w 36"/>
                      <a:gd name="T3" fmla="*/ 36 h 36"/>
                      <a:gd name="T4" fmla="*/ 12 w 36"/>
                      <a:gd name="T5" fmla="*/ 0 h 36"/>
                      <a:gd name="T6" fmla="*/ 36 w 36"/>
                      <a:gd name="T7" fmla="*/ 18 h 36"/>
                      <a:gd name="T8" fmla="*/ 0 w 36"/>
                      <a:gd name="T9" fmla="*/ 36 h 36"/>
                      <a:gd name="T10" fmla="*/ 36 w 36"/>
                      <a:gd name="T11" fmla="*/ 18 h 36"/>
                    </a:gdLst>
                    <a:ahLst/>
                    <a:cxnLst>
                      <a:cxn ang="0">
                        <a:pos x="T0" y="T1"/>
                      </a:cxn>
                      <a:cxn ang="0">
                        <a:pos x="T2" y="T3"/>
                      </a:cxn>
                      <a:cxn ang="0">
                        <a:pos x="T4" y="T5"/>
                      </a:cxn>
                      <a:cxn ang="0">
                        <a:pos x="T6" y="T7"/>
                      </a:cxn>
                      <a:cxn ang="0">
                        <a:pos x="T8" y="T9"/>
                      </a:cxn>
                      <a:cxn ang="0">
                        <a:pos x="T10" y="T11"/>
                      </a:cxn>
                    </a:cxnLst>
                    <a:rect l="0" t="0" r="r" b="b"/>
                    <a:pathLst>
                      <a:path w="36" h="36">
                        <a:moveTo>
                          <a:pt x="36" y="18"/>
                        </a:moveTo>
                        <a:lnTo>
                          <a:pt x="0" y="36"/>
                        </a:lnTo>
                        <a:lnTo>
                          <a:pt x="12" y="0"/>
                        </a:lnTo>
                        <a:lnTo>
                          <a:pt x="36" y="18"/>
                        </a:lnTo>
                        <a:lnTo>
                          <a:pt x="0" y="36"/>
                        </a:lnTo>
                        <a:lnTo>
                          <a:pt x="36" y="18"/>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72" name="Line 804"/>
                  <p:cNvSpPr>
                    <a:spLocks noChangeShapeType="1"/>
                  </p:cNvSpPr>
                  <p:nvPr/>
                </p:nvSpPr>
                <p:spPr bwMode="auto">
                  <a:xfrm>
                    <a:off x="4725" y="2461"/>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73" name="Line 805"/>
                  <p:cNvSpPr>
                    <a:spLocks noChangeShapeType="1"/>
                  </p:cNvSpPr>
                  <p:nvPr/>
                </p:nvSpPr>
                <p:spPr bwMode="auto">
                  <a:xfrm>
                    <a:off x="4744" y="2481"/>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74" name="Line 806"/>
                  <p:cNvSpPr>
                    <a:spLocks noChangeShapeType="1"/>
                  </p:cNvSpPr>
                  <p:nvPr/>
                </p:nvSpPr>
                <p:spPr bwMode="auto">
                  <a:xfrm>
                    <a:off x="4764" y="2494"/>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75" name="Line 807"/>
                  <p:cNvSpPr>
                    <a:spLocks noChangeShapeType="1"/>
                  </p:cNvSpPr>
                  <p:nvPr/>
                </p:nvSpPr>
                <p:spPr bwMode="auto">
                  <a:xfrm>
                    <a:off x="4784" y="2514"/>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76" name="Line 808"/>
                  <p:cNvSpPr>
                    <a:spLocks noChangeShapeType="1"/>
                  </p:cNvSpPr>
                  <p:nvPr/>
                </p:nvSpPr>
                <p:spPr bwMode="auto">
                  <a:xfrm>
                    <a:off x="4804" y="2527"/>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77" name="Line 809"/>
                  <p:cNvSpPr>
                    <a:spLocks noChangeShapeType="1"/>
                  </p:cNvSpPr>
                  <p:nvPr/>
                </p:nvSpPr>
                <p:spPr bwMode="auto">
                  <a:xfrm>
                    <a:off x="4830" y="2541"/>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78" name="Line 810"/>
                  <p:cNvSpPr>
                    <a:spLocks noChangeShapeType="1"/>
                  </p:cNvSpPr>
                  <p:nvPr/>
                </p:nvSpPr>
                <p:spPr bwMode="auto">
                  <a:xfrm>
                    <a:off x="4857" y="2547"/>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79" name="Line 811"/>
                  <p:cNvSpPr>
                    <a:spLocks noChangeShapeType="1"/>
                  </p:cNvSpPr>
                  <p:nvPr/>
                </p:nvSpPr>
                <p:spPr bwMode="auto">
                  <a:xfrm>
                    <a:off x="4877" y="2554"/>
                    <a:ext cx="13"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80" name="Line 812"/>
                  <p:cNvSpPr>
                    <a:spLocks noChangeShapeType="1"/>
                  </p:cNvSpPr>
                  <p:nvPr/>
                </p:nvSpPr>
                <p:spPr bwMode="auto">
                  <a:xfrm>
                    <a:off x="4903" y="2554"/>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81" name="Line 813"/>
                  <p:cNvSpPr>
                    <a:spLocks noChangeShapeType="1"/>
                  </p:cNvSpPr>
                  <p:nvPr/>
                </p:nvSpPr>
                <p:spPr bwMode="auto">
                  <a:xfrm>
                    <a:off x="4930" y="2547"/>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82" name="Line 814"/>
                  <p:cNvSpPr>
                    <a:spLocks noChangeShapeType="1"/>
                  </p:cNvSpPr>
                  <p:nvPr/>
                </p:nvSpPr>
                <p:spPr bwMode="auto">
                  <a:xfrm flipV="1">
                    <a:off x="4956" y="2533"/>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83" name="Line 815"/>
                  <p:cNvSpPr>
                    <a:spLocks noChangeShapeType="1"/>
                  </p:cNvSpPr>
                  <p:nvPr/>
                </p:nvSpPr>
                <p:spPr bwMode="auto">
                  <a:xfrm flipV="1">
                    <a:off x="4976" y="2519"/>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84" name="Line 816"/>
                  <p:cNvSpPr>
                    <a:spLocks noChangeShapeType="1"/>
                  </p:cNvSpPr>
                  <p:nvPr/>
                </p:nvSpPr>
                <p:spPr bwMode="auto">
                  <a:xfrm flipV="1">
                    <a:off x="5002" y="2506"/>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85" name="Line 817"/>
                  <p:cNvSpPr>
                    <a:spLocks noChangeShapeType="1"/>
                  </p:cNvSpPr>
                  <p:nvPr/>
                </p:nvSpPr>
                <p:spPr bwMode="auto">
                  <a:xfrm flipV="1">
                    <a:off x="5022" y="2486"/>
                    <a:ext cx="1"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86" name="Freeform 818"/>
                  <p:cNvSpPr>
                    <a:spLocks noChangeArrowheads="1"/>
                  </p:cNvSpPr>
                  <p:nvPr/>
                </p:nvSpPr>
                <p:spPr bwMode="auto">
                  <a:xfrm>
                    <a:off x="5022" y="2455"/>
                    <a:ext cx="33" cy="40"/>
                  </a:xfrm>
                  <a:custGeom>
                    <a:avLst/>
                    <a:gdLst>
                      <a:gd name="T0" fmla="*/ 0 w 30"/>
                      <a:gd name="T1" fmla="*/ 12 h 36"/>
                      <a:gd name="T2" fmla="*/ 30 w 30"/>
                      <a:gd name="T3" fmla="*/ 0 h 36"/>
                      <a:gd name="T4" fmla="*/ 24 w 30"/>
                      <a:gd name="T5" fmla="*/ 36 h 36"/>
                      <a:gd name="T6" fmla="*/ 0 w 30"/>
                      <a:gd name="T7" fmla="*/ 12 h 36"/>
                      <a:gd name="T8" fmla="*/ 30 w 30"/>
                      <a:gd name="T9" fmla="*/ 0 h 36"/>
                      <a:gd name="T10" fmla="*/ 0 w 30"/>
                      <a:gd name="T11" fmla="*/ 12 h 36"/>
                    </a:gdLst>
                    <a:ahLst/>
                    <a:cxnLst>
                      <a:cxn ang="0">
                        <a:pos x="T0" y="T1"/>
                      </a:cxn>
                      <a:cxn ang="0">
                        <a:pos x="T2" y="T3"/>
                      </a:cxn>
                      <a:cxn ang="0">
                        <a:pos x="T4" y="T5"/>
                      </a:cxn>
                      <a:cxn ang="0">
                        <a:pos x="T6" y="T7"/>
                      </a:cxn>
                      <a:cxn ang="0">
                        <a:pos x="T8" y="T9"/>
                      </a:cxn>
                      <a:cxn ang="0">
                        <a:pos x="T10" y="T11"/>
                      </a:cxn>
                    </a:cxnLst>
                    <a:rect l="0" t="0" r="r" b="b"/>
                    <a:pathLst>
                      <a:path w="30" h="36">
                        <a:moveTo>
                          <a:pt x="0" y="12"/>
                        </a:moveTo>
                        <a:lnTo>
                          <a:pt x="30" y="0"/>
                        </a:lnTo>
                        <a:lnTo>
                          <a:pt x="24" y="36"/>
                        </a:lnTo>
                        <a:lnTo>
                          <a:pt x="0" y="12"/>
                        </a:lnTo>
                        <a:lnTo>
                          <a:pt x="30"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87" name="Freeform 819"/>
                  <p:cNvSpPr>
                    <a:spLocks noChangeArrowheads="1"/>
                  </p:cNvSpPr>
                  <p:nvPr/>
                </p:nvSpPr>
                <p:spPr bwMode="auto">
                  <a:xfrm>
                    <a:off x="3957" y="2157"/>
                    <a:ext cx="371" cy="238"/>
                  </a:xfrm>
                  <a:custGeom>
                    <a:avLst/>
                    <a:gdLst>
                      <a:gd name="T0" fmla="*/ 56 w 56"/>
                      <a:gd name="T1" fmla="*/ 36 h 36"/>
                      <a:gd name="T2" fmla="*/ 0 w 56"/>
                      <a:gd name="T3" fmla="*/ 32 h 36"/>
                    </a:gdLst>
                    <a:ahLst/>
                    <a:cxnLst>
                      <a:cxn ang="0">
                        <a:pos x="T0" y="T1"/>
                      </a:cxn>
                      <a:cxn ang="0">
                        <a:pos x="T2" y="T3"/>
                      </a:cxn>
                    </a:cxnLst>
                    <a:rect l="0" t="0" r="r" b="b"/>
                    <a:pathLst>
                      <a:path w="56" h="36">
                        <a:moveTo>
                          <a:pt x="56" y="36"/>
                        </a:moveTo>
                        <a:cubicBezTo>
                          <a:pt x="56" y="36"/>
                          <a:pt x="29" y="0"/>
                          <a:pt x="0" y="3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88" name="Freeform 820"/>
                  <p:cNvSpPr>
                    <a:spLocks noChangeArrowheads="1"/>
                  </p:cNvSpPr>
                  <p:nvPr/>
                </p:nvSpPr>
                <p:spPr bwMode="auto">
                  <a:xfrm>
                    <a:off x="3938" y="2355"/>
                    <a:ext cx="39" cy="40"/>
                  </a:xfrm>
                  <a:custGeom>
                    <a:avLst/>
                    <a:gdLst>
                      <a:gd name="T0" fmla="*/ 36 w 36"/>
                      <a:gd name="T1" fmla="*/ 24 h 36"/>
                      <a:gd name="T2" fmla="*/ 0 w 36"/>
                      <a:gd name="T3" fmla="*/ 36 h 36"/>
                      <a:gd name="T4" fmla="*/ 6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6"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89" name="Line 821"/>
                  <p:cNvSpPr>
                    <a:spLocks noChangeShapeType="1"/>
                  </p:cNvSpPr>
                  <p:nvPr/>
                </p:nvSpPr>
                <p:spPr bwMode="auto">
                  <a:xfrm>
                    <a:off x="5254" y="2461"/>
                    <a:ext cx="1"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90" name="Line 822"/>
                  <p:cNvSpPr>
                    <a:spLocks noChangeShapeType="1"/>
                  </p:cNvSpPr>
                  <p:nvPr/>
                </p:nvSpPr>
                <p:spPr bwMode="auto">
                  <a:xfrm>
                    <a:off x="5267" y="2481"/>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91" name="Line 823"/>
                  <p:cNvSpPr>
                    <a:spLocks noChangeShapeType="1"/>
                  </p:cNvSpPr>
                  <p:nvPr/>
                </p:nvSpPr>
                <p:spPr bwMode="auto">
                  <a:xfrm>
                    <a:off x="5287" y="2494"/>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92" name="Line 824"/>
                  <p:cNvSpPr>
                    <a:spLocks noChangeShapeType="1"/>
                  </p:cNvSpPr>
                  <p:nvPr/>
                </p:nvSpPr>
                <p:spPr bwMode="auto">
                  <a:xfrm>
                    <a:off x="5333" y="2527"/>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93" name="Line 825"/>
                  <p:cNvSpPr>
                    <a:spLocks noChangeShapeType="1"/>
                  </p:cNvSpPr>
                  <p:nvPr/>
                </p:nvSpPr>
                <p:spPr bwMode="auto">
                  <a:xfrm>
                    <a:off x="5353" y="2541"/>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94" name="Line 826"/>
                  <p:cNvSpPr>
                    <a:spLocks noChangeShapeType="1"/>
                  </p:cNvSpPr>
                  <p:nvPr/>
                </p:nvSpPr>
                <p:spPr bwMode="auto">
                  <a:xfrm>
                    <a:off x="5373" y="2554"/>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95" name="Line 827"/>
                  <p:cNvSpPr>
                    <a:spLocks noChangeShapeType="1"/>
                  </p:cNvSpPr>
                  <p:nvPr/>
                </p:nvSpPr>
                <p:spPr bwMode="auto">
                  <a:xfrm>
                    <a:off x="5399" y="2560"/>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96" name="Line 828"/>
                  <p:cNvSpPr>
                    <a:spLocks noChangeShapeType="1"/>
                  </p:cNvSpPr>
                  <p:nvPr/>
                </p:nvSpPr>
                <p:spPr bwMode="auto">
                  <a:xfrm>
                    <a:off x="5426" y="2567"/>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97" name="Line 829"/>
                  <p:cNvSpPr>
                    <a:spLocks noChangeShapeType="1"/>
                  </p:cNvSpPr>
                  <p:nvPr/>
                </p:nvSpPr>
                <p:spPr bwMode="auto">
                  <a:xfrm>
                    <a:off x="5452" y="2567"/>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798" name="Freeform 830"/>
                  <p:cNvSpPr>
                    <a:spLocks noChangeArrowheads="1"/>
                  </p:cNvSpPr>
                  <p:nvPr/>
                </p:nvSpPr>
                <p:spPr bwMode="auto">
                  <a:xfrm>
                    <a:off x="5479" y="2567"/>
                    <a:ext cx="7" cy="1"/>
                  </a:xfrm>
                  <a:custGeom>
                    <a:avLst/>
                    <a:gdLst>
                      <a:gd name="T0" fmla="*/ 0 w 6"/>
                      <a:gd name="T1" fmla="*/ 6 w 6"/>
                      <a:gd name="T2" fmla="*/ 6 w 6"/>
                    </a:gdLst>
                    <a:ahLst/>
                    <a:cxnLst>
                      <a:cxn ang="0">
                        <a:pos x="T0" y="0"/>
                      </a:cxn>
                      <a:cxn ang="0">
                        <a:pos x="T1" y="0"/>
                      </a:cxn>
                      <a:cxn ang="0">
                        <a:pos x="T2" y="0"/>
                      </a:cxn>
                    </a:cxnLst>
                    <a:rect l="0" t="0" r="r" b="b"/>
                    <a:pathLst>
                      <a:path w="6">
                        <a:moveTo>
                          <a:pt x="0" y="0"/>
                        </a:moveTo>
                        <a:lnTo>
                          <a:pt x="6" y="0"/>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799" name="Line 831"/>
                  <p:cNvSpPr>
                    <a:spLocks noChangeShapeType="1"/>
                  </p:cNvSpPr>
                  <p:nvPr/>
                </p:nvSpPr>
                <p:spPr bwMode="auto">
                  <a:xfrm>
                    <a:off x="5505" y="2560"/>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00" name="Line 832"/>
                  <p:cNvSpPr>
                    <a:spLocks noChangeShapeType="1"/>
                  </p:cNvSpPr>
                  <p:nvPr/>
                </p:nvSpPr>
                <p:spPr bwMode="auto">
                  <a:xfrm flipV="1">
                    <a:off x="5525" y="2546"/>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01" name="Line 833"/>
                  <p:cNvSpPr>
                    <a:spLocks noChangeShapeType="1"/>
                  </p:cNvSpPr>
                  <p:nvPr/>
                </p:nvSpPr>
                <p:spPr bwMode="auto">
                  <a:xfrm flipV="1">
                    <a:off x="5551" y="2533"/>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02" name="Line 834"/>
                  <p:cNvSpPr>
                    <a:spLocks noChangeShapeType="1"/>
                  </p:cNvSpPr>
                  <p:nvPr/>
                </p:nvSpPr>
                <p:spPr bwMode="auto">
                  <a:xfrm flipV="1">
                    <a:off x="5571" y="2519"/>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03" name="Line 835"/>
                  <p:cNvSpPr>
                    <a:spLocks noChangeShapeType="1"/>
                  </p:cNvSpPr>
                  <p:nvPr/>
                </p:nvSpPr>
                <p:spPr bwMode="auto">
                  <a:xfrm flipV="1">
                    <a:off x="5591" y="2499"/>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04" name="Line 836"/>
                  <p:cNvSpPr>
                    <a:spLocks noChangeShapeType="1"/>
                  </p:cNvSpPr>
                  <p:nvPr/>
                </p:nvSpPr>
                <p:spPr bwMode="auto">
                  <a:xfrm>
                    <a:off x="5611" y="2488"/>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05" name="Freeform 837"/>
                  <p:cNvSpPr>
                    <a:spLocks noChangeArrowheads="1"/>
                  </p:cNvSpPr>
                  <p:nvPr/>
                </p:nvSpPr>
                <p:spPr bwMode="auto">
                  <a:xfrm>
                    <a:off x="5604" y="2455"/>
                    <a:ext cx="40"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806" name="Freeform 838"/>
                  <p:cNvSpPr>
                    <a:spLocks noChangeArrowheads="1"/>
                  </p:cNvSpPr>
                  <p:nvPr/>
                </p:nvSpPr>
                <p:spPr bwMode="auto">
                  <a:xfrm>
                    <a:off x="5452" y="2461"/>
                    <a:ext cx="371" cy="238"/>
                  </a:xfrm>
                  <a:custGeom>
                    <a:avLst/>
                    <a:gdLst>
                      <a:gd name="T0" fmla="*/ 0 w 56"/>
                      <a:gd name="T1" fmla="*/ 0 h 36"/>
                      <a:gd name="T2" fmla="*/ 56 w 56"/>
                      <a:gd name="T3" fmla="*/ 4 h 36"/>
                    </a:gdLst>
                    <a:ahLst/>
                    <a:cxnLst>
                      <a:cxn ang="0">
                        <a:pos x="T0" y="T1"/>
                      </a:cxn>
                      <a:cxn ang="0">
                        <a:pos x="T2" y="T3"/>
                      </a:cxn>
                    </a:cxnLst>
                    <a:rect l="0" t="0" r="r" b="b"/>
                    <a:pathLst>
                      <a:path w="56" h="36">
                        <a:moveTo>
                          <a:pt x="0" y="0"/>
                        </a:moveTo>
                        <a:cubicBezTo>
                          <a:pt x="0" y="0"/>
                          <a:pt x="28" y="36"/>
                          <a:pt x="56" y="4"/>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807" name="Freeform 839"/>
                  <p:cNvSpPr>
                    <a:spLocks noChangeArrowheads="1"/>
                  </p:cNvSpPr>
                  <p:nvPr/>
                </p:nvSpPr>
                <p:spPr bwMode="auto">
                  <a:xfrm>
                    <a:off x="5803" y="2461"/>
                    <a:ext cx="40" cy="40"/>
                  </a:xfrm>
                  <a:custGeom>
                    <a:avLst/>
                    <a:gdLst>
                      <a:gd name="T0" fmla="*/ 0 w 36"/>
                      <a:gd name="T1" fmla="*/ 12 h 36"/>
                      <a:gd name="T2" fmla="*/ 36 w 36"/>
                      <a:gd name="T3" fmla="*/ 0 h 36"/>
                      <a:gd name="T4" fmla="*/ 30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30"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808" name="Line 840"/>
                  <p:cNvSpPr>
                    <a:spLocks noChangeShapeType="1"/>
                  </p:cNvSpPr>
                  <p:nvPr/>
                </p:nvSpPr>
                <p:spPr bwMode="auto">
                  <a:xfrm flipH="1" flipV="1">
                    <a:off x="4868" y="2387"/>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09" name="Line 841"/>
                  <p:cNvSpPr>
                    <a:spLocks noChangeShapeType="1"/>
                  </p:cNvSpPr>
                  <p:nvPr/>
                </p:nvSpPr>
                <p:spPr bwMode="auto">
                  <a:xfrm flipH="1" flipV="1">
                    <a:off x="4855" y="2367"/>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10" name="Line 842"/>
                  <p:cNvSpPr>
                    <a:spLocks noChangeShapeType="1"/>
                  </p:cNvSpPr>
                  <p:nvPr/>
                </p:nvSpPr>
                <p:spPr bwMode="auto">
                  <a:xfrm flipH="1" flipV="1">
                    <a:off x="4836" y="2347"/>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11" name="Line 843"/>
                  <p:cNvSpPr>
                    <a:spLocks noChangeShapeType="1"/>
                  </p:cNvSpPr>
                  <p:nvPr/>
                </p:nvSpPr>
                <p:spPr bwMode="auto">
                  <a:xfrm flipH="1">
                    <a:off x="4816" y="233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12" name="Line 844"/>
                  <p:cNvSpPr>
                    <a:spLocks noChangeShapeType="1"/>
                  </p:cNvSpPr>
                  <p:nvPr/>
                </p:nvSpPr>
                <p:spPr bwMode="auto">
                  <a:xfrm flipH="1" flipV="1">
                    <a:off x="4796" y="2314"/>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13" name="Freeform 845"/>
                  <p:cNvSpPr>
                    <a:spLocks noChangeArrowheads="1"/>
                  </p:cNvSpPr>
                  <p:nvPr/>
                </p:nvSpPr>
                <p:spPr bwMode="auto">
                  <a:xfrm>
                    <a:off x="4771" y="2302"/>
                    <a:ext cx="7" cy="7"/>
                  </a:xfrm>
                  <a:custGeom>
                    <a:avLst/>
                    <a:gdLst>
                      <a:gd name="T0" fmla="*/ 6 w 6"/>
                      <a:gd name="T1" fmla="*/ 6 h 6"/>
                      <a:gd name="T2" fmla="*/ 6 w 6"/>
                      <a:gd name="T3" fmla="*/ 0 h 6"/>
                      <a:gd name="T4" fmla="*/ 0 w 6"/>
                      <a:gd name="T5" fmla="*/ 0 h 6"/>
                    </a:gdLst>
                    <a:ahLst/>
                    <a:cxnLst>
                      <a:cxn ang="0">
                        <a:pos x="T0" y="T1"/>
                      </a:cxn>
                      <a:cxn ang="0">
                        <a:pos x="T2" y="T3"/>
                      </a:cxn>
                      <a:cxn ang="0">
                        <a:pos x="T4" y="T5"/>
                      </a:cxn>
                    </a:cxnLst>
                    <a:rect l="0" t="0" r="r" b="b"/>
                    <a:pathLst>
                      <a:path w="6" h="6">
                        <a:moveTo>
                          <a:pt x="6" y="6"/>
                        </a:moveTo>
                        <a:lnTo>
                          <a:pt x="6" y="0"/>
                        </a:lnTo>
                        <a:lnTo>
                          <a:pt x="0"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814" name="Line 846"/>
                  <p:cNvSpPr>
                    <a:spLocks noChangeShapeType="1"/>
                  </p:cNvSpPr>
                  <p:nvPr/>
                </p:nvSpPr>
                <p:spPr bwMode="auto">
                  <a:xfrm flipH="1" flipV="1">
                    <a:off x="4750" y="2288"/>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15" name="Line 847"/>
                  <p:cNvSpPr>
                    <a:spLocks noChangeShapeType="1"/>
                  </p:cNvSpPr>
                  <p:nvPr/>
                </p:nvSpPr>
                <p:spPr bwMode="auto">
                  <a:xfrm flipH="1" flipV="1">
                    <a:off x="4723" y="2281"/>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16" name="Line 848"/>
                  <p:cNvSpPr>
                    <a:spLocks noChangeShapeType="1"/>
                  </p:cNvSpPr>
                  <p:nvPr/>
                </p:nvSpPr>
                <p:spPr bwMode="auto">
                  <a:xfrm flipH="1">
                    <a:off x="4697" y="2283"/>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17" name="Line 849"/>
                  <p:cNvSpPr>
                    <a:spLocks noChangeShapeType="1"/>
                  </p:cNvSpPr>
                  <p:nvPr/>
                </p:nvSpPr>
                <p:spPr bwMode="auto">
                  <a:xfrm flipH="1">
                    <a:off x="4670" y="2283"/>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18" name="Line 850"/>
                  <p:cNvSpPr>
                    <a:spLocks noChangeShapeType="1"/>
                  </p:cNvSpPr>
                  <p:nvPr/>
                </p:nvSpPr>
                <p:spPr bwMode="auto">
                  <a:xfrm flipH="1">
                    <a:off x="4644" y="2289"/>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19" name="Line 851"/>
                  <p:cNvSpPr>
                    <a:spLocks noChangeShapeType="1"/>
                  </p:cNvSpPr>
                  <p:nvPr/>
                </p:nvSpPr>
                <p:spPr bwMode="auto">
                  <a:xfrm flipH="1">
                    <a:off x="4624" y="2296"/>
                    <a:ext cx="9"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20" name="Freeform 852"/>
                  <p:cNvSpPr>
                    <a:spLocks noChangeArrowheads="1"/>
                  </p:cNvSpPr>
                  <p:nvPr/>
                </p:nvSpPr>
                <p:spPr bwMode="auto">
                  <a:xfrm>
                    <a:off x="4599" y="2309"/>
                    <a:ext cx="7" cy="6"/>
                  </a:xfrm>
                  <a:custGeom>
                    <a:avLst/>
                    <a:gdLst>
                      <a:gd name="T0" fmla="*/ 6 w 6"/>
                      <a:gd name="T1" fmla="*/ 0 h 6"/>
                      <a:gd name="T2" fmla="*/ 6 w 6"/>
                      <a:gd name="T3" fmla="*/ 0 h 6"/>
                      <a:gd name="T4" fmla="*/ 0 w 6"/>
                      <a:gd name="T5" fmla="*/ 6 h 6"/>
                    </a:gdLst>
                    <a:ahLst/>
                    <a:cxnLst>
                      <a:cxn ang="0">
                        <a:pos x="T0" y="T1"/>
                      </a:cxn>
                      <a:cxn ang="0">
                        <a:pos x="T2" y="T3"/>
                      </a:cxn>
                      <a:cxn ang="0">
                        <a:pos x="T4" y="T5"/>
                      </a:cxn>
                    </a:cxnLst>
                    <a:rect l="0" t="0" r="r" b="b"/>
                    <a:pathLst>
                      <a:path w="6" h="6">
                        <a:moveTo>
                          <a:pt x="6" y="0"/>
                        </a:moveTo>
                        <a:lnTo>
                          <a:pt x="6" y="0"/>
                        </a:lnTo>
                        <a:lnTo>
                          <a:pt x="0" y="6"/>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821" name="Line 853"/>
                  <p:cNvSpPr>
                    <a:spLocks noChangeShapeType="1"/>
                  </p:cNvSpPr>
                  <p:nvPr/>
                </p:nvSpPr>
                <p:spPr bwMode="auto">
                  <a:xfrm flipH="1">
                    <a:off x="4578" y="2329"/>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22" name="Line 854"/>
                  <p:cNvSpPr>
                    <a:spLocks noChangeShapeType="1"/>
                  </p:cNvSpPr>
                  <p:nvPr/>
                </p:nvSpPr>
                <p:spPr bwMode="auto">
                  <a:xfrm>
                    <a:off x="4566" y="2342"/>
                    <a:ext cx="1"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23" name="Line 855"/>
                  <p:cNvSpPr>
                    <a:spLocks noChangeShapeType="1"/>
                  </p:cNvSpPr>
                  <p:nvPr/>
                </p:nvSpPr>
                <p:spPr bwMode="auto">
                  <a:xfrm flipH="1">
                    <a:off x="4545" y="2362"/>
                    <a:ext cx="9"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24" name="Freeform 856"/>
                  <p:cNvSpPr>
                    <a:spLocks noChangeArrowheads="1"/>
                  </p:cNvSpPr>
                  <p:nvPr/>
                </p:nvSpPr>
                <p:spPr bwMode="auto">
                  <a:xfrm>
                    <a:off x="4526" y="2355"/>
                    <a:ext cx="33" cy="40"/>
                  </a:xfrm>
                  <a:custGeom>
                    <a:avLst/>
                    <a:gdLst>
                      <a:gd name="T0" fmla="*/ 30 w 30"/>
                      <a:gd name="T1" fmla="*/ 24 h 36"/>
                      <a:gd name="T2" fmla="*/ 0 w 30"/>
                      <a:gd name="T3" fmla="*/ 36 h 36"/>
                      <a:gd name="T4" fmla="*/ 6 w 30"/>
                      <a:gd name="T5" fmla="*/ 0 h 36"/>
                      <a:gd name="T6" fmla="*/ 30 w 30"/>
                      <a:gd name="T7" fmla="*/ 24 h 36"/>
                      <a:gd name="T8" fmla="*/ 0 w 30"/>
                      <a:gd name="T9" fmla="*/ 36 h 36"/>
                      <a:gd name="T10" fmla="*/ 30 w 30"/>
                      <a:gd name="T11" fmla="*/ 24 h 36"/>
                    </a:gdLst>
                    <a:ahLst/>
                    <a:cxnLst>
                      <a:cxn ang="0">
                        <a:pos x="T0" y="T1"/>
                      </a:cxn>
                      <a:cxn ang="0">
                        <a:pos x="T2" y="T3"/>
                      </a:cxn>
                      <a:cxn ang="0">
                        <a:pos x="T4" y="T5"/>
                      </a:cxn>
                      <a:cxn ang="0">
                        <a:pos x="T6" y="T7"/>
                      </a:cxn>
                      <a:cxn ang="0">
                        <a:pos x="T8" y="T9"/>
                      </a:cxn>
                      <a:cxn ang="0">
                        <a:pos x="T10" y="T11"/>
                      </a:cxn>
                    </a:cxnLst>
                    <a:rect l="0" t="0" r="r" b="b"/>
                    <a:pathLst>
                      <a:path w="30" h="36">
                        <a:moveTo>
                          <a:pt x="30" y="24"/>
                        </a:moveTo>
                        <a:lnTo>
                          <a:pt x="0" y="36"/>
                        </a:lnTo>
                        <a:lnTo>
                          <a:pt x="6" y="0"/>
                        </a:lnTo>
                        <a:lnTo>
                          <a:pt x="30" y="24"/>
                        </a:lnTo>
                        <a:lnTo>
                          <a:pt x="0" y="36"/>
                        </a:lnTo>
                        <a:lnTo>
                          <a:pt x="30" y="24"/>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825" name="Line 857"/>
                  <p:cNvSpPr>
                    <a:spLocks noChangeShapeType="1"/>
                  </p:cNvSpPr>
                  <p:nvPr/>
                </p:nvSpPr>
                <p:spPr bwMode="auto">
                  <a:xfrm flipH="1" flipV="1">
                    <a:off x="4868" y="2387"/>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26" name="Line 858"/>
                  <p:cNvSpPr>
                    <a:spLocks noChangeShapeType="1"/>
                  </p:cNvSpPr>
                  <p:nvPr/>
                </p:nvSpPr>
                <p:spPr bwMode="auto">
                  <a:xfrm flipH="1">
                    <a:off x="4849" y="2375"/>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27" name="Freeform 859"/>
                  <p:cNvSpPr>
                    <a:spLocks noChangeArrowheads="1"/>
                  </p:cNvSpPr>
                  <p:nvPr/>
                </p:nvSpPr>
                <p:spPr bwMode="auto">
                  <a:xfrm>
                    <a:off x="4830" y="2355"/>
                    <a:ext cx="7" cy="6"/>
                  </a:xfrm>
                  <a:custGeom>
                    <a:avLst/>
                    <a:gdLst>
                      <a:gd name="T0" fmla="*/ 6 w 6"/>
                      <a:gd name="T1" fmla="*/ 6 h 6"/>
                      <a:gd name="T2" fmla="*/ 6 w 6"/>
                      <a:gd name="T3" fmla="*/ 6 h 6"/>
                      <a:gd name="T4" fmla="*/ 0 w 6"/>
                      <a:gd name="T5" fmla="*/ 0 h 6"/>
                    </a:gdLst>
                    <a:ahLst/>
                    <a:cxnLst>
                      <a:cxn ang="0">
                        <a:pos x="T0" y="T1"/>
                      </a:cxn>
                      <a:cxn ang="0">
                        <a:pos x="T2" y="T3"/>
                      </a:cxn>
                      <a:cxn ang="0">
                        <a:pos x="T4" y="T5"/>
                      </a:cxn>
                    </a:cxnLst>
                    <a:rect l="0" t="0" r="r" b="b"/>
                    <a:pathLst>
                      <a:path w="6" h="6">
                        <a:moveTo>
                          <a:pt x="6" y="6"/>
                        </a:moveTo>
                        <a:lnTo>
                          <a:pt x="6" y="6"/>
                        </a:lnTo>
                        <a:lnTo>
                          <a:pt x="0"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828" name="Line 860"/>
                  <p:cNvSpPr>
                    <a:spLocks noChangeShapeType="1"/>
                  </p:cNvSpPr>
                  <p:nvPr/>
                </p:nvSpPr>
                <p:spPr bwMode="auto">
                  <a:xfrm flipH="1" flipV="1">
                    <a:off x="4803" y="2341"/>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29" name="Freeform 861"/>
                  <p:cNvSpPr>
                    <a:spLocks noChangeArrowheads="1"/>
                  </p:cNvSpPr>
                  <p:nvPr/>
                </p:nvSpPr>
                <p:spPr bwMode="auto">
                  <a:xfrm>
                    <a:off x="4784" y="2329"/>
                    <a:ext cx="7" cy="7"/>
                  </a:xfrm>
                  <a:custGeom>
                    <a:avLst/>
                    <a:gdLst>
                      <a:gd name="T0" fmla="*/ 6 w 6"/>
                      <a:gd name="T1" fmla="*/ 6 h 6"/>
                      <a:gd name="T2" fmla="*/ 0 w 6"/>
                      <a:gd name="T3" fmla="*/ 0 h 6"/>
                      <a:gd name="T4" fmla="*/ 0 w 6"/>
                      <a:gd name="T5" fmla="*/ 0 h 6"/>
                    </a:gdLst>
                    <a:ahLst/>
                    <a:cxnLst>
                      <a:cxn ang="0">
                        <a:pos x="T0" y="T1"/>
                      </a:cxn>
                      <a:cxn ang="0">
                        <a:pos x="T2" y="T3"/>
                      </a:cxn>
                      <a:cxn ang="0">
                        <a:pos x="T4" y="T5"/>
                      </a:cxn>
                    </a:cxnLst>
                    <a:rect l="0" t="0" r="r" b="b"/>
                    <a:pathLst>
                      <a:path w="6" h="6">
                        <a:moveTo>
                          <a:pt x="6" y="6"/>
                        </a:moveTo>
                        <a:lnTo>
                          <a:pt x="0"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830" name="Line 862"/>
                  <p:cNvSpPr>
                    <a:spLocks noChangeShapeType="1"/>
                  </p:cNvSpPr>
                  <p:nvPr/>
                </p:nvSpPr>
                <p:spPr bwMode="auto">
                  <a:xfrm flipH="1">
                    <a:off x="4756" y="2322"/>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31" name="Line 863"/>
                  <p:cNvSpPr>
                    <a:spLocks noChangeShapeType="1"/>
                  </p:cNvSpPr>
                  <p:nvPr/>
                </p:nvSpPr>
                <p:spPr bwMode="auto">
                  <a:xfrm flipH="1">
                    <a:off x="4736" y="231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32" name="Line 864"/>
                  <p:cNvSpPr>
                    <a:spLocks noChangeShapeType="1"/>
                  </p:cNvSpPr>
                  <p:nvPr/>
                </p:nvSpPr>
                <p:spPr bwMode="auto">
                  <a:xfrm flipH="1" flipV="1">
                    <a:off x="4710" y="2301"/>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33" name="Line 865"/>
                  <p:cNvSpPr>
                    <a:spLocks noChangeShapeType="1"/>
                  </p:cNvSpPr>
                  <p:nvPr/>
                </p:nvSpPr>
                <p:spPr bwMode="auto">
                  <a:xfrm flipH="1" flipV="1">
                    <a:off x="4683" y="2294"/>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34" name="Line 866"/>
                  <p:cNvSpPr>
                    <a:spLocks noChangeShapeType="1"/>
                  </p:cNvSpPr>
                  <p:nvPr/>
                </p:nvSpPr>
                <p:spPr bwMode="auto">
                  <a:xfrm flipH="1">
                    <a:off x="4657" y="229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35" name="Line 867"/>
                  <p:cNvSpPr>
                    <a:spLocks noChangeShapeType="1"/>
                  </p:cNvSpPr>
                  <p:nvPr/>
                </p:nvSpPr>
                <p:spPr bwMode="auto">
                  <a:xfrm flipH="1">
                    <a:off x="4631" y="2289"/>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36" name="Line 868"/>
                  <p:cNvSpPr>
                    <a:spLocks noChangeShapeType="1"/>
                  </p:cNvSpPr>
                  <p:nvPr/>
                </p:nvSpPr>
                <p:spPr bwMode="auto">
                  <a:xfrm flipH="1">
                    <a:off x="4604" y="2289"/>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37" name="Line 869"/>
                  <p:cNvSpPr>
                    <a:spLocks noChangeShapeType="1"/>
                  </p:cNvSpPr>
                  <p:nvPr/>
                </p:nvSpPr>
                <p:spPr bwMode="auto">
                  <a:xfrm flipH="1">
                    <a:off x="4578" y="2289"/>
                    <a:ext cx="15"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38" name="Line 870"/>
                  <p:cNvSpPr>
                    <a:spLocks noChangeShapeType="1"/>
                  </p:cNvSpPr>
                  <p:nvPr/>
                </p:nvSpPr>
                <p:spPr bwMode="auto">
                  <a:xfrm flipH="1">
                    <a:off x="4551" y="2289"/>
                    <a:ext cx="15"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39" name="Line 871"/>
                  <p:cNvSpPr>
                    <a:spLocks noChangeShapeType="1"/>
                  </p:cNvSpPr>
                  <p:nvPr/>
                </p:nvSpPr>
                <p:spPr bwMode="auto">
                  <a:xfrm flipH="1">
                    <a:off x="4531" y="229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40" name="Freeform 872"/>
                  <p:cNvSpPr>
                    <a:spLocks noChangeArrowheads="1"/>
                  </p:cNvSpPr>
                  <p:nvPr/>
                </p:nvSpPr>
                <p:spPr bwMode="auto">
                  <a:xfrm>
                    <a:off x="4506" y="2302"/>
                    <a:ext cx="6" cy="1"/>
                  </a:xfrm>
                  <a:custGeom>
                    <a:avLst/>
                    <a:gdLst>
                      <a:gd name="T0" fmla="*/ 6 w 6"/>
                      <a:gd name="T1" fmla="*/ 0 w 6"/>
                      <a:gd name="T2" fmla="*/ 0 w 6"/>
                    </a:gdLst>
                    <a:ahLst/>
                    <a:cxnLst>
                      <a:cxn ang="0">
                        <a:pos x="T0" y="0"/>
                      </a:cxn>
                      <a:cxn ang="0">
                        <a:pos x="T1" y="0"/>
                      </a:cxn>
                      <a:cxn ang="0">
                        <a:pos x="T2" y="0"/>
                      </a:cxn>
                    </a:cxnLst>
                    <a:rect l="0" t="0" r="r" b="b"/>
                    <a:pathLst>
                      <a:path w="6">
                        <a:moveTo>
                          <a:pt x="6" y="0"/>
                        </a:moveTo>
                        <a:lnTo>
                          <a:pt x="0"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841" name="Line 873"/>
                  <p:cNvSpPr>
                    <a:spLocks noChangeShapeType="1"/>
                  </p:cNvSpPr>
                  <p:nvPr/>
                </p:nvSpPr>
                <p:spPr bwMode="auto">
                  <a:xfrm flipH="1">
                    <a:off x="4478" y="2309"/>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42" name="Freeform 874"/>
                  <p:cNvSpPr>
                    <a:spLocks noChangeArrowheads="1"/>
                  </p:cNvSpPr>
                  <p:nvPr/>
                </p:nvSpPr>
                <p:spPr bwMode="auto">
                  <a:xfrm>
                    <a:off x="4453" y="2316"/>
                    <a:ext cx="7" cy="7"/>
                  </a:xfrm>
                  <a:custGeom>
                    <a:avLst/>
                    <a:gdLst>
                      <a:gd name="T0" fmla="*/ 6 w 6"/>
                      <a:gd name="T1" fmla="*/ 0 h 6"/>
                      <a:gd name="T2" fmla="*/ 6 w 6"/>
                      <a:gd name="T3" fmla="*/ 0 h 6"/>
                      <a:gd name="T4" fmla="*/ 0 w 6"/>
                      <a:gd name="T5" fmla="*/ 6 h 6"/>
                    </a:gdLst>
                    <a:ahLst/>
                    <a:cxnLst>
                      <a:cxn ang="0">
                        <a:pos x="T0" y="T1"/>
                      </a:cxn>
                      <a:cxn ang="0">
                        <a:pos x="T2" y="T3"/>
                      </a:cxn>
                      <a:cxn ang="0">
                        <a:pos x="T4" y="T5"/>
                      </a:cxn>
                    </a:cxnLst>
                    <a:rect l="0" t="0" r="r" b="b"/>
                    <a:pathLst>
                      <a:path w="6" h="6">
                        <a:moveTo>
                          <a:pt x="6" y="0"/>
                        </a:moveTo>
                        <a:lnTo>
                          <a:pt x="6" y="0"/>
                        </a:lnTo>
                        <a:lnTo>
                          <a:pt x="0" y="6"/>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843" name="Line 875"/>
                  <p:cNvSpPr>
                    <a:spLocks noChangeShapeType="1"/>
                  </p:cNvSpPr>
                  <p:nvPr/>
                </p:nvSpPr>
                <p:spPr bwMode="auto">
                  <a:xfrm flipH="1">
                    <a:off x="4432" y="2329"/>
                    <a:ext cx="9"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44" name="Freeform 876"/>
                  <p:cNvSpPr>
                    <a:spLocks noChangeArrowheads="1"/>
                  </p:cNvSpPr>
                  <p:nvPr/>
                </p:nvSpPr>
                <p:spPr bwMode="auto">
                  <a:xfrm>
                    <a:off x="4407" y="2342"/>
                    <a:ext cx="7" cy="7"/>
                  </a:xfrm>
                  <a:custGeom>
                    <a:avLst/>
                    <a:gdLst>
                      <a:gd name="T0" fmla="*/ 6 w 6"/>
                      <a:gd name="T1" fmla="*/ 0 h 6"/>
                      <a:gd name="T2" fmla="*/ 6 w 6"/>
                      <a:gd name="T3" fmla="*/ 0 h 6"/>
                      <a:gd name="T4" fmla="*/ 0 w 6"/>
                      <a:gd name="T5" fmla="*/ 6 h 6"/>
                    </a:gdLst>
                    <a:ahLst/>
                    <a:cxnLst>
                      <a:cxn ang="0">
                        <a:pos x="T0" y="T1"/>
                      </a:cxn>
                      <a:cxn ang="0">
                        <a:pos x="T2" y="T3"/>
                      </a:cxn>
                      <a:cxn ang="0">
                        <a:pos x="T4" y="T5"/>
                      </a:cxn>
                    </a:cxnLst>
                    <a:rect l="0" t="0" r="r" b="b"/>
                    <a:pathLst>
                      <a:path w="6" h="6">
                        <a:moveTo>
                          <a:pt x="6" y="0"/>
                        </a:moveTo>
                        <a:lnTo>
                          <a:pt x="6" y="0"/>
                        </a:lnTo>
                        <a:lnTo>
                          <a:pt x="0" y="6"/>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845" name="Line 877"/>
                  <p:cNvSpPr>
                    <a:spLocks noChangeShapeType="1"/>
                  </p:cNvSpPr>
                  <p:nvPr/>
                </p:nvSpPr>
                <p:spPr bwMode="auto">
                  <a:xfrm flipH="1">
                    <a:off x="4386" y="2355"/>
                    <a:ext cx="9"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46" name="Line 878"/>
                  <p:cNvSpPr>
                    <a:spLocks noChangeShapeType="1"/>
                  </p:cNvSpPr>
                  <p:nvPr/>
                </p:nvSpPr>
                <p:spPr bwMode="auto">
                  <a:xfrm flipH="1">
                    <a:off x="4366" y="2369"/>
                    <a:ext cx="9"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47" name="Freeform 879"/>
                  <p:cNvSpPr>
                    <a:spLocks noChangeArrowheads="1"/>
                  </p:cNvSpPr>
                  <p:nvPr/>
                </p:nvSpPr>
                <p:spPr bwMode="auto">
                  <a:xfrm>
                    <a:off x="4334" y="2362"/>
                    <a:ext cx="46" cy="40"/>
                  </a:xfrm>
                  <a:custGeom>
                    <a:avLst/>
                    <a:gdLst>
                      <a:gd name="T0" fmla="*/ 42 w 42"/>
                      <a:gd name="T1" fmla="*/ 30 h 36"/>
                      <a:gd name="T2" fmla="*/ 0 w 42"/>
                      <a:gd name="T3" fmla="*/ 36 h 36"/>
                      <a:gd name="T4" fmla="*/ 18 w 42"/>
                      <a:gd name="T5" fmla="*/ 0 h 36"/>
                      <a:gd name="T6" fmla="*/ 42 w 42"/>
                      <a:gd name="T7" fmla="*/ 30 h 36"/>
                      <a:gd name="T8" fmla="*/ 0 w 42"/>
                      <a:gd name="T9" fmla="*/ 36 h 36"/>
                      <a:gd name="T10" fmla="*/ 42 w 42"/>
                      <a:gd name="T11" fmla="*/ 30 h 36"/>
                    </a:gdLst>
                    <a:ahLst/>
                    <a:cxnLst>
                      <a:cxn ang="0">
                        <a:pos x="T0" y="T1"/>
                      </a:cxn>
                      <a:cxn ang="0">
                        <a:pos x="T2" y="T3"/>
                      </a:cxn>
                      <a:cxn ang="0">
                        <a:pos x="T4" y="T5"/>
                      </a:cxn>
                      <a:cxn ang="0">
                        <a:pos x="T6" y="T7"/>
                      </a:cxn>
                      <a:cxn ang="0">
                        <a:pos x="T8" y="T9"/>
                      </a:cxn>
                      <a:cxn ang="0">
                        <a:pos x="T10" y="T11"/>
                      </a:cxn>
                    </a:cxnLst>
                    <a:rect l="0" t="0" r="r" b="b"/>
                    <a:pathLst>
                      <a:path w="42" h="36">
                        <a:moveTo>
                          <a:pt x="42" y="30"/>
                        </a:moveTo>
                        <a:lnTo>
                          <a:pt x="0" y="36"/>
                        </a:lnTo>
                        <a:lnTo>
                          <a:pt x="18" y="0"/>
                        </a:lnTo>
                        <a:lnTo>
                          <a:pt x="42" y="30"/>
                        </a:lnTo>
                        <a:lnTo>
                          <a:pt x="0" y="36"/>
                        </a:lnTo>
                        <a:lnTo>
                          <a:pt x="42" y="30"/>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848" name="Line 880"/>
                  <p:cNvSpPr>
                    <a:spLocks noChangeShapeType="1"/>
                  </p:cNvSpPr>
                  <p:nvPr/>
                </p:nvSpPr>
                <p:spPr bwMode="auto">
                  <a:xfrm flipH="1" flipV="1">
                    <a:off x="4868" y="2387"/>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49" name="Line 881"/>
                  <p:cNvSpPr>
                    <a:spLocks noChangeShapeType="1"/>
                  </p:cNvSpPr>
                  <p:nvPr/>
                </p:nvSpPr>
                <p:spPr bwMode="auto">
                  <a:xfrm flipH="1" flipV="1">
                    <a:off x="4849" y="2374"/>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50" name="Line 882"/>
                  <p:cNvSpPr>
                    <a:spLocks noChangeShapeType="1"/>
                  </p:cNvSpPr>
                  <p:nvPr/>
                </p:nvSpPr>
                <p:spPr bwMode="auto">
                  <a:xfrm flipH="1" flipV="1">
                    <a:off x="4822" y="2360"/>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51" name="Line 883"/>
                  <p:cNvSpPr>
                    <a:spLocks noChangeShapeType="1"/>
                  </p:cNvSpPr>
                  <p:nvPr/>
                </p:nvSpPr>
                <p:spPr bwMode="auto">
                  <a:xfrm flipH="1" flipV="1">
                    <a:off x="4803" y="2347"/>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52" name="Line 884"/>
                  <p:cNvSpPr>
                    <a:spLocks noChangeShapeType="1"/>
                  </p:cNvSpPr>
                  <p:nvPr/>
                </p:nvSpPr>
                <p:spPr bwMode="auto">
                  <a:xfrm flipH="1">
                    <a:off x="4776" y="2342"/>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53" name="Line 885"/>
                  <p:cNvSpPr>
                    <a:spLocks noChangeShapeType="1"/>
                  </p:cNvSpPr>
                  <p:nvPr/>
                </p:nvSpPr>
                <p:spPr bwMode="auto">
                  <a:xfrm flipH="1" flipV="1">
                    <a:off x="4756" y="2328"/>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54" name="Line 886"/>
                  <p:cNvSpPr>
                    <a:spLocks noChangeShapeType="1"/>
                  </p:cNvSpPr>
                  <p:nvPr/>
                </p:nvSpPr>
                <p:spPr bwMode="auto">
                  <a:xfrm flipH="1">
                    <a:off x="4730" y="2322"/>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55" name="Line 887"/>
                  <p:cNvSpPr>
                    <a:spLocks noChangeShapeType="1"/>
                  </p:cNvSpPr>
                  <p:nvPr/>
                </p:nvSpPr>
                <p:spPr bwMode="auto">
                  <a:xfrm flipH="1">
                    <a:off x="4703" y="231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56" name="Line 888"/>
                  <p:cNvSpPr>
                    <a:spLocks noChangeShapeType="1"/>
                  </p:cNvSpPr>
                  <p:nvPr/>
                </p:nvSpPr>
                <p:spPr bwMode="auto">
                  <a:xfrm flipH="1">
                    <a:off x="4677" y="2309"/>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57" name="Line 889"/>
                  <p:cNvSpPr>
                    <a:spLocks noChangeShapeType="1"/>
                  </p:cNvSpPr>
                  <p:nvPr/>
                </p:nvSpPr>
                <p:spPr bwMode="auto">
                  <a:xfrm flipH="1">
                    <a:off x="4651" y="2302"/>
                    <a:ext cx="15"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58" name="Line 890"/>
                  <p:cNvSpPr>
                    <a:spLocks noChangeShapeType="1"/>
                  </p:cNvSpPr>
                  <p:nvPr/>
                </p:nvSpPr>
                <p:spPr bwMode="auto">
                  <a:xfrm flipH="1">
                    <a:off x="4631" y="229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59" name="Line 891"/>
                  <p:cNvSpPr>
                    <a:spLocks noChangeShapeType="1"/>
                  </p:cNvSpPr>
                  <p:nvPr/>
                </p:nvSpPr>
                <p:spPr bwMode="auto">
                  <a:xfrm flipH="1">
                    <a:off x="4604" y="2289"/>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60" name="Line 892"/>
                  <p:cNvSpPr>
                    <a:spLocks noChangeShapeType="1"/>
                  </p:cNvSpPr>
                  <p:nvPr/>
                </p:nvSpPr>
                <p:spPr bwMode="auto">
                  <a:xfrm flipH="1">
                    <a:off x="4578" y="2289"/>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61" name="Line 893"/>
                  <p:cNvSpPr>
                    <a:spLocks noChangeShapeType="1"/>
                  </p:cNvSpPr>
                  <p:nvPr/>
                </p:nvSpPr>
                <p:spPr bwMode="auto">
                  <a:xfrm flipH="1">
                    <a:off x="4551" y="2283"/>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62" name="Line 894"/>
                  <p:cNvSpPr>
                    <a:spLocks noChangeShapeType="1"/>
                  </p:cNvSpPr>
                  <p:nvPr/>
                </p:nvSpPr>
                <p:spPr bwMode="auto">
                  <a:xfrm flipH="1">
                    <a:off x="4525" y="2283"/>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63" name="Freeform 895"/>
                  <p:cNvSpPr>
                    <a:spLocks noChangeArrowheads="1"/>
                  </p:cNvSpPr>
                  <p:nvPr/>
                </p:nvSpPr>
                <p:spPr bwMode="auto">
                  <a:xfrm>
                    <a:off x="4500" y="2283"/>
                    <a:ext cx="7" cy="1"/>
                  </a:xfrm>
                  <a:custGeom>
                    <a:avLst/>
                    <a:gdLst>
                      <a:gd name="T0" fmla="*/ 6 w 6"/>
                      <a:gd name="T1" fmla="*/ 6 w 6"/>
                      <a:gd name="T2" fmla="*/ 0 w 6"/>
                    </a:gdLst>
                    <a:ahLst/>
                    <a:cxnLst>
                      <a:cxn ang="0">
                        <a:pos x="T0" y="0"/>
                      </a:cxn>
                      <a:cxn ang="0">
                        <a:pos x="T1" y="0"/>
                      </a:cxn>
                      <a:cxn ang="0">
                        <a:pos x="T2" y="0"/>
                      </a:cxn>
                    </a:cxnLst>
                    <a:rect l="0" t="0" r="r" b="b"/>
                    <a:pathLst>
                      <a:path w="6">
                        <a:moveTo>
                          <a:pt x="6" y="0"/>
                        </a:moveTo>
                        <a:lnTo>
                          <a:pt x="6" y="0"/>
                        </a:lnTo>
                        <a:lnTo>
                          <a:pt x="0"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864" name="Line 896"/>
                  <p:cNvSpPr>
                    <a:spLocks noChangeShapeType="1"/>
                  </p:cNvSpPr>
                  <p:nvPr/>
                </p:nvSpPr>
                <p:spPr bwMode="auto">
                  <a:xfrm flipH="1">
                    <a:off x="4472" y="2283"/>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65" name="Line 897"/>
                  <p:cNvSpPr>
                    <a:spLocks noChangeShapeType="1"/>
                  </p:cNvSpPr>
                  <p:nvPr/>
                </p:nvSpPr>
                <p:spPr bwMode="auto">
                  <a:xfrm flipH="1">
                    <a:off x="4445" y="2283"/>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66" name="Line 898"/>
                  <p:cNvSpPr>
                    <a:spLocks noChangeShapeType="1"/>
                  </p:cNvSpPr>
                  <p:nvPr/>
                </p:nvSpPr>
                <p:spPr bwMode="auto">
                  <a:xfrm flipH="1">
                    <a:off x="4419" y="2289"/>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67" name="Line 899"/>
                  <p:cNvSpPr>
                    <a:spLocks noChangeShapeType="1"/>
                  </p:cNvSpPr>
                  <p:nvPr/>
                </p:nvSpPr>
                <p:spPr bwMode="auto">
                  <a:xfrm flipH="1">
                    <a:off x="4392" y="2289"/>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68" name="Line 900"/>
                  <p:cNvSpPr>
                    <a:spLocks noChangeShapeType="1"/>
                  </p:cNvSpPr>
                  <p:nvPr/>
                </p:nvSpPr>
                <p:spPr bwMode="auto">
                  <a:xfrm flipH="1">
                    <a:off x="4366" y="2296"/>
                    <a:ext cx="15"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69" name="Line 901"/>
                  <p:cNvSpPr>
                    <a:spLocks noChangeShapeType="1"/>
                  </p:cNvSpPr>
                  <p:nvPr/>
                </p:nvSpPr>
                <p:spPr bwMode="auto">
                  <a:xfrm flipH="1">
                    <a:off x="4346" y="2302"/>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70" name="Line 902"/>
                  <p:cNvSpPr>
                    <a:spLocks noChangeShapeType="1"/>
                  </p:cNvSpPr>
                  <p:nvPr/>
                </p:nvSpPr>
                <p:spPr bwMode="auto">
                  <a:xfrm flipH="1">
                    <a:off x="4320" y="2309"/>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71" name="Line 903"/>
                  <p:cNvSpPr>
                    <a:spLocks noChangeShapeType="1"/>
                  </p:cNvSpPr>
                  <p:nvPr/>
                </p:nvSpPr>
                <p:spPr bwMode="auto">
                  <a:xfrm flipH="1">
                    <a:off x="4293" y="2316"/>
                    <a:ext cx="9"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72" name="Line 904"/>
                  <p:cNvSpPr>
                    <a:spLocks noChangeShapeType="1"/>
                  </p:cNvSpPr>
                  <p:nvPr/>
                </p:nvSpPr>
                <p:spPr bwMode="auto">
                  <a:xfrm flipH="1">
                    <a:off x="4267" y="2329"/>
                    <a:ext cx="15"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73" name="Freeform 905"/>
                  <p:cNvSpPr>
                    <a:spLocks noChangeArrowheads="1"/>
                  </p:cNvSpPr>
                  <p:nvPr/>
                </p:nvSpPr>
                <p:spPr bwMode="auto">
                  <a:xfrm>
                    <a:off x="4248" y="2336"/>
                    <a:ext cx="7" cy="6"/>
                  </a:xfrm>
                  <a:custGeom>
                    <a:avLst/>
                    <a:gdLst>
                      <a:gd name="T0" fmla="*/ 6 w 6"/>
                      <a:gd name="T1" fmla="*/ 0 h 6"/>
                      <a:gd name="T2" fmla="*/ 6 w 6"/>
                      <a:gd name="T3" fmla="*/ 0 h 6"/>
                      <a:gd name="T4" fmla="*/ 0 w 6"/>
                      <a:gd name="T5" fmla="*/ 6 h 6"/>
                    </a:gdLst>
                    <a:ahLst/>
                    <a:cxnLst>
                      <a:cxn ang="0">
                        <a:pos x="T0" y="T1"/>
                      </a:cxn>
                      <a:cxn ang="0">
                        <a:pos x="T2" y="T3"/>
                      </a:cxn>
                      <a:cxn ang="0">
                        <a:pos x="T4" y="T5"/>
                      </a:cxn>
                    </a:cxnLst>
                    <a:rect l="0" t="0" r="r" b="b"/>
                    <a:pathLst>
                      <a:path w="6" h="6">
                        <a:moveTo>
                          <a:pt x="6" y="0"/>
                        </a:moveTo>
                        <a:lnTo>
                          <a:pt x="6" y="0"/>
                        </a:lnTo>
                        <a:lnTo>
                          <a:pt x="0" y="6"/>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874" name="Line 906"/>
                  <p:cNvSpPr>
                    <a:spLocks noChangeShapeType="1"/>
                  </p:cNvSpPr>
                  <p:nvPr/>
                </p:nvSpPr>
                <p:spPr bwMode="auto">
                  <a:xfrm flipH="1">
                    <a:off x="4220" y="2349"/>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75" name="Line 907"/>
                  <p:cNvSpPr>
                    <a:spLocks noChangeShapeType="1"/>
                  </p:cNvSpPr>
                  <p:nvPr/>
                </p:nvSpPr>
                <p:spPr bwMode="auto">
                  <a:xfrm flipH="1">
                    <a:off x="4201" y="2362"/>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76" name="Freeform 908"/>
                  <p:cNvSpPr>
                    <a:spLocks noChangeArrowheads="1"/>
                  </p:cNvSpPr>
                  <p:nvPr/>
                </p:nvSpPr>
                <p:spPr bwMode="auto">
                  <a:xfrm>
                    <a:off x="4162" y="2355"/>
                    <a:ext cx="40" cy="33"/>
                  </a:xfrm>
                  <a:custGeom>
                    <a:avLst/>
                    <a:gdLst>
                      <a:gd name="T0" fmla="*/ 36 w 36"/>
                      <a:gd name="T1" fmla="*/ 30 h 30"/>
                      <a:gd name="T2" fmla="*/ 0 w 36"/>
                      <a:gd name="T3" fmla="*/ 30 h 30"/>
                      <a:gd name="T4" fmla="*/ 18 w 36"/>
                      <a:gd name="T5" fmla="*/ 0 h 30"/>
                      <a:gd name="T6" fmla="*/ 36 w 36"/>
                      <a:gd name="T7" fmla="*/ 30 h 30"/>
                      <a:gd name="T8" fmla="*/ 0 w 36"/>
                      <a:gd name="T9" fmla="*/ 3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0" y="30"/>
                        </a:lnTo>
                        <a:lnTo>
                          <a:pt x="18" y="0"/>
                        </a:lnTo>
                        <a:lnTo>
                          <a:pt x="36" y="30"/>
                        </a:lnTo>
                        <a:lnTo>
                          <a:pt x="0" y="30"/>
                        </a:lnTo>
                        <a:lnTo>
                          <a:pt x="36" y="30"/>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877" name="Line 909"/>
                  <p:cNvSpPr>
                    <a:spLocks noChangeShapeType="1"/>
                  </p:cNvSpPr>
                  <p:nvPr/>
                </p:nvSpPr>
                <p:spPr bwMode="auto">
                  <a:xfrm>
                    <a:off x="4896" y="2461"/>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78" name="Line 910"/>
                  <p:cNvSpPr>
                    <a:spLocks noChangeShapeType="1"/>
                  </p:cNvSpPr>
                  <p:nvPr/>
                </p:nvSpPr>
                <p:spPr bwMode="auto">
                  <a:xfrm>
                    <a:off x="4916" y="2481"/>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79" name="Line 911"/>
                  <p:cNvSpPr>
                    <a:spLocks noChangeShapeType="1"/>
                  </p:cNvSpPr>
                  <p:nvPr/>
                </p:nvSpPr>
                <p:spPr bwMode="auto">
                  <a:xfrm>
                    <a:off x="4936" y="250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80" name="Line 912"/>
                  <p:cNvSpPr>
                    <a:spLocks noChangeShapeType="1"/>
                  </p:cNvSpPr>
                  <p:nvPr/>
                </p:nvSpPr>
                <p:spPr bwMode="auto">
                  <a:xfrm>
                    <a:off x="4956" y="2514"/>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81" name="Line 913"/>
                  <p:cNvSpPr>
                    <a:spLocks noChangeShapeType="1"/>
                  </p:cNvSpPr>
                  <p:nvPr/>
                </p:nvSpPr>
                <p:spPr bwMode="auto">
                  <a:xfrm>
                    <a:off x="4976" y="2527"/>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82" name="Freeform 914"/>
                  <p:cNvSpPr>
                    <a:spLocks noChangeArrowheads="1"/>
                  </p:cNvSpPr>
                  <p:nvPr/>
                </p:nvSpPr>
                <p:spPr bwMode="auto">
                  <a:xfrm>
                    <a:off x="4996" y="2547"/>
                    <a:ext cx="7" cy="1"/>
                  </a:xfrm>
                  <a:custGeom>
                    <a:avLst/>
                    <a:gdLst>
                      <a:gd name="T0" fmla="*/ 0 w 6"/>
                      <a:gd name="T1" fmla="*/ 6 w 6"/>
                      <a:gd name="T2" fmla="*/ 6 w 6"/>
                    </a:gdLst>
                    <a:ahLst/>
                    <a:cxnLst>
                      <a:cxn ang="0">
                        <a:pos x="T0" y="0"/>
                      </a:cxn>
                      <a:cxn ang="0">
                        <a:pos x="T1" y="0"/>
                      </a:cxn>
                      <a:cxn ang="0">
                        <a:pos x="T2" y="0"/>
                      </a:cxn>
                    </a:cxnLst>
                    <a:rect l="0" t="0" r="r" b="b"/>
                    <a:pathLst>
                      <a:path w="6">
                        <a:moveTo>
                          <a:pt x="0" y="0"/>
                        </a:moveTo>
                        <a:lnTo>
                          <a:pt x="6"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883" name="Line 915"/>
                  <p:cNvSpPr>
                    <a:spLocks noChangeShapeType="1"/>
                  </p:cNvSpPr>
                  <p:nvPr/>
                </p:nvSpPr>
                <p:spPr bwMode="auto">
                  <a:xfrm>
                    <a:off x="5022" y="2560"/>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84" name="Line 916"/>
                  <p:cNvSpPr>
                    <a:spLocks noChangeShapeType="1"/>
                  </p:cNvSpPr>
                  <p:nvPr/>
                </p:nvSpPr>
                <p:spPr bwMode="auto">
                  <a:xfrm>
                    <a:off x="5042" y="2567"/>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85" name="Line 917"/>
                  <p:cNvSpPr>
                    <a:spLocks noChangeShapeType="1"/>
                  </p:cNvSpPr>
                  <p:nvPr/>
                </p:nvSpPr>
                <p:spPr bwMode="auto">
                  <a:xfrm>
                    <a:off x="5069" y="2567"/>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86" name="Line 918"/>
                  <p:cNvSpPr>
                    <a:spLocks noChangeShapeType="1"/>
                  </p:cNvSpPr>
                  <p:nvPr/>
                </p:nvSpPr>
                <p:spPr bwMode="auto">
                  <a:xfrm>
                    <a:off x="5095" y="2567"/>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87" name="Line 919"/>
                  <p:cNvSpPr>
                    <a:spLocks noChangeShapeType="1"/>
                  </p:cNvSpPr>
                  <p:nvPr/>
                </p:nvSpPr>
                <p:spPr bwMode="auto">
                  <a:xfrm>
                    <a:off x="5122" y="2560"/>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88" name="Line 920"/>
                  <p:cNvSpPr>
                    <a:spLocks noChangeShapeType="1"/>
                  </p:cNvSpPr>
                  <p:nvPr/>
                </p:nvSpPr>
                <p:spPr bwMode="auto">
                  <a:xfrm>
                    <a:off x="5148" y="2554"/>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89" name="Freeform 921"/>
                  <p:cNvSpPr>
                    <a:spLocks noChangeArrowheads="1"/>
                  </p:cNvSpPr>
                  <p:nvPr/>
                </p:nvSpPr>
                <p:spPr bwMode="auto">
                  <a:xfrm>
                    <a:off x="5168" y="2541"/>
                    <a:ext cx="7" cy="1"/>
                  </a:xfrm>
                  <a:custGeom>
                    <a:avLst/>
                    <a:gdLst>
                      <a:gd name="T0" fmla="*/ 0 w 6"/>
                      <a:gd name="T1" fmla="*/ 0 w 6"/>
                      <a:gd name="T2" fmla="*/ 6 w 6"/>
                    </a:gdLst>
                    <a:ahLst/>
                    <a:cxnLst>
                      <a:cxn ang="0">
                        <a:pos x="T0" y="0"/>
                      </a:cxn>
                      <a:cxn ang="0">
                        <a:pos x="T1" y="0"/>
                      </a:cxn>
                      <a:cxn ang="0">
                        <a:pos x="T2" y="0"/>
                      </a:cxn>
                    </a:cxnLst>
                    <a:rect l="0" t="0" r="r" b="b"/>
                    <a:pathLst>
                      <a:path w="6">
                        <a:moveTo>
                          <a:pt x="0" y="0"/>
                        </a:moveTo>
                        <a:lnTo>
                          <a:pt x="0" y="0"/>
                        </a:lnTo>
                        <a:lnTo>
                          <a:pt x="6"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890" name="Line 922"/>
                  <p:cNvSpPr>
                    <a:spLocks noChangeShapeType="1"/>
                  </p:cNvSpPr>
                  <p:nvPr/>
                </p:nvSpPr>
                <p:spPr bwMode="auto">
                  <a:xfrm flipV="1">
                    <a:off x="5188" y="2519"/>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91" name="Line 923"/>
                  <p:cNvSpPr>
                    <a:spLocks noChangeShapeType="1"/>
                  </p:cNvSpPr>
                  <p:nvPr/>
                </p:nvSpPr>
                <p:spPr bwMode="auto">
                  <a:xfrm flipV="1">
                    <a:off x="5208" y="2499"/>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92" name="Line 924"/>
                  <p:cNvSpPr>
                    <a:spLocks noChangeShapeType="1"/>
                  </p:cNvSpPr>
                  <p:nvPr/>
                </p:nvSpPr>
                <p:spPr bwMode="auto">
                  <a:xfrm flipV="1">
                    <a:off x="5227" y="2480"/>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93" name="Freeform 925"/>
                  <p:cNvSpPr>
                    <a:spLocks noChangeArrowheads="1"/>
                  </p:cNvSpPr>
                  <p:nvPr/>
                </p:nvSpPr>
                <p:spPr bwMode="auto">
                  <a:xfrm>
                    <a:off x="5214" y="2455"/>
                    <a:ext cx="40" cy="40"/>
                  </a:xfrm>
                  <a:custGeom>
                    <a:avLst/>
                    <a:gdLst>
                      <a:gd name="T0" fmla="*/ 0 w 36"/>
                      <a:gd name="T1" fmla="*/ 18 h 36"/>
                      <a:gd name="T2" fmla="*/ 36 w 36"/>
                      <a:gd name="T3" fmla="*/ 0 h 36"/>
                      <a:gd name="T4" fmla="*/ 30 w 36"/>
                      <a:gd name="T5" fmla="*/ 36 h 36"/>
                      <a:gd name="T6" fmla="*/ 0 w 36"/>
                      <a:gd name="T7" fmla="*/ 18 h 36"/>
                      <a:gd name="T8" fmla="*/ 36 w 36"/>
                      <a:gd name="T9" fmla="*/ 0 h 36"/>
                      <a:gd name="T10" fmla="*/ 0 w 36"/>
                      <a:gd name="T11" fmla="*/ 18 h 36"/>
                    </a:gdLst>
                    <a:ahLst/>
                    <a:cxnLst>
                      <a:cxn ang="0">
                        <a:pos x="T0" y="T1"/>
                      </a:cxn>
                      <a:cxn ang="0">
                        <a:pos x="T2" y="T3"/>
                      </a:cxn>
                      <a:cxn ang="0">
                        <a:pos x="T4" y="T5"/>
                      </a:cxn>
                      <a:cxn ang="0">
                        <a:pos x="T6" y="T7"/>
                      </a:cxn>
                      <a:cxn ang="0">
                        <a:pos x="T8" y="T9"/>
                      </a:cxn>
                      <a:cxn ang="0">
                        <a:pos x="T10" y="T11"/>
                      </a:cxn>
                    </a:cxnLst>
                    <a:rect l="0" t="0" r="r" b="b"/>
                    <a:pathLst>
                      <a:path w="36" h="36">
                        <a:moveTo>
                          <a:pt x="0" y="18"/>
                        </a:moveTo>
                        <a:lnTo>
                          <a:pt x="36" y="0"/>
                        </a:lnTo>
                        <a:lnTo>
                          <a:pt x="30" y="36"/>
                        </a:lnTo>
                        <a:lnTo>
                          <a:pt x="0" y="18"/>
                        </a:lnTo>
                        <a:lnTo>
                          <a:pt x="36" y="0"/>
                        </a:lnTo>
                        <a:lnTo>
                          <a:pt x="0" y="18"/>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894" name="Line 926"/>
                  <p:cNvSpPr>
                    <a:spLocks noChangeShapeType="1"/>
                  </p:cNvSpPr>
                  <p:nvPr/>
                </p:nvSpPr>
                <p:spPr bwMode="auto">
                  <a:xfrm>
                    <a:off x="4896" y="2461"/>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95" name="Line 927"/>
                  <p:cNvSpPr>
                    <a:spLocks noChangeShapeType="1"/>
                  </p:cNvSpPr>
                  <p:nvPr/>
                </p:nvSpPr>
                <p:spPr bwMode="auto">
                  <a:xfrm>
                    <a:off x="4916" y="2474"/>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96" name="Freeform 928"/>
                  <p:cNvSpPr>
                    <a:spLocks noChangeArrowheads="1"/>
                  </p:cNvSpPr>
                  <p:nvPr/>
                </p:nvSpPr>
                <p:spPr bwMode="auto">
                  <a:xfrm>
                    <a:off x="4943" y="2494"/>
                    <a:ext cx="7" cy="1"/>
                  </a:xfrm>
                  <a:custGeom>
                    <a:avLst/>
                    <a:gdLst>
                      <a:gd name="T0" fmla="*/ 0 w 6"/>
                      <a:gd name="T1" fmla="*/ 0 w 6"/>
                      <a:gd name="T2" fmla="*/ 6 w 6"/>
                    </a:gdLst>
                    <a:ahLst/>
                    <a:cxnLst>
                      <a:cxn ang="0">
                        <a:pos x="T0" y="0"/>
                      </a:cxn>
                      <a:cxn ang="0">
                        <a:pos x="T1" y="0"/>
                      </a:cxn>
                      <a:cxn ang="0">
                        <a:pos x="T2" y="0"/>
                      </a:cxn>
                    </a:cxnLst>
                    <a:rect l="0" t="0" r="r" b="b"/>
                    <a:pathLst>
                      <a:path w="6">
                        <a:moveTo>
                          <a:pt x="0" y="0"/>
                        </a:moveTo>
                        <a:lnTo>
                          <a:pt x="0" y="0"/>
                        </a:lnTo>
                        <a:lnTo>
                          <a:pt x="6"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897" name="Line 929"/>
                  <p:cNvSpPr>
                    <a:spLocks noChangeShapeType="1"/>
                  </p:cNvSpPr>
                  <p:nvPr/>
                </p:nvSpPr>
                <p:spPr bwMode="auto">
                  <a:xfrm>
                    <a:off x="4963" y="2508"/>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98" name="Line 930"/>
                  <p:cNvSpPr>
                    <a:spLocks noChangeShapeType="1"/>
                  </p:cNvSpPr>
                  <p:nvPr/>
                </p:nvSpPr>
                <p:spPr bwMode="auto">
                  <a:xfrm>
                    <a:off x="4983" y="252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899" name="Line 931"/>
                  <p:cNvSpPr>
                    <a:spLocks noChangeShapeType="1"/>
                  </p:cNvSpPr>
                  <p:nvPr/>
                </p:nvSpPr>
                <p:spPr bwMode="auto">
                  <a:xfrm>
                    <a:off x="5009" y="2527"/>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00" name="Line 932"/>
                  <p:cNvSpPr>
                    <a:spLocks noChangeShapeType="1"/>
                  </p:cNvSpPr>
                  <p:nvPr/>
                </p:nvSpPr>
                <p:spPr bwMode="auto">
                  <a:xfrm>
                    <a:off x="5035" y="254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01" name="Freeform 933"/>
                  <p:cNvSpPr>
                    <a:spLocks noChangeArrowheads="1"/>
                  </p:cNvSpPr>
                  <p:nvPr/>
                </p:nvSpPr>
                <p:spPr bwMode="auto">
                  <a:xfrm>
                    <a:off x="5055" y="2547"/>
                    <a:ext cx="7" cy="7"/>
                  </a:xfrm>
                  <a:custGeom>
                    <a:avLst/>
                    <a:gdLst>
                      <a:gd name="T0" fmla="*/ 0 w 6"/>
                      <a:gd name="T1" fmla="*/ 0 h 6"/>
                      <a:gd name="T2" fmla="*/ 6 w 6"/>
                      <a:gd name="T3" fmla="*/ 0 h 6"/>
                      <a:gd name="T4" fmla="*/ 6 w 6"/>
                      <a:gd name="T5" fmla="*/ 6 h 6"/>
                    </a:gdLst>
                    <a:ahLst/>
                    <a:cxnLst>
                      <a:cxn ang="0">
                        <a:pos x="T0" y="T1"/>
                      </a:cxn>
                      <a:cxn ang="0">
                        <a:pos x="T2" y="T3"/>
                      </a:cxn>
                      <a:cxn ang="0">
                        <a:pos x="T4" y="T5"/>
                      </a:cxn>
                    </a:cxnLst>
                    <a:rect l="0" t="0" r="r" b="b"/>
                    <a:pathLst>
                      <a:path w="6" h="6">
                        <a:moveTo>
                          <a:pt x="0" y="0"/>
                        </a:moveTo>
                        <a:lnTo>
                          <a:pt x="6" y="0"/>
                        </a:lnTo>
                        <a:lnTo>
                          <a:pt x="6" y="6"/>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902" name="Line 934"/>
                  <p:cNvSpPr>
                    <a:spLocks noChangeShapeType="1"/>
                  </p:cNvSpPr>
                  <p:nvPr/>
                </p:nvSpPr>
                <p:spPr bwMode="auto">
                  <a:xfrm>
                    <a:off x="5082" y="2554"/>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03" name="Line 935"/>
                  <p:cNvSpPr>
                    <a:spLocks noChangeShapeType="1"/>
                  </p:cNvSpPr>
                  <p:nvPr/>
                </p:nvSpPr>
                <p:spPr bwMode="auto">
                  <a:xfrm>
                    <a:off x="5108" y="2560"/>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04" name="Freeform 936"/>
                  <p:cNvSpPr>
                    <a:spLocks noChangeArrowheads="1"/>
                  </p:cNvSpPr>
                  <p:nvPr/>
                </p:nvSpPr>
                <p:spPr bwMode="auto">
                  <a:xfrm>
                    <a:off x="5135" y="2567"/>
                    <a:ext cx="7" cy="1"/>
                  </a:xfrm>
                  <a:custGeom>
                    <a:avLst/>
                    <a:gdLst>
                      <a:gd name="T0" fmla="*/ 0 w 6"/>
                      <a:gd name="T1" fmla="*/ 6 w 6"/>
                      <a:gd name="T2" fmla="*/ 6 w 6"/>
                    </a:gdLst>
                    <a:ahLst/>
                    <a:cxnLst>
                      <a:cxn ang="0">
                        <a:pos x="T0" y="0"/>
                      </a:cxn>
                      <a:cxn ang="0">
                        <a:pos x="T1" y="0"/>
                      </a:cxn>
                      <a:cxn ang="0">
                        <a:pos x="T2" y="0"/>
                      </a:cxn>
                    </a:cxnLst>
                    <a:rect l="0" t="0" r="r" b="b"/>
                    <a:pathLst>
                      <a:path w="6">
                        <a:moveTo>
                          <a:pt x="0" y="0"/>
                        </a:moveTo>
                        <a:lnTo>
                          <a:pt x="6"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905" name="Line 937"/>
                  <p:cNvSpPr>
                    <a:spLocks noChangeShapeType="1"/>
                  </p:cNvSpPr>
                  <p:nvPr/>
                </p:nvSpPr>
                <p:spPr bwMode="auto">
                  <a:xfrm>
                    <a:off x="5161" y="2567"/>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06" name="Line 938"/>
                  <p:cNvSpPr>
                    <a:spLocks noChangeShapeType="1"/>
                  </p:cNvSpPr>
                  <p:nvPr/>
                </p:nvSpPr>
                <p:spPr bwMode="auto">
                  <a:xfrm>
                    <a:off x="5188" y="2567"/>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07" name="Line 939"/>
                  <p:cNvSpPr>
                    <a:spLocks noChangeShapeType="1"/>
                  </p:cNvSpPr>
                  <p:nvPr/>
                </p:nvSpPr>
                <p:spPr bwMode="auto">
                  <a:xfrm>
                    <a:off x="5214" y="2567"/>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08" name="Line 940"/>
                  <p:cNvSpPr>
                    <a:spLocks noChangeShapeType="1"/>
                  </p:cNvSpPr>
                  <p:nvPr/>
                </p:nvSpPr>
                <p:spPr bwMode="auto">
                  <a:xfrm flipV="1">
                    <a:off x="5240" y="2559"/>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09" name="Line 941"/>
                  <p:cNvSpPr>
                    <a:spLocks noChangeShapeType="1"/>
                  </p:cNvSpPr>
                  <p:nvPr/>
                </p:nvSpPr>
                <p:spPr bwMode="auto">
                  <a:xfrm>
                    <a:off x="5260" y="2560"/>
                    <a:ext cx="13"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10" name="Line 942"/>
                  <p:cNvSpPr>
                    <a:spLocks noChangeShapeType="1"/>
                  </p:cNvSpPr>
                  <p:nvPr/>
                </p:nvSpPr>
                <p:spPr bwMode="auto">
                  <a:xfrm flipV="1">
                    <a:off x="5287" y="2546"/>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11" name="Line 943"/>
                  <p:cNvSpPr>
                    <a:spLocks noChangeShapeType="1"/>
                  </p:cNvSpPr>
                  <p:nvPr/>
                </p:nvSpPr>
                <p:spPr bwMode="auto">
                  <a:xfrm flipV="1">
                    <a:off x="5313" y="2539"/>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12" name="Line 944"/>
                  <p:cNvSpPr>
                    <a:spLocks noChangeShapeType="1"/>
                  </p:cNvSpPr>
                  <p:nvPr/>
                </p:nvSpPr>
                <p:spPr bwMode="auto">
                  <a:xfrm flipV="1">
                    <a:off x="5333" y="2526"/>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13" name="Line 945"/>
                  <p:cNvSpPr>
                    <a:spLocks noChangeShapeType="1"/>
                  </p:cNvSpPr>
                  <p:nvPr/>
                </p:nvSpPr>
                <p:spPr bwMode="auto">
                  <a:xfrm>
                    <a:off x="5360" y="252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14" name="Line 946"/>
                  <p:cNvSpPr>
                    <a:spLocks noChangeShapeType="1"/>
                  </p:cNvSpPr>
                  <p:nvPr/>
                </p:nvSpPr>
                <p:spPr bwMode="auto">
                  <a:xfrm flipV="1">
                    <a:off x="5379" y="2499"/>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15" name="Line 947"/>
                  <p:cNvSpPr>
                    <a:spLocks noChangeShapeType="1"/>
                  </p:cNvSpPr>
                  <p:nvPr/>
                </p:nvSpPr>
                <p:spPr bwMode="auto">
                  <a:xfrm flipV="1">
                    <a:off x="5406" y="2486"/>
                    <a:ext cx="1"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16" name="Freeform 948"/>
                  <p:cNvSpPr>
                    <a:spLocks noChangeArrowheads="1"/>
                  </p:cNvSpPr>
                  <p:nvPr/>
                </p:nvSpPr>
                <p:spPr bwMode="auto">
                  <a:xfrm>
                    <a:off x="5406" y="2461"/>
                    <a:ext cx="40" cy="40"/>
                  </a:xfrm>
                  <a:custGeom>
                    <a:avLst/>
                    <a:gdLst>
                      <a:gd name="T0" fmla="*/ 0 w 36"/>
                      <a:gd name="T1" fmla="*/ 6 h 36"/>
                      <a:gd name="T2" fmla="*/ 36 w 36"/>
                      <a:gd name="T3" fmla="*/ 0 h 36"/>
                      <a:gd name="T4" fmla="*/ 18 w 36"/>
                      <a:gd name="T5" fmla="*/ 36 h 36"/>
                      <a:gd name="T6" fmla="*/ 0 w 36"/>
                      <a:gd name="T7" fmla="*/ 6 h 36"/>
                      <a:gd name="T8" fmla="*/ 36 w 36"/>
                      <a:gd name="T9" fmla="*/ 0 h 36"/>
                      <a:gd name="T10" fmla="*/ 0 w 36"/>
                      <a:gd name="T11" fmla="*/ 6 h 36"/>
                    </a:gdLst>
                    <a:ahLst/>
                    <a:cxnLst>
                      <a:cxn ang="0">
                        <a:pos x="T0" y="T1"/>
                      </a:cxn>
                      <a:cxn ang="0">
                        <a:pos x="T2" y="T3"/>
                      </a:cxn>
                      <a:cxn ang="0">
                        <a:pos x="T4" y="T5"/>
                      </a:cxn>
                      <a:cxn ang="0">
                        <a:pos x="T6" y="T7"/>
                      </a:cxn>
                      <a:cxn ang="0">
                        <a:pos x="T8" y="T9"/>
                      </a:cxn>
                      <a:cxn ang="0">
                        <a:pos x="T10" y="T11"/>
                      </a:cxn>
                    </a:cxnLst>
                    <a:rect l="0" t="0" r="r" b="b"/>
                    <a:pathLst>
                      <a:path w="36" h="36">
                        <a:moveTo>
                          <a:pt x="0" y="6"/>
                        </a:moveTo>
                        <a:lnTo>
                          <a:pt x="36" y="0"/>
                        </a:lnTo>
                        <a:lnTo>
                          <a:pt x="18" y="36"/>
                        </a:lnTo>
                        <a:lnTo>
                          <a:pt x="0" y="6"/>
                        </a:lnTo>
                        <a:lnTo>
                          <a:pt x="36" y="0"/>
                        </a:lnTo>
                        <a:lnTo>
                          <a:pt x="0" y="6"/>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917" name="Line 949"/>
                  <p:cNvSpPr>
                    <a:spLocks noChangeShapeType="1"/>
                  </p:cNvSpPr>
                  <p:nvPr/>
                </p:nvSpPr>
                <p:spPr bwMode="auto">
                  <a:xfrm>
                    <a:off x="4896" y="246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18" name="Line 950"/>
                  <p:cNvSpPr>
                    <a:spLocks noChangeShapeType="1"/>
                  </p:cNvSpPr>
                  <p:nvPr/>
                </p:nvSpPr>
                <p:spPr bwMode="auto">
                  <a:xfrm>
                    <a:off x="4923" y="2474"/>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19" name="Line 951"/>
                  <p:cNvSpPr>
                    <a:spLocks noChangeShapeType="1"/>
                  </p:cNvSpPr>
                  <p:nvPr/>
                </p:nvSpPr>
                <p:spPr bwMode="auto">
                  <a:xfrm>
                    <a:off x="4943" y="2488"/>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20" name="Line 952"/>
                  <p:cNvSpPr>
                    <a:spLocks noChangeShapeType="1"/>
                  </p:cNvSpPr>
                  <p:nvPr/>
                </p:nvSpPr>
                <p:spPr bwMode="auto">
                  <a:xfrm>
                    <a:off x="4969" y="250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21" name="Line 953"/>
                  <p:cNvSpPr>
                    <a:spLocks noChangeShapeType="1"/>
                  </p:cNvSpPr>
                  <p:nvPr/>
                </p:nvSpPr>
                <p:spPr bwMode="auto">
                  <a:xfrm>
                    <a:off x="4989" y="2508"/>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22" name="Line 954"/>
                  <p:cNvSpPr>
                    <a:spLocks noChangeShapeType="1"/>
                  </p:cNvSpPr>
                  <p:nvPr/>
                </p:nvSpPr>
                <p:spPr bwMode="auto">
                  <a:xfrm>
                    <a:off x="5016" y="252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23" name="Line 955"/>
                  <p:cNvSpPr>
                    <a:spLocks noChangeShapeType="1"/>
                  </p:cNvSpPr>
                  <p:nvPr/>
                </p:nvSpPr>
                <p:spPr bwMode="auto">
                  <a:xfrm>
                    <a:off x="5042" y="2527"/>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24" name="Line 956"/>
                  <p:cNvSpPr>
                    <a:spLocks noChangeShapeType="1"/>
                  </p:cNvSpPr>
                  <p:nvPr/>
                </p:nvSpPr>
                <p:spPr bwMode="auto">
                  <a:xfrm>
                    <a:off x="5062" y="2534"/>
                    <a:ext cx="13"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25" name="Line 957"/>
                  <p:cNvSpPr>
                    <a:spLocks noChangeShapeType="1"/>
                  </p:cNvSpPr>
                  <p:nvPr/>
                </p:nvSpPr>
                <p:spPr bwMode="auto">
                  <a:xfrm>
                    <a:off x="5088" y="2541"/>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26" name="Line 958"/>
                  <p:cNvSpPr>
                    <a:spLocks noChangeShapeType="1"/>
                  </p:cNvSpPr>
                  <p:nvPr/>
                </p:nvSpPr>
                <p:spPr bwMode="auto">
                  <a:xfrm>
                    <a:off x="5115" y="2554"/>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27" name="Line 959"/>
                  <p:cNvSpPr>
                    <a:spLocks noChangeShapeType="1"/>
                  </p:cNvSpPr>
                  <p:nvPr/>
                </p:nvSpPr>
                <p:spPr bwMode="auto">
                  <a:xfrm>
                    <a:off x="5141" y="2554"/>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28" name="Line 960"/>
                  <p:cNvSpPr>
                    <a:spLocks noChangeShapeType="1"/>
                  </p:cNvSpPr>
                  <p:nvPr/>
                </p:nvSpPr>
                <p:spPr bwMode="auto">
                  <a:xfrm>
                    <a:off x="5168" y="2560"/>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29" name="Line 961"/>
                  <p:cNvSpPr>
                    <a:spLocks noChangeShapeType="1"/>
                  </p:cNvSpPr>
                  <p:nvPr/>
                </p:nvSpPr>
                <p:spPr bwMode="auto">
                  <a:xfrm>
                    <a:off x="5194" y="2567"/>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30" name="Line 962"/>
                  <p:cNvSpPr>
                    <a:spLocks noChangeShapeType="1"/>
                  </p:cNvSpPr>
                  <p:nvPr/>
                </p:nvSpPr>
                <p:spPr bwMode="auto">
                  <a:xfrm>
                    <a:off x="5221" y="2567"/>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31" name="Line 963"/>
                  <p:cNvSpPr>
                    <a:spLocks noChangeShapeType="1"/>
                  </p:cNvSpPr>
                  <p:nvPr/>
                </p:nvSpPr>
                <p:spPr bwMode="auto">
                  <a:xfrm>
                    <a:off x="5240" y="2567"/>
                    <a:ext cx="13"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32" name="Freeform 964"/>
                  <p:cNvSpPr>
                    <a:spLocks noChangeArrowheads="1"/>
                  </p:cNvSpPr>
                  <p:nvPr/>
                </p:nvSpPr>
                <p:spPr bwMode="auto">
                  <a:xfrm>
                    <a:off x="5267" y="2567"/>
                    <a:ext cx="13" cy="1"/>
                  </a:xfrm>
                  <a:custGeom>
                    <a:avLst/>
                    <a:gdLst>
                      <a:gd name="T0" fmla="*/ 0 w 12"/>
                      <a:gd name="T1" fmla="*/ 6 w 12"/>
                      <a:gd name="T2" fmla="*/ 12 w 12"/>
                    </a:gdLst>
                    <a:ahLst/>
                    <a:cxnLst>
                      <a:cxn ang="0">
                        <a:pos x="T0" y="0"/>
                      </a:cxn>
                      <a:cxn ang="0">
                        <a:pos x="T1" y="0"/>
                      </a:cxn>
                      <a:cxn ang="0">
                        <a:pos x="T2" y="0"/>
                      </a:cxn>
                    </a:cxnLst>
                    <a:rect l="0" t="0" r="r" b="b"/>
                    <a:pathLst>
                      <a:path w="12">
                        <a:moveTo>
                          <a:pt x="0" y="0"/>
                        </a:moveTo>
                        <a:lnTo>
                          <a:pt x="6" y="0"/>
                        </a:lnTo>
                        <a:lnTo>
                          <a:pt x="12"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933" name="Line 965"/>
                  <p:cNvSpPr>
                    <a:spLocks noChangeShapeType="1"/>
                  </p:cNvSpPr>
                  <p:nvPr/>
                </p:nvSpPr>
                <p:spPr bwMode="auto">
                  <a:xfrm>
                    <a:off x="5293" y="2567"/>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34" name="Line 966"/>
                  <p:cNvSpPr>
                    <a:spLocks noChangeShapeType="1"/>
                  </p:cNvSpPr>
                  <p:nvPr/>
                </p:nvSpPr>
                <p:spPr bwMode="auto">
                  <a:xfrm>
                    <a:off x="5320" y="2567"/>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35" name="Line 967"/>
                  <p:cNvSpPr>
                    <a:spLocks noChangeShapeType="1"/>
                  </p:cNvSpPr>
                  <p:nvPr/>
                </p:nvSpPr>
                <p:spPr bwMode="auto">
                  <a:xfrm>
                    <a:off x="5346" y="2567"/>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36" name="Line 968"/>
                  <p:cNvSpPr>
                    <a:spLocks noChangeShapeType="1"/>
                  </p:cNvSpPr>
                  <p:nvPr/>
                </p:nvSpPr>
                <p:spPr bwMode="auto">
                  <a:xfrm>
                    <a:off x="5373" y="2560"/>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37" name="Line 969"/>
                  <p:cNvSpPr>
                    <a:spLocks noChangeShapeType="1"/>
                  </p:cNvSpPr>
                  <p:nvPr/>
                </p:nvSpPr>
                <p:spPr bwMode="auto">
                  <a:xfrm>
                    <a:off x="5399" y="2554"/>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38" name="Line 970"/>
                  <p:cNvSpPr>
                    <a:spLocks noChangeShapeType="1"/>
                  </p:cNvSpPr>
                  <p:nvPr/>
                </p:nvSpPr>
                <p:spPr bwMode="auto">
                  <a:xfrm>
                    <a:off x="5426" y="2547"/>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39" name="Line 971"/>
                  <p:cNvSpPr>
                    <a:spLocks noChangeShapeType="1"/>
                  </p:cNvSpPr>
                  <p:nvPr/>
                </p:nvSpPr>
                <p:spPr bwMode="auto">
                  <a:xfrm>
                    <a:off x="5452" y="254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40" name="Line 972"/>
                  <p:cNvSpPr>
                    <a:spLocks noChangeShapeType="1"/>
                  </p:cNvSpPr>
                  <p:nvPr/>
                </p:nvSpPr>
                <p:spPr bwMode="auto">
                  <a:xfrm>
                    <a:off x="5472" y="2534"/>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41" name="Line 973"/>
                  <p:cNvSpPr>
                    <a:spLocks noChangeShapeType="1"/>
                  </p:cNvSpPr>
                  <p:nvPr/>
                </p:nvSpPr>
                <p:spPr bwMode="auto">
                  <a:xfrm flipV="1">
                    <a:off x="5499" y="2519"/>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42" name="Freeform 974"/>
                  <p:cNvSpPr>
                    <a:spLocks noChangeArrowheads="1"/>
                  </p:cNvSpPr>
                  <p:nvPr/>
                </p:nvSpPr>
                <p:spPr bwMode="auto">
                  <a:xfrm>
                    <a:off x="5525" y="2514"/>
                    <a:ext cx="6" cy="1"/>
                  </a:xfrm>
                  <a:custGeom>
                    <a:avLst/>
                    <a:gdLst>
                      <a:gd name="T0" fmla="*/ 0 w 6"/>
                      <a:gd name="T1" fmla="*/ 0 w 6"/>
                      <a:gd name="T2" fmla="*/ 6 w 6"/>
                    </a:gdLst>
                    <a:ahLst/>
                    <a:cxnLst>
                      <a:cxn ang="0">
                        <a:pos x="T0" y="0"/>
                      </a:cxn>
                      <a:cxn ang="0">
                        <a:pos x="T1" y="0"/>
                      </a:cxn>
                      <a:cxn ang="0">
                        <a:pos x="T2" y="0"/>
                      </a:cxn>
                    </a:cxnLst>
                    <a:rect l="0" t="0" r="r" b="b"/>
                    <a:pathLst>
                      <a:path w="6">
                        <a:moveTo>
                          <a:pt x="0" y="0"/>
                        </a:moveTo>
                        <a:lnTo>
                          <a:pt x="0" y="0"/>
                        </a:lnTo>
                        <a:lnTo>
                          <a:pt x="6"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943" name="Line 975"/>
                  <p:cNvSpPr>
                    <a:spLocks noChangeShapeType="1"/>
                  </p:cNvSpPr>
                  <p:nvPr/>
                </p:nvSpPr>
                <p:spPr bwMode="auto">
                  <a:xfrm flipV="1">
                    <a:off x="5545" y="2499"/>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44" name="Line 976"/>
                  <p:cNvSpPr>
                    <a:spLocks noChangeShapeType="1"/>
                  </p:cNvSpPr>
                  <p:nvPr/>
                </p:nvSpPr>
                <p:spPr bwMode="auto">
                  <a:xfrm flipV="1">
                    <a:off x="5571" y="2486"/>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45" name="Freeform 977"/>
                  <p:cNvSpPr>
                    <a:spLocks noChangeArrowheads="1"/>
                  </p:cNvSpPr>
                  <p:nvPr/>
                </p:nvSpPr>
                <p:spPr bwMode="auto">
                  <a:xfrm>
                    <a:off x="5578" y="2468"/>
                    <a:ext cx="40" cy="33"/>
                  </a:xfrm>
                  <a:custGeom>
                    <a:avLst/>
                    <a:gdLst>
                      <a:gd name="T0" fmla="*/ 0 w 36"/>
                      <a:gd name="T1" fmla="*/ 0 h 30"/>
                      <a:gd name="T2" fmla="*/ 36 w 36"/>
                      <a:gd name="T3" fmla="*/ 0 h 30"/>
                      <a:gd name="T4" fmla="*/ 18 w 36"/>
                      <a:gd name="T5" fmla="*/ 30 h 30"/>
                      <a:gd name="T6" fmla="*/ 0 w 36"/>
                      <a:gd name="T7" fmla="*/ 0 h 30"/>
                      <a:gd name="T8" fmla="*/ 36 w 36"/>
                      <a:gd name="T9" fmla="*/ 0 h 30"/>
                      <a:gd name="T10" fmla="*/ 0 w 36"/>
                      <a:gd name="T11" fmla="*/ 0 h 30"/>
                    </a:gdLst>
                    <a:ahLst/>
                    <a:cxnLst>
                      <a:cxn ang="0">
                        <a:pos x="T0" y="T1"/>
                      </a:cxn>
                      <a:cxn ang="0">
                        <a:pos x="T2" y="T3"/>
                      </a:cxn>
                      <a:cxn ang="0">
                        <a:pos x="T4" y="T5"/>
                      </a:cxn>
                      <a:cxn ang="0">
                        <a:pos x="T6" y="T7"/>
                      </a:cxn>
                      <a:cxn ang="0">
                        <a:pos x="T8" y="T9"/>
                      </a:cxn>
                      <a:cxn ang="0">
                        <a:pos x="T10" y="T11"/>
                      </a:cxn>
                    </a:cxnLst>
                    <a:rect l="0" t="0" r="r" b="b"/>
                    <a:pathLst>
                      <a:path w="36" h="30">
                        <a:moveTo>
                          <a:pt x="0" y="0"/>
                        </a:moveTo>
                        <a:lnTo>
                          <a:pt x="36" y="0"/>
                        </a:lnTo>
                        <a:lnTo>
                          <a:pt x="18" y="30"/>
                        </a:lnTo>
                        <a:lnTo>
                          <a:pt x="0" y="0"/>
                        </a:lnTo>
                        <a:lnTo>
                          <a:pt x="36" y="0"/>
                        </a:lnTo>
                        <a:lnTo>
                          <a:pt x="0" y="0"/>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946" name="Line 978"/>
                  <p:cNvSpPr>
                    <a:spLocks noChangeShapeType="1"/>
                  </p:cNvSpPr>
                  <p:nvPr/>
                </p:nvSpPr>
                <p:spPr bwMode="auto">
                  <a:xfrm>
                    <a:off x="4526" y="2461"/>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47" name="Line 979"/>
                  <p:cNvSpPr>
                    <a:spLocks noChangeShapeType="1"/>
                  </p:cNvSpPr>
                  <p:nvPr/>
                </p:nvSpPr>
                <p:spPr bwMode="auto">
                  <a:xfrm>
                    <a:off x="4546" y="2481"/>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48" name="Line 980"/>
                  <p:cNvSpPr>
                    <a:spLocks noChangeShapeType="1"/>
                  </p:cNvSpPr>
                  <p:nvPr/>
                </p:nvSpPr>
                <p:spPr bwMode="auto">
                  <a:xfrm>
                    <a:off x="4566" y="2494"/>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49" name="Line 981"/>
                  <p:cNvSpPr>
                    <a:spLocks noChangeShapeType="1"/>
                  </p:cNvSpPr>
                  <p:nvPr/>
                </p:nvSpPr>
                <p:spPr bwMode="auto">
                  <a:xfrm>
                    <a:off x="4586" y="2514"/>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50" name="Line 982"/>
                  <p:cNvSpPr>
                    <a:spLocks noChangeShapeType="1"/>
                  </p:cNvSpPr>
                  <p:nvPr/>
                </p:nvSpPr>
                <p:spPr bwMode="auto">
                  <a:xfrm>
                    <a:off x="4606" y="2527"/>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51" name="Line 983"/>
                  <p:cNvSpPr>
                    <a:spLocks noChangeShapeType="1"/>
                  </p:cNvSpPr>
                  <p:nvPr/>
                </p:nvSpPr>
                <p:spPr bwMode="auto">
                  <a:xfrm>
                    <a:off x="4632" y="2541"/>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12952" name="Line 984"/>
                <p:cNvSpPr>
                  <a:spLocks noChangeShapeType="1"/>
                </p:cNvSpPr>
                <p:nvPr/>
              </p:nvSpPr>
              <p:spPr bwMode="auto">
                <a:xfrm>
                  <a:off x="4658" y="2547"/>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53" name="Line 985"/>
                <p:cNvSpPr>
                  <a:spLocks noChangeShapeType="1"/>
                </p:cNvSpPr>
                <p:nvPr/>
              </p:nvSpPr>
              <p:spPr bwMode="auto">
                <a:xfrm>
                  <a:off x="4678" y="2554"/>
                  <a:ext cx="13"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54" name="Line 986"/>
                <p:cNvSpPr>
                  <a:spLocks noChangeShapeType="1"/>
                </p:cNvSpPr>
                <p:nvPr/>
              </p:nvSpPr>
              <p:spPr bwMode="auto">
                <a:xfrm>
                  <a:off x="4705" y="2554"/>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55" name="Line 987"/>
                <p:cNvSpPr>
                  <a:spLocks noChangeShapeType="1"/>
                </p:cNvSpPr>
                <p:nvPr/>
              </p:nvSpPr>
              <p:spPr bwMode="auto">
                <a:xfrm>
                  <a:off x="4731" y="2547"/>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56" name="Line 988"/>
                <p:cNvSpPr>
                  <a:spLocks noChangeShapeType="1"/>
                </p:cNvSpPr>
                <p:nvPr/>
              </p:nvSpPr>
              <p:spPr bwMode="auto">
                <a:xfrm flipV="1">
                  <a:off x="4757" y="2533"/>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57" name="Line 989"/>
                <p:cNvSpPr>
                  <a:spLocks noChangeShapeType="1"/>
                </p:cNvSpPr>
                <p:nvPr/>
              </p:nvSpPr>
              <p:spPr bwMode="auto">
                <a:xfrm flipV="1">
                  <a:off x="4778" y="2519"/>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58" name="Line 990"/>
                <p:cNvSpPr>
                  <a:spLocks noChangeShapeType="1"/>
                </p:cNvSpPr>
                <p:nvPr/>
              </p:nvSpPr>
              <p:spPr bwMode="auto">
                <a:xfrm flipV="1">
                  <a:off x="4804" y="2506"/>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59" name="Line 991"/>
                <p:cNvSpPr>
                  <a:spLocks noChangeShapeType="1"/>
                </p:cNvSpPr>
                <p:nvPr/>
              </p:nvSpPr>
              <p:spPr bwMode="auto">
                <a:xfrm flipV="1">
                  <a:off x="4824" y="2486"/>
                  <a:ext cx="1"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60" name="Freeform 992"/>
                <p:cNvSpPr>
                  <a:spLocks noChangeArrowheads="1"/>
                </p:cNvSpPr>
                <p:nvPr/>
              </p:nvSpPr>
              <p:spPr bwMode="auto">
                <a:xfrm>
                  <a:off x="4824" y="2455"/>
                  <a:ext cx="33" cy="40"/>
                </a:xfrm>
                <a:custGeom>
                  <a:avLst/>
                  <a:gdLst>
                    <a:gd name="T0" fmla="*/ 0 w 30"/>
                    <a:gd name="T1" fmla="*/ 12 h 36"/>
                    <a:gd name="T2" fmla="*/ 30 w 30"/>
                    <a:gd name="T3" fmla="*/ 0 h 36"/>
                    <a:gd name="T4" fmla="*/ 24 w 30"/>
                    <a:gd name="T5" fmla="*/ 36 h 36"/>
                    <a:gd name="T6" fmla="*/ 0 w 30"/>
                    <a:gd name="T7" fmla="*/ 12 h 36"/>
                    <a:gd name="T8" fmla="*/ 30 w 30"/>
                    <a:gd name="T9" fmla="*/ 0 h 36"/>
                    <a:gd name="T10" fmla="*/ 0 w 30"/>
                    <a:gd name="T11" fmla="*/ 12 h 36"/>
                  </a:gdLst>
                  <a:ahLst/>
                  <a:cxnLst>
                    <a:cxn ang="0">
                      <a:pos x="T0" y="T1"/>
                    </a:cxn>
                    <a:cxn ang="0">
                      <a:pos x="T2" y="T3"/>
                    </a:cxn>
                    <a:cxn ang="0">
                      <a:pos x="T4" y="T5"/>
                    </a:cxn>
                    <a:cxn ang="0">
                      <a:pos x="T6" y="T7"/>
                    </a:cxn>
                    <a:cxn ang="0">
                      <a:pos x="T8" y="T9"/>
                    </a:cxn>
                    <a:cxn ang="0">
                      <a:pos x="T10" y="T11"/>
                    </a:cxn>
                  </a:cxnLst>
                  <a:rect l="0" t="0" r="r" b="b"/>
                  <a:pathLst>
                    <a:path w="30" h="36">
                      <a:moveTo>
                        <a:pt x="0" y="12"/>
                      </a:moveTo>
                      <a:lnTo>
                        <a:pt x="30" y="0"/>
                      </a:lnTo>
                      <a:lnTo>
                        <a:pt x="24" y="36"/>
                      </a:lnTo>
                      <a:lnTo>
                        <a:pt x="0" y="12"/>
                      </a:lnTo>
                      <a:lnTo>
                        <a:pt x="30"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961" name="Line 993"/>
                <p:cNvSpPr>
                  <a:spLocks noChangeShapeType="1"/>
                </p:cNvSpPr>
                <p:nvPr/>
              </p:nvSpPr>
              <p:spPr bwMode="auto">
                <a:xfrm flipH="1" flipV="1">
                  <a:off x="5252" y="2394"/>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62" name="Line 994"/>
                <p:cNvSpPr>
                  <a:spLocks noChangeShapeType="1"/>
                </p:cNvSpPr>
                <p:nvPr/>
              </p:nvSpPr>
              <p:spPr bwMode="auto">
                <a:xfrm flipH="1" flipV="1">
                  <a:off x="5239" y="2374"/>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63" name="Line 995"/>
                <p:cNvSpPr>
                  <a:spLocks noChangeShapeType="1"/>
                </p:cNvSpPr>
                <p:nvPr/>
              </p:nvSpPr>
              <p:spPr bwMode="auto">
                <a:xfrm flipH="1" flipV="1">
                  <a:off x="5219" y="2354"/>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64" name="Line 996"/>
                <p:cNvSpPr>
                  <a:spLocks noChangeShapeType="1"/>
                </p:cNvSpPr>
                <p:nvPr/>
              </p:nvSpPr>
              <p:spPr bwMode="auto">
                <a:xfrm flipH="1">
                  <a:off x="5199" y="2342"/>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65" name="Line 997"/>
                <p:cNvSpPr>
                  <a:spLocks noChangeShapeType="1"/>
                </p:cNvSpPr>
                <p:nvPr/>
              </p:nvSpPr>
              <p:spPr bwMode="auto">
                <a:xfrm flipH="1" flipV="1">
                  <a:off x="5180" y="2321"/>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66" name="Freeform 998"/>
                <p:cNvSpPr>
                  <a:spLocks noChangeArrowheads="1"/>
                </p:cNvSpPr>
                <p:nvPr/>
              </p:nvSpPr>
              <p:spPr bwMode="auto">
                <a:xfrm>
                  <a:off x="5155" y="2309"/>
                  <a:ext cx="7" cy="6"/>
                </a:xfrm>
                <a:custGeom>
                  <a:avLst/>
                  <a:gdLst>
                    <a:gd name="T0" fmla="*/ 6 w 6"/>
                    <a:gd name="T1" fmla="*/ 6 h 6"/>
                    <a:gd name="T2" fmla="*/ 6 w 6"/>
                    <a:gd name="T3" fmla="*/ 0 h 6"/>
                    <a:gd name="T4" fmla="*/ 0 w 6"/>
                    <a:gd name="T5" fmla="*/ 0 h 6"/>
                  </a:gdLst>
                  <a:ahLst/>
                  <a:cxnLst>
                    <a:cxn ang="0">
                      <a:pos x="T0" y="T1"/>
                    </a:cxn>
                    <a:cxn ang="0">
                      <a:pos x="T2" y="T3"/>
                    </a:cxn>
                    <a:cxn ang="0">
                      <a:pos x="T4" y="T5"/>
                    </a:cxn>
                  </a:cxnLst>
                  <a:rect l="0" t="0" r="r" b="b"/>
                  <a:pathLst>
                    <a:path w="6" h="6">
                      <a:moveTo>
                        <a:pt x="6" y="6"/>
                      </a:moveTo>
                      <a:lnTo>
                        <a:pt x="6" y="0"/>
                      </a:lnTo>
                      <a:lnTo>
                        <a:pt x="0" y="0"/>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967" name="Line 999"/>
                <p:cNvSpPr>
                  <a:spLocks noChangeShapeType="1"/>
                </p:cNvSpPr>
                <p:nvPr/>
              </p:nvSpPr>
              <p:spPr bwMode="auto">
                <a:xfrm flipH="1" flipV="1">
                  <a:off x="5133" y="2294"/>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68" name="Line 1000"/>
                <p:cNvSpPr>
                  <a:spLocks noChangeShapeType="1"/>
                </p:cNvSpPr>
                <p:nvPr/>
              </p:nvSpPr>
              <p:spPr bwMode="auto">
                <a:xfrm flipH="1" flipV="1">
                  <a:off x="5107" y="2288"/>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69" name="Line 1001"/>
                <p:cNvSpPr>
                  <a:spLocks noChangeShapeType="1"/>
                </p:cNvSpPr>
                <p:nvPr/>
              </p:nvSpPr>
              <p:spPr bwMode="auto">
                <a:xfrm flipH="1">
                  <a:off x="5080" y="2289"/>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70" name="Line 1002"/>
                <p:cNvSpPr>
                  <a:spLocks noChangeShapeType="1"/>
                </p:cNvSpPr>
                <p:nvPr/>
              </p:nvSpPr>
              <p:spPr bwMode="auto">
                <a:xfrm flipH="1">
                  <a:off x="5054" y="2289"/>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71" name="Line 1003"/>
                <p:cNvSpPr>
                  <a:spLocks noChangeShapeType="1"/>
                </p:cNvSpPr>
                <p:nvPr/>
              </p:nvSpPr>
              <p:spPr bwMode="auto">
                <a:xfrm flipH="1">
                  <a:off x="5027" y="2296"/>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72" name="Line 1004"/>
                <p:cNvSpPr>
                  <a:spLocks noChangeShapeType="1"/>
                </p:cNvSpPr>
                <p:nvPr/>
              </p:nvSpPr>
              <p:spPr bwMode="auto">
                <a:xfrm flipH="1">
                  <a:off x="5008" y="2302"/>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73" name="Freeform 1005"/>
                <p:cNvSpPr>
                  <a:spLocks noChangeArrowheads="1"/>
                </p:cNvSpPr>
                <p:nvPr/>
              </p:nvSpPr>
              <p:spPr bwMode="auto">
                <a:xfrm>
                  <a:off x="4983" y="2316"/>
                  <a:ext cx="6" cy="7"/>
                </a:xfrm>
                <a:custGeom>
                  <a:avLst/>
                  <a:gdLst>
                    <a:gd name="T0" fmla="*/ 6 w 6"/>
                    <a:gd name="T1" fmla="*/ 0 h 6"/>
                    <a:gd name="T2" fmla="*/ 6 w 6"/>
                    <a:gd name="T3" fmla="*/ 0 h 6"/>
                    <a:gd name="T4" fmla="*/ 0 w 6"/>
                    <a:gd name="T5" fmla="*/ 6 h 6"/>
                  </a:gdLst>
                  <a:ahLst/>
                  <a:cxnLst>
                    <a:cxn ang="0">
                      <a:pos x="T0" y="T1"/>
                    </a:cxn>
                    <a:cxn ang="0">
                      <a:pos x="T2" y="T3"/>
                    </a:cxn>
                    <a:cxn ang="0">
                      <a:pos x="T4" y="T5"/>
                    </a:cxn>
                  </a:cxnLst>
                  <a:rect l="0" t="0" r="r" b="b"/>
                  <a:pathLst>
                    <a:path w="6" h="6">
                      <a:moveTo>
                        <a:pt x="6" y="0"/>
                      </a:moveTo>
                      <a:lnTo>
                        <a:pt x="6" y="0"/>
                      </a:lnTo>
                      <a:lnTo>
                        <a:pt x="0" y="6"/>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974" name="Line 1006"/>
                <p:cNvSpPr>
                  <a:spLocks noChangeShapeType="1"/>
                </p:cNvSpPr>
                <p:nvPr/>
              </p:nvSpPr>
              <p:spPr bwMode="auto">
                <a:xfrm flipH="1">
                  <a:off x="4961" y="2336"/>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75" name="Line 1007"/>
                <p:cNvSpPr>
                  <a:spLocks noChangeShapeType="1"/>
                </p:cNvSpPr>
                <p:nvPr/>
              </p:nvSpPr>
              <p:spPr bwMode="auto">
                <a:xfrm>
                  <a:off x="4950" y="2349"/>
                  <a:ext cx="1"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76" name="Line 1008"/>
                <p:cNvSpPr>
                  <a:spLocks noChangeShapeType="1"/>
                </p:cNvSpPr>
                <p:nvPr/>
              </p:nvSpPr>
              <p:spPr bwMode="auto">
                <a:xfrm flipH="1">
                  <a:off x="4928" y="2369"/>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77" name="Freeform 1009"/>
                <p:cNvSpPr>
                  <a:spLocks noChangeArrowheads="1"/>
                </p:cNvSpPr>
                <p:nvPr/>
              </p:nvSpPr>
              <p:spPr bwMode="auto">
                <a:xfrm>
                  <a:off x="4903" y="2362"/>
                  <a:ext cx="40" cy="40"/>
                </a:xfrm>
                <a:custGeom>
                  <a:avLst/>
                  <a:gdLst>
                    <a:gd name="T0" fmla="*/ 36 w 36"/>
                    <a:gd name="T1" fmla="*/ 24 h 36"/>
                    <a:gd name="T2" fmla="*/ 0 w 36"/>
                    <a:gd name="T3" fmla="*/ 36 h 36"/>
                    <a:gd name="T4" fmla="*/ 12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12"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978" name="Freeform 1010"/>
                <p:cNvSpPr>
                  <a:spLocks noChangeArrowheads="1"/>
                </p:cNvSpPr>
                <p:nvPr/>
              </p:nvSpPr>
              <p:spPr bwMode="auto">
                <a:xfrm>
                  <a:off x="3944" y="2461"/>
                  <a:ext cx="734" cy="437"/>
                </a:xfrm>
                <a:custGeom>
                  <a:avLst/>
                  <a:gdLst>
                    <a:gd name="T0" fmla="*/ 0 w 111"/>
                    <a:gd name="T1" fmla="*/ 0 h 66"/>
                    <a:gd name="T2" fmla="*/ 111 w 111"/>
                    <a:gd name="T3" fmla="*/ 3 h 66"/>
                  </a:gdLst>
                  <a:ahLst/>
                  <a:cxnLst>
                    <a:cxn ang="0">
                      <a:pos x="T0" y="T1"/>
                    </a:cxn>
                    <a:cxn ang="0">
                      <a:pos x="T2" y="T3"/>
                    </a:cxn>
                  </a:cxnLst>
                  <a:rect l="0" t="0" r="r" b="b"/>
                  <a:pathLst>
                    <a:path w="111" h="66">
                      <a:moveTo>
                        <a:pt x="0" y="0"/>
                      </a:moveTo>
                      <a:cubicBezTo>
                        <a:pt x="0" y="0"/>
                        <a:pt x="44" y="66"/>
                        <a:pt x="111" y="3"/>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979" name="Freeform 1011"/>
                <p:cNvSpPr>
                  <a:spLocks noChangeArrowheads="1"/>
                </p:cNvSpPr>
                <p:nvPr/>
              </p:nvSpPr>
              <p:spPr bwMode="auto">
                <a:xfrm>
                  <a:off x="4658" y="2455"/>
                  <a:ext cx="40"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980" name="Freeform 1012"/>
                <p:cNvSpPr>
                  <a:spLocks noChangeArrowheads="1"/>
                </p:cNvSpPr>
                <p:nvPr/>
              </p:nvSpPr>
              <p:spPr bwMode="auto">
                <a:xfrm>
                  <a:off x="4149" y="2455"/>
                  <a:ext cx="331" cy="212"/>
                </a:xfrm>
                <a:custGeom>
                  <a:avLst/>
                  <a:gdLst>
                    <a:gd name="T0" fmla="*/ 0 w 50"/>
                    <a:gd name="T1" fmla="*/ 0 h 32"/>
                    <a:gd name="T2" fmla="*/ 50 w 50"/>
                    <a:gd name="T3" fmla="*/ 3 h 32"/>
                  </a:gdLst>
                  <a:ahLst/>
                  <a:cxnLst>
                    <a:cxn ang="0">
                      <a:pos x="T0" y="T1"/>
                    </a:cxn>
                    <a:cxn ang="0">
                      <a:pos x="T2" y="T3"/>
                    </a:cxn>
                  </a:cxnLst>
                  <a:rect l="0" t="0" r="r" b="b"/>
                  <a:pathLst>
                    <a:path w="50" h="32">
                      <a:moveTo>
                        <a:pt x="0" y="0"/>
                      </a:moveTo>
                      <a:cubicBezTo>
                        <a:pt x="0" y="0"/>
                        <a:pt x="25" y="32"/>
                        <a:pt x="50" y="3"/>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981" name="Freeform 1013"/>
                <p:cNvSpPr>
                  <a:spLocks noChangeArrowheads="1"/>
                </p:cNvSpPr>
                <p:nvPr/>
              </p:nvSpPr>
              <p:spPr bwMode="auto">
                <a:xfrm>
                  <a:off x="4466" y="2455"/>
                  <a:ext cx="40"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982" name="Line 1014"/>
                <p:cNvSpPr>
                  <a:spLocks noChangeShapeType="1"/>
                </p:cNvSpPr>
                <p:nvPr/>
              </p:nvSpPr>
              <p:spPr bwMode="auto">
                <a:xfrm flipV="1">
                  <a:off x="4705" y="2394"/>
                  <a:ext cx="1"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83" name="Line 1015"/>
                <p:cNvSpPr>
                  <a:spLocks noChangeShapeType="1"/>
                </p:cNvSpPr>
                <p:nvPr/>
              </p:nvSpPr>
              <p:spPr bwMode="auto">
                <a:xfrm flipH="1" flipV="1">
                  <a:off x="4683" y="2374"/>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84" name="Line 1016"/>
                <p:cNvSpPr>
                  <a:spLocks noChangeShapeType="1"/>
                </p:cNvSpPr>
                <p:nvPr/>
              </p:nvSpPr>
              <p:spPr bwMode="auto">
                <a:xfrm flipH="1" flipV="1">
                  <a:off x="4664" y="2354"/>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85" name="Line 1017"/>
                <p:cNvSpPr>
                  <a:spLocks noChangeShapeType="1"/>
                </p:cNvSpPr>
                <p:nvPr/>
              </p:nvSpPr>
              <p:spPr bwMode="auto">
                <a:xfrm flipH="1">
                  <a:off x="4644" y="2342"/>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86" name="Line 1018"/>
                <p:cNvSpPr>
                  <a:spLocks noChangeShapeType="1"/>
                </p:cNvSpPr>
                <p:nvPr/>
              </p:nvSpPr>
              <p:spPr bwMode="auto">
                <a:xfrm flipH="1" flipV="1">
                  <a:off x="4624" y="2321"/>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87" name="Line 1019"/>
                <p:cNvSpPr>
                  <a:spLocks noChangeShapeType="1"/>
                </p:cNvSpPr>
                <p:nvPr/>
              </p:nvSpPr>
              <p:spPr bwMode="auto">
                <a:xfrm flipH="1" flipV="1">
                  <a:off x="4604" y="2308"/>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88" name="Line 1020"/>
                <p:cNvSpPr>
                  <a:spLocks noChangeShapeType="1"/>
                </p:cNvSpPr>
                <p:nvPr/>
              </p:nvSpPr>
              <p:spPr bwMode="auto">
                <a:xfrm flipH="1" flipV="1">
                  <a:off x="4578" y="2294"/>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89" name="Freeform 1021"/>
                <p:cNvSpPr>
                  <a:spLocks noChangeArrowheads="1"/>
                </p:cNvSpPr>
                <p:nvPr/>
              </p:nvSpPr>
              <p:spPr bwMode="auto">
                <a:xfrm>
                  <a:off x="4559" y="2289"/>
                  <a:ext cx="7" cy="1"/>
                </a:xfrm>
                <a:custGeom>
                  <a:avLst/>
                  <a:gdLst>
                    <a:gd name="T0" fmla="*/ 6 w 6"/>
                    <a:gd name="T1" fmla="*/ 6 w 6"/>
                    <a:gd name="T2" fmla="*/ 0 w 6"/>
                  </a:gdLst>
                  <a:ahLst/>
                  <a:cxnLst>
                    <a:cxn ang="0">
                      <a:pos x="T0" y="0"/>
                    </a:cxn>
                    <a:cxn ang="0">
                      <a:pos x="T1" y="0"/>
                    </a:cxn>
                    <a:cxn ang="0">
                      <a:pos x="T2" y="0"/>
                    </a:cxn>
                  </a:cxnLst>
                  <a:rect l="0" t="0" r="r" b="b"/>
                  <a:pathLst>
                    <a:path w="6">
                      <a:moveTo>
                        <a:pt x="6" y="0"/>
                      </a:moveTo>
                      <a:lnTo>
                        <a:pt x="6" y="0"/>
                      </a:lnTo>
                      <a:lnTo>
                        <a:pt x="0" y="0"/>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990" name="Freeform 1022"/>
                <p:cNvSpPr>
                  <a:spLocks noChangeArrowheads="1"/>
                </p:cNvSpPr>
                <p:nvPr/>
              </p:nvSpPr>
              <p:spPr bwMode="auto">
                <a:xfrm>
                  <a:off x="4533" y="2283"/>
                  <a:ext cx="7" cy="1"/>
                </a:xfrm>
                <a:custGeom>
                  <a:avLst/>
                  <a:gdLst>
                    <a:gd name="T0" fmla="*/ 6 w 6"/>
                    <a:gd name="T1" fmla="*/ 0 w 6"/>
                    <a:gd name="T2" fmla="*/ 0 w 6"/>
                  </a:gdLst>
                  <a:ahLst/>
                  <a:cxnLst>
                    <a:cxn ang="0">
                      <a:pos x="T0" y="0"/>
                    </a:cxn>
                    <a:cxn ang="0">
                      <a:pos x="T1" y="0"/>
                    </a:cxn>
                    <a:cxn ang="0">
                      <a:pos x="T2" y="0"/>
                    </a:cxn>
                  </a:cxnLst>
                  <a:rect l="0" t="0" r="r" b="b"/>
                  <a:pathLst>
                    <a:path w="6">
                      <a:moveTo>
                        <a:pt x="6" y="0"/>
                      </a:moveTo>
                      <a:lnTo>
                        <a:pt x="0" y="0"/>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991" name="Line 1023"/>
                <p:cNvSpPr>
                  <a:spLocks noChangeShapeType="1"/>
                </p:cNvSpPr>
                <p:nvPr/>
              </p:nvSpPr>
              <p:spPr bwMode="auto">
                <a:xfrm flipH="1">
                  <a:off x="4505" y="2276"/>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92" name="Line 1024"/>
                <p:cNvSpPr>
                  <a:spLocks noChangeShapeType="1"/>
                </p:cNvSpPr>
                <p:nvPr/>
              </p:nvSpPr>
              <p:spPr bwMode="auto">
                <a:xfrm flipH="1">
                  <a:off x="4478" y="2276"/>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93" name="Line 1025"/>
                <p:cNvSpPr>
                  <a:spLocks noChangeShapeType="1"/>
                </p:cNvSpPr>
                <p:nvPr/>
              </p:nvSpPr>
              <p:spPr bwMode="auto">
                <a:xfrm flipH="1">
                  <a:off x="4452" y="2283"/>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94" name="Line 1026"/>
                <p:cNvSpPr>
                  <a:spLocks noChangeShapeType="1"/>
                </p:cNvSpPr>
                <p:nvPr/>
              </p:nvSpPr>
              <p:spPr bwMode="auto">
                <a:xfrm flipH="1">
                  <a:off x="4425" y="2283"/>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95" name="Line 1027"/>
                <p:cNvSpPr>
                  <a:spLocks noChangeShapeType="1"/>
                </p:cNvSpPr>
                <p:nvPr/>
              </p:nvSpPr>
              <p:spPr bwMode="auto">
                <a:xfrm flipH="1">
                  <a:off x="4406" y="2296"/>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96" name="Line 1028"/>
                <p:cNvSpPr>
                  <a:spLocks noChangeShapeType="1"/>
                </p:cNvSpPr>
                <p:nvPr/>
              </p:nvSpPr>
              <p:spPr bwMode="auto">
                <a:xfrm flipH="1">
                  <a:off x="4379" y="2309"/>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97" name="Freeform 1029"/>
                <p:cNvSpPr>
                  <a:spLocks noChangeArrowheads="1"/>
                </p:cNvSpPr>
                <p:nvPr/>
              </p:nvSpPr>
              <p:spPr bwMode="auto">
                <a:xfrm>
                  <a:off x="4361" y="2322"/>
                  <a:ext cx="7" cy="7"/>
                </a:xfrm>
                <a:custGeom>
                  <a:avLst/>
                  <a:gdLst>
                    <a:gd name="T0" fmla="*/ 6 w 6"/>
                    <a:gd name="T1" fmla="*/ 0 h 6"/>
                    <a:gd name="T2" fmla="*/ 6 w 6"/>
                    <a:gd name="T3" fmla="*/ 0 h 6"/>
                    <a:gd name="T4" fmla="*/ 0 w 6"/>
                    <a:gd name="T5" fmla="*/ 6 h 6"/>
                  </a:gdLst>
                  <a:ahLst/>
                  <a:cxnLst>
                    <a:cxn ang="0">
                      <a:pos x="T0" y="T1"/>
                    </a:cxn>
                    <a:cxn ang="0">
                      <a:pos x="T2" y="T3"/>
                    </a:cxn>
                    <a:cxn ang="0">
                      <a:pos x="T4" y="T5"/>
                    </a:cxn>
                  </a:cxnLst>
                  <a:rect l="0" t="0" r="r" b="b"/>
                  <a:pathLst>
                    <a:path w="6" h="6">
                      <a:moveTo>
                        <a:pt x="6" y="0"/>
                      </a:moveTo>
                      <a:lnTo>
                        <a:pt x="6" y="0"/>
                      </a:lnTo>
                      <a:lnTo>
                        <a:pt x="0" y="6"/>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998" name="Line 1030"/>
                <p:cNvSpPr>
                  <a:spLocks noChangeShapeType="1"/>
                </p:cNvSpPr>
                <p:nvPr/>
              </p:nvSpPr>
              <p:spPr bwMode="auto">
                <a:xfrm flipH="1">
                  <a:off x="4339" y="2342"/>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999" name="Freeform 1031"/>
                <p:cNvSpPr>
                  <a:spLocks noChangeArrowheads="1"/>
                </p:cNvSpPr>
                <p:nvPr/>
              </p:nvSpPr>
              <p:spPr bwMode="auto">
                <a:xfrm>
                  <a:off x="4308" y="2362"/>
                  <a:ext cx="33" cy="33"/>
                </a:xfrm>
                <a:custGeom>
                  <a:avLst/>
                  <a:gdLst>
                    <a:gd name="T0" fmla="*/ 30 w 30"/>
                    <a:gd name="T1" fmla="*/ 6 h 30"/>
                    <a:gd name="T2" fmla="*/ 12 w 30"/>
                    <a:gd name="T3" fmla="*/ 30 h 30"/>
                    <a:gd name="T4" fmla="*/ 0 w 30"/>
                    <a:gd name="T5" fmla="*/ 0 h 30"/>
                    <a:gd name="T6" fmla="*/ 30 w 30"/>
                    <a:gd name="T7" fmla="*/ 6 h 30"/>
                    <a:gd name="T8" fmla="*/ 12 w 30"/>
                    <a:gd name="T9" fmla="*/ 30 h 30"/>
                    <a:gd name="T10" fmla="*/ 30 w 30"/>
                    <a:gd name="T11" fmla="*/ 6 h 30"/>
                  </a:gdLst>
                  <a:ahLst/>
                  <a:cxnLst>
                    <a:cxn ang="0">
                      <a:pos x="T0" y="T1"/>
                    </a:cxn>
                    <a:cxn ang="0">
                      <a:pos x="T2" y="T3"/>
                    </a:cxn>
                    <a:cxn ang="0">
                      <a:pos x="T4" y="T5"/>
                    </a:cxn>
                    <a:cxn ang="0">
                      <a:pos x="T6" y="T7"/>
                    </a:cxn>
                    <a:cxn ang="0">
                      <a:pos x="T8" y="T9"/>
                    </a:cxn>
                    <a:cxn ang="0">
                      <a:pos x="T10" y="T11"/>
                    </a:cxn>
                  </a:cxnLst>
                  <a:rect l="0" t="0" r="r" b="b"/>
                  <a:pathLst>
                    <a:path w="30" h="30">
                      <a:moveTo>
                        <a:pt x="30" y="6"/>
                      </a:moveTo>
                      <a:lnTo>
                        <a:pt x="12" y="30"/>
                      </a:lnTo>
                      <a:lnTo>
                        <a:pt x="0" y="0"/>
                      </a:lnTo>
                      <a:lnTo>
                        <a:pt x="30" y="6"/>
                      </a:lnTo>
                      <a:lnTo>
                        <a:pt x="12" y="30"/>
                      </a:lnTo>
                      <a:lnTo>
                        <a:pt x="30" y="6"/>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000" name="Line 1032"/>
                <p:cNvSpPr>
                  <a:spLocks noChangeShapeType="1"/>
                </p:cNvSpPr>
                <p:nvPr/>
              </p:nvSpPr>
              <p:spPr bwMode="auto">
                <a:xfrm>
                  <a:off x="5082" y="2461"/>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001" name="Line 1033"/>
                <p:cNvSpPr>
                  <a:spLocks noChangeShapeType="1"/>
                </p:cNvSpPr>
                <p:nvPr/>
              </p:nvSpPr>
              <p:spPr bwMode="auto">
                <a:xfrm>
                  <a:off x="5101" y="2481"/>
                  <a:ext cx="1"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002" name="Line 1034"/>
                <p:cNvSpPr>
                  <a:spLocks noChangeShapeType="1"/>
                </p:cNvSpPr>
                <p:nvPr/>
              </p:nvSpPr>
              <p:spPr bwMode="auto">
                <a:xfrm>
                  <a:off x="5115" y="2501"/>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003" name="Line 1035"/>
                <p:cNvSpPr>
                  <a:spLocks noChangeShapeType="1"/>
                </p:cNvSpPr>
                <p:nvPr/>
              </p:nvSpPr>
              <p:spPr bwMode="auto">
                <a:xfrm>
                  <a:off x="5141" y="2514"/>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004" name="Line 1036"/>
                <p:cNvSpPr>
                  <a:spLocks noChangeShapeType="1"/>
                </p:cNvSpPr>
                <p:nvPr/>
              </p:nvSpPr>
              <p:spPr bwMode="auto">
                <a:xfrm>
                  <a:off x="5161" y="2527"/>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005" name="Line 1037"/>
                <p:cNvSpPr>
                  <a:spLocks noChangeShapeType="1"/>
                </p:cNvSpPr>
                <p:nvPr/>
              </p:nvSpPr>
              <p:spPr bwMode="auto">
                <a:xfrm>
                  <a:off x="5181" y="2547"/>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006" name="Line 1038"/>
                <p:cNvSpPr>
                  <a:spLocks noChangeShapeType="1"/>
                </p:cNvSpPr>
                <p:nvPr/>
              </p:nvSpPr>
              <p:spPr bwMode="auto">
                <a:xfrm>
                  <a:off x="5208" y="2560"/>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007" name="Line 1039"/>
                <p:cNvSpPr>
                  <a:spLocks noChangeShapeType="1"/>
                </p:cNvSpPr>
                <p:nvPr/>
              </p:nvSpPr>
              <p:spPr bwMode="auto">
                <a:xfrm>
                  <a:off x="5227" y="2567"/>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008" name="Line 1040"/>
                <p:cNvSpPr>
                  <a:spLocks noChangeShapeType="1"/>
                </p:cNvSpPr>
                <p:nvPr/>
              </p:nvSpPr>
              <p:spPr bwMode="auto">
                <a:xfrm>
                  <a:off x="5254" y="2574"/>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009" name="Line 1041"/>
                <p:cNvSpPr>
                  <a:spLocks noChangeShapeType="1"/>
                </p:cNvSpPr>
                <p:nvPr/>
              </p:nvSpPr>
              <p:spPr bwMode="auto">
                <a:xfrm>
                  <a:off x="5280" y="2574"/>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010" name="Freeform 1042"/>
                <p:cNvSpPr>
                  <a:spLocks noChangeArrowheads="1"/>
                </p:cNvSpPr>
                <p:nvPr/>
              </p:nvSpPr>
              <p:spPr bwMode="auto">
                <a:xfrm>
                  <a:off x="5306" y="2574"/>
                  <a:ext cx="7" cy="1"/>
                </a:xfrm>
                <a:custGeom>
                  <a:avLst/>
                  <a:gdLst>
                    <a:gd name="T0" fmla="*/ 0 w 6"/>
                    <a:gd name="T1" fmla="*/ 6 w 6"/>
                    <a:gd name="T2" fmla="*/ 6 w 6"/>
                  </a:gdLst>
                  <a:ahLst/>
                  <a:cxnLst>
                    <a:cxn ang="0">
                      <a:pos x="T0" y="0"/>
                    </a:cxn>
                    <a:cxn ang="0">
                      <a:pos x="T1" y="0"/>
                    </a:cxn>
                    <a:cxn ang="0">
                      <a:pos x="T2" y="0"/>
                    </a:cxn>
                  </a:cxnLst>
                  <a:rect l="0" t="0" r="r" b="b"/>
                  <a:pathLst>
                    <a:path w="6">
                      <a:moveTo>
                        <a:pt x="0" y="0"/>
                      </a:moveTo>
                      <a:lnTo>
                        <a:pt x="6" y="0"/>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011" name="Line 1043"/>
                <p:cNvSpPr>
                  <a:spLocks noChangeShapeType="1"/>
                </p:cNvSpPr>
                <p:nvPr/>
              </p:nvSpPr>
              <p:spPr bwMode="auto">
                <a:xfrm flipV="1">
                  <a:off x="5333" y="2559"/>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012" name="Line 1044"/>
                <p:cNvSpPr>
                  <a:spLocks noChangeShapeType="1"/>
                </p:cNvSpPr>
                <p:nvPr/>
              </p:nvSpPr>
              <p:spPr bwMode="auto">
                <a:xfrm>
                  <a:off x="5360" y="2554"/>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013" name="Line 1045"/>
                <p:cNvSpPr>
                  <a:spLocks noChangeShapeType="1"/>
                </p:cNvSpPr>
                <p:nvPr/>
              </p:nvSpPr>
              <p:spPr bwMode="auto">
                <a:xfrm flipV="1">
                  <a:off x="5379" y="2539"/>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014" name="Line 1046"/>
                <p:cNvSpPr>
                  <a:spLocks noChangeShapeType="1"/>
                </p:cNvSpPr>
                <p:nvPr/>
              </p:nvSpPr>
              <p:spPr bwMode="auto">
                <a:xfrm>
                  <a:off x="5399" y="2527"/>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015" name="Line 1047"/>
                <p:cNvSpPr>
                  <a:spLocks noChangeShapeType="1"/>
                </p:cNvSpPr>
                <p:nvPr/>
              </p:nvSpPr>
              <p:spPr bwMode="auto">
                <a:xfrm flipV="1">
                  <a:off x="5419" y="2506"/>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016" name="Line 1048"/>
                <p:cNvSpPr>
                  <a:spLocks noChangeShapeType="1"/>
                </p:cNvSpPr>
                <p:nvPr/>
              </p:nvSpPr>
              <p:spPr bwMode="auto">
                <a:xfrm flipV="1">
                  <a:off x="5439" y="2486"/>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017" name="Freeform 1049"/>
                <p:cNvSpPr>
                  <a:spLocks noChangeArrowheads="1"/>
                </p:cNvSpPr>
                <p:nvPr/>
              </p:nvSpPr>
              <p:spPr bwMode="auto">
                <a:xfrm>
                  <a:off x="5432" y="2461"/>
                  <a:ext cx="40"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018" name="Freeform 1050"/>
                <p:cNvSpPr>
                  <a:spLocks noChangeArrowheads="1"/>
                </p:cNvSpPr>
                <p:nvPr/>
              </p:nvSpPr>
              <p:spPr bwMode="auto">
                <a:xfrm>
                  <a:off x="5657" y="2164"/>
                  <a:ext cx="370" cy="232"/>
                </a:xfrm>
                <a:custGeom>
                  <a:avLst/>
                  <a:gdLst>
                    <a:gd name="T0" fmla="*/ 56 w 56"/>
                    <a:gd name="T1" fmla="*/ 35 h 35"/>
                    <a:gd name="T2" fmla="*/ 0 w 56"/>
                    <a:gd name="T3" fmla="*/ 32 h 35"/>
                  </a:gdLst>
                  <a:ahLst/>
                  <a:cxnLst>
                    <a:cxn ang="0">
                      <a:pos x="T0" y="T1"/>
                    </a:cxn>
                    <a:cxn ang="0">
                      <a:pos x="T2" y="T3"/>
                    </a:cxn>
                  </a:cxnLst>
                  <a:rect l="0" t="0" r="r" b="b"/>
                  <a:pathLst>
                    <a:path w="56" h="35">
                      <a:moveTo>
                        <a:pt x="56" y="35"/>
                      </a:moveTo>
                      <a:cubicBezTo>
                        <a:pt x="56" y="35"/>
                        <a:pt x="29" y="0"/>
                        <a:pt x="0" y="32"/>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019" name="Freeform 1051"/>
                <p:cNvSpPr>
                  <a:spLocks noChangeArrowheads="1"/>
                </p:cNvSpPr>
                <p:nvPr/>
              </p:nvSpPr>
              <p:spPr bwMode="auto">
                <a:xfrm>
                  <a:off x="5637" y="2362"/>
                  <a:ext cx="40" cy="40"/>
                </a:xfrm>
                <a:custGeom>
                  <a:avLst/>
                  <a:gdLst>
                    <a:gd name="T0" fmla="*/ 36 w 36"/>
                    <a:gd name="T1" fmla="*/ 24 h 36"/>
                    <a:gd name="T2" fmla="*/ 0 w 36"/>
                    <a:gd name="T3" fmla="*/ 36 h 36"/>
                    <a:gd name="T4" fmla="*/ 6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6" y="0"/>
                      </a:lnTo>
                      <a:lnTo>
                        <a:pt x="36" y="24"/>
                      </a:lnTo>
                      <a:lnTo>
                        <a:pt x="0" y="36"/>
                      </a:lnTo>
                      <a:lnTo>
                        <a:pt x="36" y="24"/>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020" name="Freeform 1052"/>
                <p:cNvSpPr>
                  <a:spLocks noChangeArrowheads="1"/>
                </p:cNvSpPr>
                <p:nvPr/>
              </p:nvSpPr>
              <p:spPr bwMode="auto">
                <a:xfrm>
                  <a:off x="5637" y="2468"/>
                  <a:ext cx="364" cy="232"/>
                </a:xfrm>
                <a:custGeom>
                  <a:avLst/>
                  <a:gdLst>
                    <a:gd name="T0" fmla="*/ 0 w 55"/>
                    <a:gd name="T1" fmla="*/ 0 h 35"/>
                    <a:gd name="T2" fmla="*/ 55 w 55"/>
                    <a:gd name="T3" fmla="*/ 3 h 35"/>
                  </a:gdLst>
                  <a:ahLst/>
                  <a:cxnLst>
                    <a:cxn ang="0">
                      <a:pos x="T0" y="T1"/>
                    </a:cxn>
                    <a:cxn ang="0">
                      <a:pos x="T2" y="T3"/>
                    </a:cxn>
                  </a:cxnLst>
                  <a:rect l="0" t="0" r="r" b="b"/>
                  <a:pathLst>
                    <a:path w="55" h="35">
                      <a:moveTo>
                        <a:pt x="0" y="0"/>
                      </a:moveTo>
                      <a:cubicBezTo>
                        <a:pt x="0" y="0"/>
                        <a:pt x="27" y="35"/>
                        <a:pt x="55" y="3"/>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021" name="Freeform 1053"/>
                <p:cNvSpPr>
                  <a:spLocks noChangeArrowheads="1"/>
                </p:cNvSpPr>
                <p:nvPr/>
              </p:nvSpPr>
              <p:spPr bwMode="auto">
                <a:xfrm>
                  <a:off x="5988" y="2461"/>
                  <a:ext cx="39"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213022" name="Picture 105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3" y="2891"/>
                  <a:ext cx="2461" cy="36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3023" name="Freeform 1055"/>
                <p:cNvSpPr>
                  <a:spLocks noChangeArrowheads="1"/>
                </p:cNvSpPr>
                <p:nvPr/>
              </p:nvSpPr>
              <p:spPr bwMode="auto">
                <a:xfrm>
                  <a:off x="3640" y="2898"/>
                  <a:ext cx="2441" cy="344"/>
                </a:xfrm>
                <a:custGeom>
                  <a:avLst/>
                  <a:gdLst>
                    <a:gd name="T0" fmla="*/ 0 w 369"/>
                    <a:gd name="T1" fmla="*/ 20 h 52"/>
                    <a:gd name="T2" fmla="*/ 102 w 369"/>
                    <a:gd name="T3" fmla="*/ 0 h 52"/>
                    <a:gd name="T4" fmla="*/ 127 w 369"/>
                    <a:gd name="T5" fmla="*/ 51 h 52"/>
                    <a:gd name="T6" fmla="*/ 245 w 369"/>
                    <a:gd name="T7" fmla="*/ 51 h 52"/>
                    <a:gd name="T8" fmla="*/ 272 w 369"/>
                    <a:gd name="T9" fmla="*/ 0 h 52"/>
                    <a:gd name="T10" fmla="*/ 369 w 369"/>
                    <a:gd name="T11" fmla="*/ 20 h 52"/>
                    <a:gd name="T12" fmla="*/ 369 w 369"/>
                    <a:gd name="T13" fmla="*/ 52 h 52"/>
                    <a:gd name="T14" fmla="*/ 0 w 369"/>
                    <a:gd name="T15" fmla="*/ 52 h 52"/>
                    <a:gd name="T16" fmla="*/ 0 w 369"/>
                    <a:gd name="T17"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52">
                      <a:moveTo>
                        <a:pt x="0" y="20"/>
                      </a:moveTo>
                      <a:cubicBezTo>
                        <a:pt x="46" y="20"/>
                        <a:pt x="88" y="16"/>
                        <a:pt x="102" y="0"/>
                      </a:cubicBezTo>
                      <a:lnTo>
                        <a:pt x="127" y="51"/>
                      </a:lnTo>
                      <a:lnTo>
                        <a:pt x="245" y="51"/>
                      </a:lnTo>
                      <a:lnTo>
                        <a:pt x="272" y="0"/>
                      </a:lnTo>
                      <a:cubicBezTo>
                        <a:pt x="294" y="14"/>
                        <a:pt x="323" y="20"/>
                        <a:pt x="369" y="20"/>
                      </a:cubicBezTo>
                      <a:lnTo>
                        <a:pt x="369" y="52"/>
                      </a:lnTo>
                      <a:lnTo>
                        <a:pt x="0" y="52"/>
                      </a:lnTo>
                      <a:lnTo>
                        <a:pt x="0" y="2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024" name="Rectangle 1056"/>
                <p:cNvSpPr>
                  <a:spLocks noChangeArrowheads="1"/>
                </p:cNvSpPr>
                <p:nvPr/>
              </p:nvSpPr>
              <p:spPr bwMode="auto">
                <a:xfrm>
                  <a:off x="4589" y="2969"/>
                  <a:ext cx="638" cy="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lnSpc>
                      <a:spcPct val="98000"/>
                    </a:lnSpc>
                  </a:pPr>
                  <a:r>
                    <a:rPr lang="en-GB" altLang="en-US" sz="1200">
                      <a:latin typeface="AvantGarde Bk BT" charset="0"/>
                    </a:rPr>
                    <a:t>deafferentation</a:t>
                  </a:r>
                </a:p>
              </p:txBody>
            </p:sp>
            <p:sp>
              <p:nvSpPr>
                <p:cNvPr id="213025" name="Rectangle 1057"/>
                <p:cNvSpPr>
                  <a:spLocks noChangeArrowheads="1"/>
                </p:cNvSpPr>
                <p:nvPr/>
              </p:nvSpPr>
              <p:spPr bwMode="auto">
                <a:xfrm>
                  <a:off x="5454" y="2969"/>
                  <a:ext cx="498" cy="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nSpc>
                      <a:spcPct val="98000"/>
                    </a:lnSpc>
                  </a:pPr>
                  <a:r>
                    <a:rPr lang="en-GB" altLang="en-US" sz="1200">
                      <a:solidFill>
                        <a:srgbClr val="000000"/>
                      </a:solidFill>
                      <a:latin typeface="AvantGarde Bk BT" charset="0"/>
                    </a:rPr>
                    <a:t>disinhibition</a:t>
                  </a:r>
                </a:p>
              </p:txBody>
            </p:sp>
            <p:sp>
              <p:nvSpPr>
                <p:cNvPr id="213026" name="Rectangle 1058"/>
                <p:cNvSpPr>
                  <a:spLocks noChangeArrowheads="1"/>
                </p:cNvSpPr>
                <p:nvPr/>
              </p:nvSpPr>
              <p:spPr bwMode="auto">
                <a:xfrm>
                  <a:off x="3878" y="2969"/>
                  <a:ext cx="498" cy="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lnSpc>
                      <a:spcPct val="98000"/>
                    </a:lnSpc>
                  </a:pPr>
                  <a:r>
                    <a:rPr lang="en-GB" altLang="en-US" sz="1200">
                      <a:latin typeface="AvantGarde Bk BT" charset="0"/>
                    </a:rPr>
                    <a:t>disinhibition</a:t>
                  </a:r>
                </a:p>
              </p:txBody>
            </p:sp>
            <p:sp>
              <p:nvSpPr>
                <p:cNvPr id="213027" name="Oval 1059"/>
                <p:cNvSpPr>
                  <a:spLocks noChangeArrowheads="1"/>
                </p:cNvSpPr>
                <p:nvPr/>
              </p:nvSpPr>
              <p:spPr bwMode="auto">
                <a:xfrm>
                  <a:off x="3686" y="2395"/>
                  <a:ext cx="66" cy="66"/>
                </a:xfrm>
                <a:prstGeom prst="ellipse">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028" name="Oval 1060"/>
                <p:cNvSpPr>
                  <a:spLocks noChangeArrowheads="1"/>
                </p:cNvSpPr>
                <p:nvPr/>
              </p:nvSpPr>
              <p:spPr bwMode="auto">
                <a:xfrm>
                  <a:off x="3911" y="239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029" name="Oval 1061"/>
                <p:cNvSpPr>
                  <a:spLocks noChangeArrowheads="1"/>
                </p:cNvSpPr>
                <p:nvPr/>
              </p:nvSpPr>
              <p:spPr bwMode="auto">
                <a:xfrm>
                  <a:off x="4103" y="2395"/>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030" name="Line 1062"/>
                <p:cNvSpPr>
                  <a:spLocks noChangeShapeType="1"/>
                </p:cNvSpPr>
                <p:nvPr/>
              </p:nvSpPr>
              <p:spPr bwMode="auto">
                <a:xfrm>
                  <a:off x="3713" y="2488"/>
                  <a:ext cx="1" cy="3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031" name="Freeform 1063"/>
                <p:cNvSpPr>
                  <a:spLocks noChangeArrowheads="1"/>
                </p:cNvSpPr>
                <p:nvPr/>
              </p:nvSpPr>
              <p:spPr bwMode="auto">
                <a:xfrm>
                  <a:off x="3693" y="2488"/>
                  <a:ext cx="39" cy="40"/>
                </a:xfrm>
                <a:custGeom>
                  <a:avLst/>
                  <a:gdLst>
                    <a:gd name="T0" fmla="*/ 36 w 36"/>
                    <a:gd name="T1" fmla="*/ 36 h 36"/>
                    <a:gd name="T2" fmla="*/ 18 w 36"/>
                    <a:gd name="T3" fmla="*/ 0 h 36"/>
                    <a:gd name="T4" fmla="*/ 0 w 36"/>
                    <a:gd name="T5" fmla="*/ 36 h 36"/>
                    <a:gd name="T6" fmla="*/ 36 w 36"/>
                    <a:gd name="T7" fmla="*/ 36 h 36"/>
                    <a:gd name="T8" fmla="*/ 18 w 36"/>
                    <a:gd name="T9" fmla="*/ 0 h 36"/>
                    <a:gd name="T10" fmla="*/ 36 w 36"/>
                    <a:gd name="T11" fmla="*/ 36 h 36"/>
                  </a:gdLst>
                  <a:ahLst/>
                  <a:cxnLst>
                    <a:cxn ang="0">
                      <a:pos x="T0" y="T1"/>
                    </a:cxn>
                    <a:cxn ang="0">
                      <a:pos x="T2" y="T3"/>
                    </a:cxn>
                    <a:cxn ang="0">
                      <a:pos x="T4" y="T5"/>
                    </a:cxn>
                    <a:cxn ang="0">
                      <a:pos x="T6" y="T7"/>
                    </a:cxn>
                    <a:cxn ang="0">
                      <a:pos x="T8" y="T9"/>
                    </a:cxn>
                    <a:cxn ang="0">
                      <a:pos x="T10" y="T11"/>
                    </a:cxn>
                  </a:cxnLst>
                  <a:rect l="0" t="0" r="r" b="b"/>
                  <a:pathLst>
                    <a:path w="36" h="36">
                      <a:moveTo>
                        <a:pt x="36" y="36"/>
                      </a:moveTo>
                      <a:lnTo>
                        <a:pt x="18" y="0"/>
                      </a:lnTo>
                      <a:lnTo>
                        <a:pt x="0" y="36"/>
                      </a:lnTo>
                      <a:lnTo>
                        <a:pt x="36" y="36"/>
                      </a:lnTo>
                      <a:lnTo>
                        <a:pt x="18" y="0"/>
                      </a:lnTo>
                      <a:lnTo>
                        <a:pt x="36"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032" name="Line 1064"/>
                <p:cNvSpPr>
                  <a:spLocks noChangeShapeType="1"/>
                </p:cNvSpPr>
                <p:nvPr/>
              </p:nvSpPr>
              <p:spPr bwMode="auto">
                <a:xfrm>
                  <a:off x="3944" y="2488"/>
                  <a:ext cx="1" cy="3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033" name="Freeform 1065"/>
                <p:cNvSpPr>
                  <a:spLocks noChangeArrowheads="1"/>
                </p:cNvSpPr>
                <p:nvPr/>
              </p:nvSpPr>
              <p:spPr bwMode="auto">
                <a:xfrm>
                  <a:off x="3924" y="2488"/>
                  <a:ext cx="39" cy="40"/>
                </a:xfrm>
                <a:custGeom>
                  <a:avLst/>
                  <a:gdLst>
                    <a:gd name="T0" fmla="*/ 36 w 36"/>
                    <a:gd name="T1" fmla="*/ 36 h 36"/>
                    <a:gd name="T2" fmla="*/ 18 w 36"/>
                    <a:gd name="T3" fmla="*/ 0 h 36"/>
                    <a:gd name="T4" fmla="*/ 0 w 36"/>
                    <a:gd name="T5" fmla="*/ 36 h 36"/>
                    <a:gd name="T6" fmla="*/ 36 w 36"/>
                    <a:gd name="T7" fmla="*/ 36 h 36"/>
                    <a:gd name="T8" fmla="*/ 18 w 36"/>
                    <a:gd name="T9" fmla="*/ 0 h 36"/>
                    <a:gd name="T10" fmla="*/ 36 w 36"/>
                    <a:gd name="T11" fmla="*/ 36 h 36"/>
                  </a:gdLst>
                  <a:ahLst/>
                  <a:cxnLst>
                    <a:cxn ang="0">
                      <a:pos x="T0" y="T1"/>
                    </a:cxn>
                    <a:cxn ang="0">
                      <a:pos x="T2" y="T3"/>
                    </a:cxn>
                    <a:cxn ang="0">
                      <a:pos x="T4" y="T5"/>
                    </a:cxn>
                    <a:cxn ang="0">
                      <a:pos x="T6" y="T7"/>
                    </a:cxn>
                    <a:cxn ang="0">
                      <a:pos x="T8" y="T9"/>
                    </a:cxn>
                    <a:cxn ang="0">
                      <a:pos x="T10" y="T11"/>
                    </a:cxn>
                  </a:cxnLst>
                  <a:rect l="0" t="0" r="r" b="b"/>
                  <a:pathLst>
                    <a:path w="36" h="36">
                      <a:moveTo>
                        <a:pt x="36" y="36"/>
                      </a:moveTo>
                      <a:lnTo>
                        <a:pt x="18" y="0"/>
                      </a:lnTo>
                      <a:lnTo>
                        <a:pt x="0" y="36"/>
                      </a:lnTo>
                      <a:lnTo>
                        <a:pt x="36" y="36"/>
                      </a:lnTo>
                      <a:lnTo>
                        <a:pt x="18" y="0"/>
                      </a:lnTo>
                      <a:lnTo>
                        <a:pt x="36"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034" name="Line 1066"/>
                <p:cNvSpPr>
                  <a:spLocks noChangeShapeType="1"/>
                </p:cNvSpPr>
                <p:nvPr/>
              </p:nvSpPr>
              <p:spPr bwMode="auto">
                <a:xfrm>
                  <a:off x="4136" y="2488"/>
                  <a:ext cx="1" cy="3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035" name="Freeform 1067"/>
                <p:cNvSpPr>
                  <a:spLocks noChangeArrowheads="1"/>
                </p:cNvSpPr>
                <p:nvPr/>
              </p:nvSpPr>
              <p:spPr bwMode="auto">
                <a:xfrm>
                  <a:off x="4116" y="2488"/>
                  <a:ext cx="40" cy="40"/>
                </a:xfrm>
                <a:custGeom>
                  <a:avLst/>
                  <a:gdLst>
                    <a:gd name="T0" fmla="*/ 36 w 36"/>
                    <a:gd name="T1" fmla="*/ 36 h 36"/>
                    <a:gd name="T2" fmla="*/ 18 w 36"/>
                    <a:gd name="T3" fmla="*/ 0 h 36"/>
                    <a:gd name="T4" fmla="*/ 0 w 36"/>
                    <a:gd name="T5" fmla="*/ 36 h 36"/>
                    <a:gd name="T6" fmla="*/ 36 w 36"/>
                    <a:gd name="T7" fmla="*/ 36 h 36"/>
                    <a:gd name="T8" fmla="*/ 18 w 36"/>
                    <a:gd name="T9" fmla="*/ 0 h 36"/>
                    <a:gd name="T10" fmla="*/ 36 w 36"/>
                    <a:gd name="T11" fmla="*/ 36 h 36"/>
                  </a:gdLst>
                  <a:ahLst/>
                  <a:cxnLst>
                    <a:cxn ang="0">
                      <a:pos x="T0" y="T1"/>
                    </a:cxn>
                    <a:cxn ang="0">
                      <a:pos x="T2" y="T3"/>
                    </a:cxn>
                    <a:cxn ang="0">
                      <a:pos x="T4" y="T5"/>
                    </a:cxn>
                    <a:cxn ang="0">
                      <a:pos x="T6" y="T7"/>
                    </a:cxn>
                    <a:cxn ang="0">
                      <a:pos x="T8" y="T9"/>
                    </a:cxn>
                    <a:cxn ang="0">
                      <a:pos x="T10" y="T11"/>
                    </a:cxn>
                  </a:cxnLst>
                  <a:rect l="0" t="0" r="r" b="b"/>
                  <a:pathLst>
                    <a:path w="36" h="36">
                      <a:moveTo>
                        <a:pt x="36" y="36"/>
                      </a:moveTo>
                      <a:lnTo>
                        <a:pt x="18" y="0"/>
                      </a:lnTo>
                      <a:lnTo>
                        <a:pt x="0" y="36"/>
                      </a:lnTo>
                      <a:lnTo>
                        <a:pt x="36" y="36"/>
                      </a:lnTo>
                      <a:lnTo>
                        <a:pt x="18" y="0"/>
                      </a:lnTo>
                      <a:lnTo>
                        <a:pt x="36"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036" name="Freeform 1068"/>
                <p:cNvSpPr>
                  <a:spLocks noChangeArrowheads="1"/>
                </p:cNvSpPr>
                <p:nvPr/>
              </p:nvSpPr>
              <p:spPr bwMode="auto">
                <a:xfrm>
                  <a:off x="3759" y="2164"/>
                  <a:ext cx="370" cy="238"/>
                </a:xfrm>
                <a:custGeom>
                  <a:avLst/>
                  <a:gdLst>
                    <a:gd name="T0" fmla="*/ 56 w 56"/>
                    <a:gd name="T1" fmla="*/ 36 h 36"/>
                    <a:gd name="T2" fmla="*/ 0 w 56"/>
                    <a:gd name="T3" fmla="*/ 32 h 36"/>
                  </a:gdLst>
                  <a:ahLst/>
                  <a:cxnLst>
                    <a:cxn ang="0">
                      <a:pos x="T0" y="T1"/>
                    </a:cxn>
                    <a:cxn ang="0">
                      <a:pos x="T2" y="T3"/>
                    </a:cxn>
                  </a:cxnLst>
                  <a:rect l="0" t="0" r="r" b="b"/>
                  <a:pathLst>
                    <a:path w="56" h="36">
                      <a:moveTo>
                        <a:pt x="56" y="36"/>
                      </a:moveTo>
                      <a:cubicBezTo>
                        <a:pt x="56" y="36"/>
                        <a:pt x="29" y="0"/>
                        <a:pt x="0" y="3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037" name="Freeform 1069"/>
                <p:cNvSpPr>
                  <a:spLocks noChangeArrowheads="1"/>
                </p:cNvSpPr>
                <p:nvPr/>
              </p:nvSpPr>
              <p:spPr bwMode="auto">
                <a:xfrm>
                  <a:off x="3739" y="2362"/>
                  <a:ext cx="40" cy="40"/>
                </a:xfrm>
                <a:custGeom>
                  <a:avLst/>
                  <a:gdLst>
                    <a:gd name="T0" fmla="*/ 36 w 36"/>
                    <a:gd name="T1" fmla="*/ 24 h 36"/>
                    <a:gd name="T2" fmla="*/ 0 w 36"/>
                    <a:gd name="T3" fmla="*/ 36 h 36"/>
                    <a:gd name="T4" fmla="*/ 6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6"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038" name="Freeform 1070"/>
                <p:cNvSpPr>
                  <a:spLocks noChangeArrowheads="1"/>
                </p:cNvSpPr>
                <p:nvPr/>
              </p:nvSpPr>
              <p:spPr bwMode="auto">
                <a:xfrm>
                  <a:off x="3739" y="2461"/>
                  <a:ext cx="364" cy="232"/>
                </a:xfrm>
                <a:custGeom>
                  <a:avLst/>
                  <a:gdLst>
                    <a:gd name="T0" fmla="*/ 0 w 55"/>
                    <a:gd name="T1" fmla="*/ 0 h 35"/>
                    <a:gd name="T2" fmla="*/ 55 w 55"/>
                    <a:gd name="T3" fmla="*/ 3 h 35"/>
                  </a:gdLst>
                  <a:ahLst/>
                  <a:cxnLst>
                    <a:cxn ang="0">
                      <a:pos x="T0" y="T1"/>
                    </a:cxn>
                    <a:cxn ang="0">
                      <a:pos x="T2" y="T3"/>
                    </a:cxn>
                  </a:cxnLst>
                  <a:rect l="0" t="0" r="r" b="b"/>
                  <a:pathLst>
                    <a:path w="55" h="35">
                      <a:moveTo>
                        <a:pt x="0" y="0"/>
                      </a:moveTo>
                      <a:cubicBezTo>
                        <a:pt x="0" y="0"/>
                        <a:pt x="27" y="35"/>
                        <a:pt x="55" y="3"/>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039" name="Freeform 1071"/>
                <p:cNvSpPr>
                  <a:spLocks noChangeArrowheads="1"/>
                </p:cNvSpPr>
                <p:nvPr/>
              </p:nvSpPr>
              <p:spPr bwMode="auto">
                <a:xfrm>
                  <a:off x="4090" y="2455"/>
                  <a:ext cx="40"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13040" name="Group 1072"/>
              <p:cNvGrpSpPr>
                <a:grpSpLocks/>
              </p:cNvGrpSpPr>
              <p:nvPr/>
            </p:nvGrpSpPr>
            <p:grpSpPr bwMode="auto">
              <a:xfrm>
                <a:off x="3374" y="2954"/>
                <a:ext cx="2699" cy="432"/>
                <a:chOff x="3374" y="2954"/>
                <a:chExt cx="2699" cy="432"/>
              </a:xfrm>
            </p:grpSpPr>
            <p:sp>
              <p:nvSpPr>
                <p:cNvPr id="213041" name="Line 1073"/>
                <p:cNvSpPr>
                  <a:spLocks noChangeShapeType="1"/>
                </p:cNvSpPr>
                <p:nvPr/>
              </p:nvSpPr>
              <p:spPr bwMode="auto">
                <a:xfrm flipV="1">
                  <a:off x="3624" y="3002"/>
                  <a:ext cx="1" cy="252"/>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042" name="Line 1074"/>
                <p:cNvSpPr>
                  <a:spLocks noChangeShapeType="1"/>
                </p:cNvSpPr>
                <p:nvPr/>
              </p:nvSpPr>
              <p:spPr bwMode="auto">
                <a:xfrm>
                  <a:off x="3624" y="3254"/>
                  <a:ext cx="2449" cy="1"/>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043" name="Text Box 1075"/>
                <p:cNvSpPr txBox="1">
                  <a:spLocks noChangeArrowheads="1"/>
                </p:cNvSpPr>
                <p:nvPr/>
              </p:nvSpPr>
              <p:spPr bwMode="auto">
                <a:xfrm>
                  <a:off x="3374" y="2954"/>
                  <a:ext cx="400"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875"/>
                    </a:spcBef>
                  </a:pPr>
                  <a:r>
                    <a:rPr lang="en-GB" altLang="en-US" sz="1400" i="1">
                      <a:solidFill>
                        <a:srgbClr val="000000"/>
                      </a:solidFill>
                    </a:rPr>
                    <a:t>s</a:t>
                  </a:r>
                  <a:r>
                    <a:rPr lang="en-GB" altLang="en-US" sz="1400" i="1" baseline="-25000">
                      <a:solidFill>
                        <a:srgbClr val="000000"/>
                      </a:solidFill>
                    </a:rPr>
                    <a:t>i</a:t>
                  </a:r>
                </a:p>
              </p:txBody>
            </p:sp>
            <p:sp>
              <p:nvSpPr>
                <p:cNvPr id="213044" name="Text Box 1076"/>
                <p:cNvSpPr txBox="1">
                  <a:spLocks noChangeArrowheads="1"/>
                </p:cNvSpPr>
                <p:nvPr/>
              </p:nvSpPr>
              <p:spPr bwMode="auto">
                <a:xfrm>
                  <a:off x="4474" y="3203"/>
                  <a:ext cx="850"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spcBef>
                      <a:spcPts val="875"/>
                    </a:spcBef>
                  </a:pPr>
                  <a:r>
                    <a:rPr lang="en-GB" altLang="en-US" sz="1400" i="1"/>
                    <a:t>#neuron</a:t>
                  </a:r>
                </a:p>
              </p:txBody>
            </p:sp>
          </p:grpSp>
        </p:grpSp>
        <p:sp>
          <p:nvSpPr>
            <p:cNvPr id="213045" name="Freeform 1077"/>
            <p:cNvSpPr>
              <a:spLocks noChangeArrowheads="1"/>
            </p:cNvSpPr>
            <p:nvPr/>
          </p:nvSpPr>
          <p:spPr bwMode="auto">
            <a:xfrm>
              <a:off x="5084" y="1981"/>
              <a:ext cx="741" cy="423"/>
            </a:xfrm>
            <a:custGeom>
              <a:avLst/>
              <a:gdLst>
                <a:gd name="T0" fmla="*/ 112 w 112"/>
                <a:gd name="T1" fmla="*/ 64 h 64"/>
                <a:gd name="T2" fmla="*/ 0 w 112"/>
                <a:gd name="T3" fmla="*/ 61 h 64"/>
              </a:gdLst>
              <a:ahLst/>
              <a:cxnLst>
                <a:cxn ang="0">
                  <a:pos x="T0" y="T1"/>
                </a:cxn>
                <a:cxn ang="0">
                  <a:pos x="T2" y="T3"/>
                </a:cxn>
              </a:cxnLst>
              <a:rect l="0" t="0" r="r" b="b"/>
              <a:pathLst>
                <a:path w="112" h="64">
                  <a:moveTo>
                    <a:pt x="112" y="64"/>
                  </a:moveTo>
                  <a:cubicBezTo>
                    <a:pt x="112" y="64"/>
                    <a:pt x="68" y="0"/>
                    <a:pt x="0" y="61"/>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13046" name="Text Box 1078"/>
          <p:cNvSpPr txBox="1">
            <a:spLocks noChangeArrowheads="1"/>
          </p:cNvSpPr>
          <p:nvPr/>
        </p:nvSpPr>
        <p:spPr bwMode="auto">
          <a:xfrm>
            <a:off x="434975" y="1636713"/>
            <a:ext cx="5080000" cy="557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rgbClr val="000000"/>
                </a:solidFill>
                <a:latin typeface="Arial" pitchFamily="34" charset="0"/>
              </a:defRPr>
            </a:lvl9pPr>
          </a:lstStyle>
          <a:p>
            <a:pPr>
              <a:spcBef>
                <a:spcPts val="1125"/>
              </a:spcBef>
            </a:pPr>
            <a:r>
              <a:rPr lang="en-GB" altLang="en-US" sz="2000"/>
              <a:t>It was found that following deafferentation, cortical rewiring accompanies cortical remapping. </a:t>
            </a:r>
          </a:p>
          <a:p>
            <a:pPr>
              <a:spcBef>
                <a:spcPts val="1125"/>
              </a:spcBef>
            </a:pPr>
            <a:endParaRPr lang="en-GB" altLang="en-US" sz="2000"/>
          </a:p>
          <a:p>
            <a:pPr>
              <a:spcBef>
                <a:spcPts val="1125"/>
              </a:spcBef>
            </a:pPr>
            <a:r>
              <a:rPr lang="en-GB" altLang="en-US" sz="2000"/>
              <a:t>I.e. neurons bordering the deafferented area (also called </a:t>
            </a:r>
            <a:r>
              <a:rPr lang="en-GB" altLang="en-US" sz="2000" b="1"/>
              <a:t>lesion projection zone</a:t>
            </a:r>
            <a:r>
              <a:rPr lang="en-GB" altLang="en-US" sz="2000"/>
              <a:t>, LPZ) become </a:t>
            </a:r>
            <a:r>
              <a:rPr lang="en-GB" altLang="en-US" sz="2000" b="1"/>
              <a:t>disinhibited</a:t>
            </a:r>
            <a:r>
              <a:rPr lang="en-GB" altLang="en-US" sz="2000"/>
              <a:t> because local lateral inhibition gets lost by the lesion, too.</a:t>
            </a:r>
          </a:p>
          <a:p>
            <a:pPr>
              <a:spcBef>
                <a:spcPts val="1125"/>
              </a:spcBef>
            </a:pPr>
            <a:endParaRPr lang="en-GB" altLang="en-US" sz="2000"/>
          </a:p>
          <a:p>
            <a:pPr>
              <a:spcBef>
                <a:spcPts val="1125"/>
              </a:spcBef>
            </a:pPr>
            <a:r>
              <a:rPr lang="en-GB" altLang="en-US" sz="2000"/>
              <a:t>They respond with axonal sprouting as </a:t>
            </a:r>
            <a:r>
              <a:rPr lang="en-GB" altLang="en-US" sz="2000" b="1"/>
              <a:t>activity promotes axonal outgrowth</a:t>
            </a:r>
            <a:r>
              <a:rPr lang="en-GB" altLang="en-US" sz="2000"/>
              <a:t>. The consequence is that neurons bordering the LPZ reoccupy vacant dendritic targets within the LPZ and rebalance the activity of the deafferented neurons. (Darian-Smith &amp; Gilbert, 1994, 1995)</a:t>
            </a:r>
            <a:r>
              <a:rPr lang="ar-SA" altLang="en-US" sz="2000">
                <a:cs typeface="Arial" pitchFamily="34" charset="0"/>
              </a:rPr>
              <a:t>‏</a:t>
            </a:r>
            <a:endParaRPr lang="en-GB" altLang="en-US" sz="2000"/>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5" name="Text Box 25"/>
          <p:cNvSpPr txBox="1">
            <a:spLocks noChangeArrowheads="1"/>
          </p:cNvSpPr>
          <p:nvPr/>
        </p:nvSpPr>
        <p:spPr bwMode="auto">
          <a:xfrm>
            <a:off x="0" y="287338"/>
            <a:ext cx="10080625"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9pPr>
          </a:lstStyle>
          <a:p>
            <a:pPr algn="ctr">
              <a:spcBef>
                <a:spcPts val="1500"/>
              </a:spcBef>
            </a:pPr>
            <a:r>
              <a:rPr lang="en-GB" altLang="en-US" sz="2400" b="1">
                <a:solidFill>
                  <a:srgbClr val="333399"/>
                </a:solidFill>
              </a:rPr>
              <a:t>Compensatory network rewiring after deafferentation</a:t>
            </a:r>
          </a:p>
        </p:txBody>
      </p:sp>
      <p:grpSp>
        <p:nvGrpSpPr>
          <p:cNvPr id="215066" name="Group 26"/>
          <p:cNvGrpSpPr>
            <a:grpSpLocks/>
          </p:cNvGrpSpPr>
          <p:nvPr/>
        </p:nvGrpSpPr>
        <p:grpSpPr bwMode="auto">
          <a:xfrm>
            <a:off x="0" y="842963"/>
            <a:ext cx="4316413" cy="2278062"/>
            <a:chOff x="0" y="531"/>
            <a:chExt cx="2719" cy="1435"/>
          </a:xfrm>
        </p:grpSpPr>
        <p:grpSp>
          <p:nvGrpSpPr>
            <p:cNvPr id="215067" name="Group 27"/>
            <p:cNvGrpSpPr>
              <a:grpSpLocks/>
            </p:cNvGrpSpPr>
            <p:nvPr/>
          </p:nvGrpSpPr>
          <p:grpSpPr bwMode="auto">
            <a:xfrm>
              <a:off x="0" y="707"/>
              <a:ext cx="2719" cy="1258"/>
              <a:chOff x="0" y="707"/>
              <a:chExt cx="2719" cy="1258"/>
            </a:xfrm>
          </p:grpSpPr>
          <p:grpSp>
            <p:nvGrpSpPr>
              <p:cNvPr id="215068" name="Group 28"/>
              <p:cNvGrpSpPr>
                <a:grpSpLocks/>
              </p:cNvGrpSpPr>
              <p:nvPr/>
            </p:nvGrpSpPr>
            <p:grpSpPr bwMode="auto">
              <a:xfrm>
                <a:off x="259" y="707"/>
                <a:ext cx="2460" cy="1097"/>
                <a:chOff x="259" y="707"/>
                <a:chExt cx="2460" cy="1097"/>
              </a:xfrm>
            </p:grpSpPr>
            <p:sp>
              <p:nvSpPr>
                <p:cNvPr id="215069" name="Oval 29"/>
                <p:cNvSpPr>
                  <a:spLocks noChangeArrowheads="1"/>
                </p:cNvSpPr>
                <p:nvPr/>
              </p:nvSpPr>
              <p:spPr bwMode="auto">
                <a:xfrm>
                  <a:off x="312" y="946"/>
                  <a:ext cx="66" cy="66"/>
                </a:xfrm>
                <a:prstGeom prst="ellipse">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70" name="Oval 30"/>
                <p:cNvSpPr>
                  <a:spLocks noChangeArrowheads="1"/>
                </p:cNvSpPr>
                <p:nvPr/>
              </p:nvSpPr>
              <p:spPr bwMode="auto">
                <a:xfrm>
                  <a:off x="537" y="946"/>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71" name="Oval 31"/>
                <p:cNvSpPr>
                  <a:spLocks noChangeArrowheads="1"/>
                </p:cNvSpPr>
                <p:nvPr/>
              </p:nvSpPr>
              <p:spPr bwMode="auto">
                <a:xfrm>
                  <a:off x="729" y="946"/>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72" name="Line 32"/>
                <p:cNvSpPr>
                  <a:spLocks noChangeShapeType="1"/>
                </p:cNvSpPr>
                <p:nvPr/>
              </p:nvSpPr>
              <p:spPr bwMode="auto">
                <a:xfrm>
                  <a:off x="339" y="1038"/>
                  <a:ext cx="1" cy="3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073" name="Freeform 33"/>
                <p:cNvSpPr>
                  <a:spLocks noChangeArrowheads="1"/>
                </p:cNvSpPr>
                <p:nvPr/>
              </p:nvSpPr>
              <p:spPr bwMode="auto">
                <a:xfrm>
                  <a:off x="319" y="1038"/>
                  <a:ext cx="39" cy="40"/>
                </a:xfrm>
                <a:custGeom>
                  <a:avLst/>
                  <a:gdLst>
                    <a:gd name="T0" fmla="*/ 36 w 36"/>
                    <a:gd name="T1" fmla="*/ 36 h 36"/>
                    <a:gd name="T2" fmla="*/ 18 w 36"/>
                    <a:gd name="T3" fmla="*/ 0 h 36"/>
                    <a:gd name="T4" fmla="*/ 0 w 36"/>
                    <a:gd name="T5" fmla="*/ 36 h 36"/>
                    <a:gd name="T6" fmla="*/ 36 w 36"/>
                    <a:gd name="T7" fmla="*/ 36 h 36"/>
                    <a:gd name="T8" fmla="*/ 18 w 36"/>
                    <a:gd name="T9" fmla="*/ 0 h 36"/>
                    <a:gd name="T10" fmla="*/ 36 w 36"/>
                    <a:gd name="T11" fmla="*/ 36 h 36"/>
                  </a:gdLst>
                  <a:ahLst/>
                  <a:cxnLst>
                    <a:cxn ang="0">
                      <a:pos x="T0" y="T1"/>
                    </a:cxn>
                    <a:cxn ang="0">
                      <a:pos x="T2" y="T3"/>
                    </a:cxn>
                    <a:cxn ang="0">
                      <a:pos x="T4" y="T5"/>
                    </a:cxn>
                    <a:cxn ang="0">
                      <a:pos x="T6" y="T7"/>
                    </a:cxn>
                    <a:cxn ang="0">
                      <a:pos x="T8" y="T9"/>
                    </a:cxn>
                    <a:cxn ang="0">
                      <a:pos x="T10" y="T11"/>
                    </a:cxn>
                  </a:cxnLst>
                  <a:rect l="0" t="0" r="r" b="b"/>
                  <a:pathLst>
                    <a:path w="36" h="36">
                      <a:moveTo>
                        <a:pt x="36" y="36"/>
                      </a:moveTo>
                      <a:lnTo>
                        <a:pt x="18" y="0"/>
                      </a:lnTo>
                      <a:lnTo>
                        <a:pt x="0" y="36"/>
                      </a:lnTo>
                      <a:lnTo>
                        <a:pt x="36" y="36"/>
                      </a:lnTo>
                      <a:lnTo>
                        <a:pt x="18" y="0"/>
                      </a:lnTo>
                      <a:lnTo>
                        <a:pt x="36"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74" name="Line 34"/>
                <p:cNvSpPr>
                  <a:spLocks noChangeShapeType="1"/>
                </p:cNvSpPr>
                <p:nvPr/>
              </p:nvSpPr>
              <p:spPr bwMode="auto">
                <a:xfrm>
                  <a:off x="570" y="1038"/>
                  <a:ext cx="1" cy="3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075" name="Freeform 35"/>
                <p:cNvSpPr>
                  <a:spLocks noChangeArrowheads="1"/>
                </p:cNvSpPr>
                <p:nvPr/>
              </p:nvSpPr>
              <p:spPr bwMode="auto">
                <a:xfrm>
                  <a:off x="550" y="1038"/>
                  <a:ext cx="39" cy="40"/>
                </a:xfrm>
                <a:custGeom>
                  <a:avLst/>
                  <a:gdLst>
                    <a:gd name="T0" fmla="*/ 36 w 36"/>
                    <a:gd name="T1" fmla="*/ 36 h 36"/>
                    <a:gd name="T2" fmla="*/ 18 w 36"/>
                    <a:gd name="T3" fmla="*/ 0 h 36"/>
                    <a:gd name="T4" fmla="*/ 0 w 36"/>
                    <a:gd name="T5" fmla="*/ 36 h 36"/>
                    <a:gd name="T6" fmla="*/ 36 w 36"/>
                    <a:gd name="T7" fmla="*/ 36 h 36"/>
                    <a:gd name="T8" fmla="*/ 18 w 36"/>
                    <a:gd name="T9" fmla="*/ 0 h 36"/>
                    <a:gd name="T10" fmla="*/ 36 w 36"/>
                    <a:gd name="T11" fmla="*/ 36 h 36"/>
                  </a:gdLst>
                  <a:ahLst/>
                  <a:cxnLst>
                    <a:cxn ang="0">
                      <a:pos x="T0" y="T1"/>
                    </a:cxn>
                    <a:cxn ang="0">
                      <a:pos x="T2" y="T3"/>
                    </a:cxn>
                    <a:cxn ang="0">
                      <a:pos x="T4" y="T5"/>
                    </a:cxn>
                    <a:cxn ang="0">
                      <a:pos x="T6" y="T7"/>
                    </a:cxn>
                    <a:cxn ang="0">
                      <a:pos x="T8" y="T9"/>
                    </a:cxn>
                    <a:cxn ang="0">
                      <a:pos x="T10" y="T11"/>
                    </a:cxn>
                  </a:cxnLst>
                  <a:rect l="0" t="0" r="r" b="b"/>
                  <a:pathLst>
                    <a:path w="36" h="36">
                      <a:moveTo>
                        <a:pt x="36" y="36"/>
                      </a:moveTo>
                      <a:lnTo>
                        <a:pt x="18" y="0"/>
                      </a:lnTo>
                      <a:lnTo>
                        <a:pt x="0" y="36"/>
                      </a:lnTo>
                      <a:lnTo>
                        <a:pt x="36" y="36"/>
                      </a:lnTo>
                      <a:lnTo>
                        <a:pt x="18" y="0"/>
                      </a:lnTo>
                      <a:lnTo>
                        <a:pt x="36"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76" name="Line 36"/>
                <p:cNvSpPr>
                  <a:spLocks noChangeShapeType="1"/>
                </p:cNvSpPr>
                <p:nvPr/>
              </p:nvSpPr>
              <p:spPr bwMode="auto">
                <a:xfrm>
                  <a:off x="762" y="1038"/>
                  <a:ext cx="1" cy="3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077" name="Freeform 37"/>
                <p:cNvSpPr>
                  <a:spLocks noChangeArrowheads="1"/>
                </p:cNvSpPr>
                <p:nvPr/>
              </p:nvSpPr>
              <p:spPr bwMode="auto">
                <a:xfrm>
                  <a:off x="742" y="1038"/>
                  <a:ext cx="40" cy="40"/>
                </a:xfrm>
                <a:custGeom>
                  <a:avLst/>
                  <a:gdLst>
                    <a:gd name="T0" fmla="*/ 36 w 36"/>
                    <a:gd name="T1" fmla="*/ 36 h 36"/>
                    <a:gd name="T2" fmla="*/ 18 w 36"/>
                    <a:gd name="T3" fmla="*/ 0 h 36"/>
                    <a:gd name="T4" fmla="*/ 0 w 36"/>
                    <a:gd name="T5" fmla="*/ 36 h 36"/>
                    <a:gd name="T6" fmla="*/ 36 w 36"/>
                    <a:gd name="T7" fmla="*/ 36 h 36"/>
                    <a:gd name="T8" fmla="*/ 18 w 36"/>
                    <a:gd name="T9" fmla="*/ 0 h 36"/>
                    <a:gd name="T10" fmla="*/ 36 w 36"/>
                    <a:gd name="T11" fmla="*/ 36 h 36"/>
                  </a:gdLst>
                  <a:ahLst/>
                  <a:cxnLst>
                    <a:cxn ang="0">
                      <a:pos x="T0" y="T1"/>
                    </a:cxn>
                    <a:cxn ang="0">
                      <a:pos x="T2" y="T3"/>
                    </a:cxn>
                    <a:cxn ang="0">
                      <a:pos x="T4" y="T5"/>
                    </a:cxn>
                    <a:cxn ang="0">
                      <a:pos x="T6" y="T7"/>
                    </a:cxn>
                    <a:cxn ang="0">
                      <a:pos x="T8" y="T9"/>
                    </a:cxn>
                    <a:cxn ang="0">
                      <a:pos x="T10" y="T11"/>
                    </a:cxn>
                  </a:cxnLst>
                  <a:rect l="0" t="0" r="r" b="b"/>
                  <a:pathLst>
                    <a:path w="36" h="36">
                      <a:moveTo>
                        <a:pt x="36" y="36"/>
                      </a:moveTo>
                      <a:lnTo>
                        <a:pt x="18" y="0"/>
                      </a:lnTo>
                      <a:lnTo>
                        <a:pt x="0" y="36"/>
                      </a:lnTo>
                      <a:lnTo>
                        <a:pt x="36" y="36"/>
                      </a:lnTo>
                      <a:lnTo>
                        <a:pt x="18" y="0"/>
                      </a:lnTo>
                      <a:lnTo>
                        <a:pt x="36"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78" name="Freeform 38"/>
                <p:cNvSpPr>
                  <a:spLocks noChangeArrowheads="1"/>
                </p:cNvSpPr>
                <p:nvPr/>
              </p:nvSpPr>
              <p:spPr bwMode="auto">
                <a:xfrm>
                  <a:off x="385" y="714"/>
                  <a:ext cx="370" cy="238"/>
                </a:xfrm>
                <a:custGeom>
                  <a:avLst/>
                  <a:gdLst>
                    <a:gd name="T0" fmla="*/ 56 w 56"/>
                    <a:gd name="T1" fmla="*/ 36 h 36"/>
                    <a:gd name="T2" fmla="*/ 0 w 56"/>
                    <a:gd name="T3" fmla="*/ 32 h 36"/>
                  </a:gdLst>
                  <a:ahLst/>
                  <a:cxnLst>
                    <a:cxn ang="0">
                      <a:pos x="T0" y="T1"/>
                    </a:cxn>
                    <a:cxn ang="0">
                      <a:pos x="T2" y="T3"/>
                    </a:cxn>
                  </a:cxnLst>
                  <a:rect l="0" t="0" r="r" b="b"/>
                  <a:pathLst>
                    <a:path w="56" h="36">
                      <a:moveTo>
                        <a:pt x="56" y="36"/>
                      </a:moveTo>
                      <a:cubicBezTo>
                        <a:pt x="56" y="36"/>
                        <a:pt x="29" y="0"/>
                        <a:pt x="0" y="3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79" name="Freeform 39"/>
                <p:cNvSpPr>
                  <a:spLocks noChangeArrowheads="1"/>
                </p:cNvSpPr>
                <p:nvPr/>
              </p:nvSpPr>
              <p:spPr bwMode="auto">
                <a:xfrm>
                  <a:off x="365" y="912"/>
                  <a:ext cx="40" cy="40"/>
                </a:xfrm>
                <a:custGeom>
                  <a:avLst/>
                  <a:gdLst>
                    <a:gd name="T0" fmla="*/ 36 w 36"/>
                    <a:gd name="T1" fmla="*/ 24 h 36"/>
                    <a:gd name="T2" fmla="*/ 0 w 36"/>
                    <a:gd name="T3" fmla="*/ 36 h 36"/>
                    <a:gd name="T4" fmla="*/ 6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6"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80" name="Freeform 40"/>
                <p:cNvSpPr>
                  <a:spLocks noChangeArrowheads="1"/>
                </p:cNvSpPr>
                <p:nvPr/>
              </p:nvSpPr>
              <p:spPr bwMode="auto">
                <a:xfrm>
                  <a:off x="365" y="1012"/>
                  <a:ext cx="364" cy="232"/>
                </a:xfrm>
                <a:custGeom>
                  <a:avLst/>
                  <a:gdLst>
                    <a:gd name="T0" fmla="*/ 0 w 55"/>
                    <a:gd name="T1" fmla="*/ 0 h 35"/>
                    <a:gd name="T2" fmla="*/ 55 w 55"/>
                    <a:gd name="T3" fmla="*/ 3 h 35"/>
                  </a:gdLst>
                  <a:ahLst/>
                  <a:cxnLst>
                    <a:cxn ang="0">
                      <a:pos x="T0" y="T1"/>
                    </a:cxn>
                    <a:cxn ang="0">
                      <a:pos x="T2" y="T3"/>
                    </a:cxn>
                  </a:cxnLst>
                  <a:rect l="0" t="0" r="r" b="b"/>
                  <a:pathLst>
                    <a:path w="55" h="35">
                      <a:moveTo>
                        <a:pt x="0" y="0"/>
                      </a:moveTo>
                      <a:cubicBezTo>
                        <a:pt x="0" y="0"/>
                        <a:pt x="27" y="35"/>
                        <a:pt x="55" y="3"/>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81" name="Freeform 41"/>
                <p:cNvSpPr>
                  <a:spLocks noChangeArrowheads="1"/>
                </p:cNvSpPr>
                <p:nvPr/>
              </p:nvSpPr>
              <p:spPr bwMode="auto">
                <a:xfrm>
                  <a:off x="715" y="1005"/>
                  <a:ext cx="40"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82" name="Rectangle 42"/>
                <p:cNvSpPr>
                  <a:spLocks noChangeArrowheads="1"/>
                </p:cNvSpPr>
                <p:nvPr/>
              </p:nvSpPr>
              <p:spPr bwMode="auto">
                <a:xfrm>
                  <a:off x="272" y="741"/>
                  <a:ext cx="7" cy="1058"/>
                </a:xfrm>
                <a:prstGeom prst="rect">
                  <a:avLst/>
                </a:prstGeom>
                <a:solidFill>
                  <a:srgbClr val="B2B2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83" name="Rectangle 43"/>
                <p:cNvSpPr>
                  <a:spLocks noChangeArrowheads="1"/>
                </p:cNvSpPr>
                <p:nvPr/>
              </p:nvSpPr>
              <p:spPr bwMode="auto">
                <a:xfrm>
                  <a:off x="272" y="741"/>
                  <a:ext cx="13" cy="1058"/>
                </a:xfrm>
                <a:prstGeom prst="rect">
                  <a:avLst/>
                </a:prstGeom>
                <a:solidFill>
                  <a:srgbClr val="B2B2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84" name="Rectangle 44"/>
                <p:cNvSpPr>
                  <a:spLocks noChangeArrowheads="1"/>
                </p:cNvSpPr>
                <p:nvPr/>
              </p:nvSpPr>
              <p:spPr bwMode="auto">
                <a:xfrm>
                  <a:off x="279" y="741"/>
                  <a:ext cx="20" cy="1058"/>
                </a:xfrm>
                <a:prstGeom prst="rect">
                  <a:avLst/>
                </a:prstGeom>
                <a:solidFill>
                  <a:srgbClr val="B2B2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85" name="Rectangle 45"/>
                <p:cNvSpPr>
                  <a:spLocks noChangeArrowheads="1"/>
                </p:cNvSpPr>
                <p:nvPr/>
              </p:nvSpPr>
              <p:spPr bwMode="auto">
                <a:xfrm>
                  <a:off x="286" y="741"/>
                  <a:ext cx="20" cy="1058"/>
                </a:xfrm>
                <a:prstGeom prst="rect">
                  <a:avLst/>
                </a:prstGeom>
                <a:solidFill>
                  <a:srgbClr val="B1B1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86" name="Rectangle 46"/>
                <p:cNvSpPr>
                  <a:spLocks noChangeArrowheads="1"/>
                </p:cNvSpPr>
                <p:nvPr/>
              </p:nvSpPr>
              <p:spPr bwMode="auto">
                <a:xfrm>
                  <a:off x="299" y="741"/>
                  <a:ext cx="20" cy="1058"/>
                </a:xfrm>
                <a:prstGeom prst="rect">
                  <a:avLst/>
                </a:prstGeom>
                <a:solidFill>
                  <a:srgbClr val="B0B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87" name="Rectangle 47"/>
                <p:cNvSpPr>
                  <a:spLocks noChangeArrowheads="1"/>
                </p:cNvSpPr>
                <p:nvPr/>
              </p:nvSpPr>
              <p:spPr bwMode="auto">
                <a:xfrm>
                  <a:off x="305" y="741"/>
                  <a:ext cx="20" cy="1058"/>
                </a:xfrm>
                <a:prstGeom prst="rect">
                  <a:avLst/>
                </a:prstGeom>
                <a:solidFill>
                  <a:srgbClr val="AFA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88" name="Rectangle 48"/>
                <p:cNvSpPr>
                  <a:spLocks noChangeArrowheads="1"/>
                </p:cNvSpPr>
                <p:nvPr/>
              </p:nvSpPr>
              <p:spPr bwMode="auto">
                <a:xfrm>
                  <a:off x="319" y="741"/>
                  <a:ext cx="20" cy="1058"/>
                </a:xfrm>
                <a:prstGeom prst="rect">
                  <a:avLst/>
                </a:prstGeom>
                <a:solidFill>
                  <a:srgbClr val="AEAE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89" name="Rectangle 49"/>
                <p:cNvSpPr>
                  <a:spLocks noChangeArrowheads="1"/>
                </p:cNvSpPr>
                <p:nvPr/>
              </p:nvSpPr>
              <p:spPr bwMode="auto">
                <a:xfrm>
                  <a:off x="325" y="741"/>
                  <a:ext cx="20" cy="1058"/>
                </a:xfrm>
                <a:prstGeom prst="rect">
                  <a:avLst/>
                </a:prstGeom>
                <a:solidFill>
                  <a:srgbClr val="ABAB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90" name="Rectangle 50"/>
                <p:cNvSpPr>
                  <a:spLocks noChangeArrowheads="1"/>
                </p:cNvSpPr>
                <p:nvPr/>
              </p:nvSpPr>
              <p:spPr bwMode="auto">
                <a:xfrm>
                  <a:off x="339" y="741"/>
                  <a:ext cx="20" cy="1058"/>
                </a:xfrm>
                <a:prstGeom prst="rect">
                  <a:avLst/>
                </a:prstGeom>
                <a:solidFill>
                  <a:srgbClr val="AAAA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91" name="Rectangle 51"/>
                <p:cNvSpPr>
                  <a:spLocks noChangeArrowheads="1"/>
                </p:cNvSpPr>
                <p:nvPr/>
              </p:nvSpPr>
              <p:spPr bwMode="auto">
                <a:xfrm>
                  <a:off x="345" y="741"/>
                  <a:ext cx="20" cy="1058"/>
                </a:xfrm>
                <a:prstGeom prst="rect">
                  <a:avLst/>
                </a:prstGeom>
                <a:solidFill>
                  <a:srgbClr val="A9A9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92" name="Rectangle 52"/>
                <p:cNvSpPr>
                  <a:spLocks noChangeArrowheads="1"/>
                </p:cNvSpPr>
                <p:nvPr/>
              </p:nvSpPr>
              <p:spPr bwMode="auto">
                <a:xfrm>
                  <a:off x="358" y="741"/>
                  <a:ext cx="13" cy="1058"/>
                </a:xfrm>
                <a:prstGeom prst="rect">
                  <a:avLst/>
                </a:prstGeom>
                <a:solidFill>
                  <a:srgbClr val="A8A8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93" name="Rectangle 53"/>
                <p:cNvSpPr>
                  <a:spLocks noChangeArrowheads="1"/>
                </p:cNvSpPr>
                <p:nvPr/>
              </p:nvSpPr>
              <p:spPr bwMode="auto">
                <a:xfrm>
                  <a:off x="365" y="741"/>
                  <a:ext cx="20" cy="1058"/>
                </a:xfrm>
                <a:prstGeom prst="rect">
                  <a:avLst/>
                </a:prstGeom>
                <a:solidFill>
                  <a:srgbClr val="A7A7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94" name="Rectangle 54"/>
                <p:cNvSpPr>
                  <a:spLocks noChangeArrowheads="1"/>
                </p:cNvSpPr>
                <p:nvPr/>
              </p:nvSpPr>
              <p:spPr bwMode="auto">
                <a:xfrm>
                  <a:off x="371" y="741"/>
                  <a:ext cx="20" cy="1058"/>
                </a:xfrm>
                <a:prstGeom prst="rect">
                  <a:avLst/>
                </a:prstGeom>
                <a:solidFill>
                  <a:srgbClr val="A6A6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95" name="Rectangle 55"/>
                <p:cNvSpPr>
                  <a:spLocks noChangeArrowheads="1"/>
                </p:cNvSpPr>
                <p:nvPr/>
              </p:nvSpPr>
              <p:spPr bwMode="auto">
                <a:xfrm>
                  <a:off x="385" y="741"/>
                  <a:ext cx="20" cy="1058"/>
                </a:xfrm>
                <a:prstGeom prst="rect">
                  <a:avLst/>
                </a:prstGeom>
                <a:solidFill>
                  <a:srgbClr val="A3A3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96" name="Rectangle 56"/>
                <p:cNvSpPr>
                  <a:spLocks noChangeArrowheads="1"/>
                </p:cNvSpPr>
                <p:nvPr/>
              </p:nvSpPr>
              <p:spPr bwMode="auto">
                <a:xfrm>
                  <a:off x="391" y="741"/>
                  <a:ext cx="20" cy="1058"/>
                </a:xfrm>
                <a:prstGeom prst="rect">
                  <a:avLst/>
                </a:prstGeom>
                <a:solidFill>
                  <a:srgbClr val="A2A2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97" name="Rectangle 57"/>
                <p:cNvSpPr>
                  <a:spLocks noChangeArrowheads="1"/>
                </p:cNvSpPr>
                <p:nvPr/>
              </p:nvSpPr>
              <p:spPr bwMode="auto">
                <a:xfrm>
                  <a:off x="405" y="741"/>
                  <a:ext cx="20" cy="1058"/>
                </a:xfrm>
                <a:prstGeom prst="rect">
                  <a:avLst/>
                </a:prstGeom>
                <a:solidFill>
                  <a:srgbClr val="A1A1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98" name="Rectangle 58"/>
                <p:cNvSpPr>
                  <a:spLocks noChangeArrowheads="1"/>
                </p:cNvSpPr>
                <p:nvPr/>
              </p:nvSpPr>
              <p:spPr bwMode="auto">
                <a:xfrm>
                  <a:off x="411" y="741"/>
                  <a:ext cx="20" cy="1058"/>
                </a:xfrm>
                <a:prstGeom prst="rect">
                  <a:avLst/>
                </a:prstGeom>
                <a:solidFill>
                  <a:srgbClr val="A1A1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099" name="Rectangle 59"/>
                <p:cNvSpPr>
                  <a:spLocks noChangeArrowheads="1"/>
                </p:cNvSpPr>
                <p:nvPr/>
              </p:nvSpPr>
              <p:spPr bwMode="auto">
                <a:xfrm>
                  <a:off x="425" y="741"/>
                  <a:ext cx="13" cy="1058"/>
                </a:xfrm>
                <a:prstGeom prst="rect">
                  <a:avLst/>
                </a:prstGeom>
                <a:solidFill>
                  <a:srgbClr val="A0A0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00" name="Rectangle 60"/>
                <p:cNvSpPr>
                  <a:spLocks noChangeArrowheads="1"/>
                </p:cNvSpPr>
                <p:nvPr/>
              </p:nvSpPr>
              <p:spPr bwMode="auto">
                <a:xfrm>
                  <a:off x="431" y="741"/>
                  <a:ext cx="20" cy="1058"/>
                </a:xfrm>
                <a:prstGeom prst="rect">
                  <a:avLst/>
                </a:prstGeom>
                <a:solidFill>
                  <a:srgbClr val="9E9EF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01" name="Rectangle 61"/>
                <p:cNvSpPr>
                  <a:spLocks noChangeArrowheads="1"/>
                </p:cNvSpPr>
                <p:nvPr/>
              </p:nvSpPr>
              <p:spPr bwMode="auto">
                <a:xfrm>
                  <a:off x="438" y="741"/>
                  <a:ext cx="20" cy="1058"/>
                </a:xfrm>
                <a:prstGeom prst="rect">
                  <a:avLst/>
                </a:prstGeom>
                <a:solidFill>
                  <a:srgbClr val="9C9CF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02" name="Rectangle 62"/>
                <p:cNvSpPr>
                  <a:spLocks noChangeArrowheads="1"/>
                </p:cNvSpPr>
                <p:nvPr/>
              </p:nvSpPr>
              <p:spPr bwMode="auto">
                <a:xfrm>
                  <a:off x="451" y="741"/>
                  <a:ext cx="20" cy="1058"/>
                </a:xfrm>
                <a:prstGeom prst="rect">
                  <a:avLst/>
                </a:prstGeom>
                <a:solidFill>
                  <a:srgbClr val="9B9BF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03" name="Rectangle 63"/>
                <p:cNvSpPr>
                  <a:spLocks noChangeArrowheads="1"/>
                </p:cNvSpPr>
                <p:nvPr/>
              </p:nvSpPr>
              <p:spPr bwMode="auto">
                <a:xfrm>
                  <a:off x="457" y="741"/>
                  <a:ext cx="20" cy="1058"/>
                </a:xfrm>
                <a:prstGeom prst="rect">
                  <a:avLst/>
                </a:prstGeom>
                <a:solidFill>
                  <a:srgbClr val="9A9AF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04" name="Rectangle 64"/>
                <p:cNvSpPr>
                  <a:spLocks noChangeArrowheads="1"/>
                </p:cNvSpPr>
                <p:nvPr/>
              </p:nvSpPr>
              <p:spPr bwMode="auto">
                <a:xfrm>
                  <a:off x="471" y="741"/>
                  <a:ext cx="20" cy="1058"/>
                </a:xfrm>
                <a:prstGeom prst="rect">
                  <a:avLst/>
                </a:prstGeom>
                <a:solidFill>
                  <a:srgbClr val="9999F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05" name="Rectangle 65"/>
                <p:cNvSpPr>
                  <a:spLocks noChangeArrowheads="1"/>
                </p:cNvSpPr>
                <p:nvPr/>
              </p:nvSpPr>
              <p:spPr bwMode="auto">
                <a:xfrm>
                  <a:off x="478" y="741"/>
                  <a:ext cx="20" cy="1058"/>
                </a:xfrm>
                <a:prstGeom prst="rect">
                  <a:avLst/>
                </a:prstGeom>
                <a:solidFill>
                  <a:srgbClr val="9797FB"/>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06" name="Rectangle 66"/>
                <p:cNvSpPr>
                  <a:spLocks noChangeArrowheads="1"/>
                </p:cNvSpPr>
                <p:nvPr/>
              </p:nvSpPr>
              <p:spPr bwMode="auto">
                <a:xfrm>
                  <a:off x="491" y="741"/>
                  <a:ext cx="20" cy="1058"/>
                </a:xfrm>
                <a:prstGeom prst="rect">
                  <a:avLst/>
                </a:prstGeom>
                <a:solidFill>
                  <a:srgbClr val="9696FB"/>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07" name="Rectangle 67"/>
                <p:cNvSpPr>
                  <a:spLocks noChangeArrowheads="1"/>
                </p:cNvSpPr>
                <p:nvPr/>
              </p:nvSpPr>
              <p:spPr bwMode="auto">
                <a:xfrm>
                  <a:off x="497" y="741"/>
                  <a:ext cx="20" cy="1058"/>
                </a:xfrm>
                <a:prstGeom prst="rect">
                  <a:avLst/>
                </a:prstGeom>
                <a:solidFill>
                  <a:srgbClr val="9494FB"/>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08" name="Rectangle 68"/>
                <p:cNvSpPr>
                  <a:spLocks noChangeArrowheads="1"/>
                </p:cNvSpPr>
                <p:nvPr/>
              </p:nvSpPr>
              <p:spPr bwMode="auto">
                <a:xfrm>
                  <a:off x="510" y="741"/>
                  <a:ext cx="13" cy="1058"/>
                </a:xfrm>
                <a:prstGeom prst="rect">
                  <a:avLst/>
                </a:prstGeom>
                <a:solidFill>
                  <a:srgbClr val="9393FB"/>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09" name="Rectangle 69"/>
                <p:cNvSpPr>
                  <a:spLocks noChangeArrowheads="1"/>
                </p:cNvSpPr>
                <p:nvPr/>
              </p:nvSpPr>
              <p:spPr bwMode="auto">
                <a:xfrm>
                  <a:off x="517" y="741"/>
                  <a:ext cx="20" cy="1058"/>
                </a:xfrm>
                <a:prstGeom prst="rect">
                  <a:avLst/>
                </a:prstGeom>
                <a:solidFill>
                  <a:srgbClr val="9292FB"/>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10" name="Rectangle 70"/>
                <p:cNvSpPr>
                  <a:spLocks noChangeArrowheads="1"/>
                </p:cNvSpPr>
                <p:nvPr/>
              </p:nvSpPr>
              <p:spPr bwMode="auto">
                <a:xfrm>
                  <a:off x="524" y="741"/>
                  <a:ext cx="20" cy="1058"/>
                </a:xfrm>
                <a:prstGeom prst="rect">
                  <a:avLst/>
                </a:prstGeom>
                <a:solidFill>
                  <a:srgbClr val="9191FB"/>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11" name="Rectangle 71"/>
                <p:cNvSpPr>
                  <a:spLocks noChangeArrowheads="1"/>
                </p:cNvSpPr>
                <p:nvPr/>
              </p:nvSpPr>
              <p:spPr bwMode="auto">
                <a:xfrm>
                  <a:off x="537" y="741"/>
                  <a:ext cx="20" cy="1058"/>
                </a:xfrm>
                <a:prstGeom prst="rect">
                  <a:avLst/>
                </a:prstGeom>
                <a:solidFill>
                  <a:srgbClr val="8F8FFA"/>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12" name="Rectangle 72"/>
                <p:cNvSpPr>
                  <a:spLocks noChangeArrowheads="1"/>
                </p:cNvSpPr>
                <p:nvPr/>
              </p:nvSpPr>
              <p:spPr bwMode="auto">
                <a:xfrm>
                  <a:off x="544" y="741"/>
                  <a:ext cx="20" cy="1058"/>
                </a:xfrm>
                <a:prstGeom prst="rect">
                  <a:avLst/>
                </a:prstGeom>
                <a:solidFill>
                  <a:srgbClr val="8F8FFA"/>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13" name="Rectangle 73"/>
                <p:cNvSpPr>
                  <a:spLocks noChangeArrowheads="1"/>
                </p:cNvSpPr>
                <p:nvPr/>
              </p:nvSpPr>
              <p:spPr bwMode="auto">
                <a:xfrm>
                  <a:off x="557" y="741"/>
                  <a:ext cx="20" cy="1058"/>
                </a:xfrm>
                <a:prstGeom prst="rect">
                  <a:avLst/>
                </a:prstGeom>
                <a:solidFill>
                  <a:srgbClr val="8D8DFA"/>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14" name="Rectangle 74"/>
                <p:cNvSpPr>
                  <a:spLocks noChangeArrowheads="1"/>
                </p:cNvSpPr>
                <p:nvPr/>
              </p:nvSpPr>
              <p:spPr bwMode="auto">
                <a:xfrm>
                  <a:off x="564" y="741"/>
                  <a:ext cx="20" cy="1058"/>
                </a:xfrm>
                <a:prstGeom prst="rect">
                  <a:avLst/>
                </a:prstGeom>
                <a:solidFill>
                  <a:srgbClr val="8C8CFA"/>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15" name="Rectangle 75"/>
                <p:cNvSpPr>
                  <a:spLocks noChangeArrowheads="1"/>
                </p:cNvSpPr>
                <p:nvPr/>
              </p:nvSpPr>
              <p:spPr bwMode="auto">
                <a:xfrm>
                  <a:off x="576" y="741"/>
                  <a:ext cx="13" cy="1058"/>
                </a:xfrm>
                <a:prstGeom prst="rect">
                  <a:avLst/>
                </a:prstGeom>
                <a:solidFill>
                  <a:srgbClr val="8B8BFA"/>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16" name="Rectangle 76"/>
                <p:cNvSpPr>
                  <a:spLocks noChangeArrowheads="1"/>
                </p:cNvSpPr>
                <p:nvPr/>
              </p:nvSpPr>
              <p:spPr bwMode="auto">
                <a:xfrm>
                  <a:off x="583" y="741"/>
                  <a:ext cx="20" cy="1058"/>
                </a:xfrm>
                <a:prstGeom prst="rect">
                  <a:avLst/>
                </a:prstGeom>
                <a:solidFill>
                  <a:srgbClr val="8989F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17" name="Rectangle 77"/>
                <p:cNvSpPr>
                  <a:spLocks noChangeArrowheads="1"/>
                </p:cNvSpPr>
                <p:nvPr/>
              </p:nvSpPr>
              <p:spPr bwMode="auto">
                <a:xfrm>
                  <a:off x="590" y="741"/>
                  <a:ext cx="20" cy="1058"/>
                </a:xfrm>
                <a:prstGeom prst="rect">
                  <a:avLst/>
                </a:prstGeom>
                <a:solidFill>
                  <a:srgbClr val="8888F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18" name="Rectangle 78"/>
                <p:cNvSpPr>
                  <a:spLocks noChangeArrowheads="1"/>
                </p:cNvSpPr>
                <p:nvPr/>
              </p:nvSpPr>
              <p:spPr bwMode="auto">
                <a:xfrm>
                  <a:off x="603" y="741"/>
                  <a:ext cx="20" cy="1058"/>
                </a:xfrm>
                <a:prstGeom prst="rect">
                  <a:avLst/>
                </a:prstGeom>
                <a:solidFill>
                  <a:srgbClr val="8686F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19" name="Rectangle 79"/>
                <p:cNvSpPr>
                  <a:spLocks noChangeArrowheads="1"/>
                </p:cNvSpPr>
                <p:nvPr/>
              </p:nvSpPr>
              <p:spPr bwMode="auto">
                <a:xfrm>
                  <a:off x="610" y="741"/>
                  <a:ext cx="20" cy="1058"/>
                </a:xfrm>
                <a:prstGeom prst="rect">
                  <a:avLst/>
                </a:prstGeom>
                <a:solidFill>
                  <a:srgbClr val="8585F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20" name="Rectangle 80"/>
                <p:cNvSpPr>
                  <a:spLocks noChangeArrowheads="1"/>
                </p:cNvSpPr>
                <p:nvPr/>
              </p:nvSpPr>
              <p:spPr bwMode="auto">
                <a:xfrm>
                  <a:off x="623" y="741"/>
                  <a:ext cx="20" cy="1058"/>
                </a:xfrm>
                <a:prstGeom prst="rect">
                  <a:avLst/>
                </a:prstGeom>
                <a:solidFill>
                  <a:srgbClr val="8484F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21" name="Rectangle 81"/>
                <p:cNvSpPr>
                  <a:spLocks noChangeArrowheads="1"/>
                </p:cNvSpPr>
                <p:nvPr/>
              </p:nvSpPr>
              <p:spPr bwMode="auto">
                <a:xfrm>
                  <a:off x="630" y="741"/>
                  <a:ext cx="20" cy="1058"/>
                </a:xfrm>
                <a:prstGeom prst="rect">
                  <a:avLst/>
                </a:prstGeom>
                <a:solidFill>
                  <a:srgbClr val="8282F8"/>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22" name="Rectangle 82"/>
                <p:cNvSpPr>
                  <a:spLocks noChangeArrowheads="1"/>
                </p:cNvSpPr>
                <p:nvPr/>
              </p:nvSpPr>
              <p:spPr bwMode="auto">
                <a:xfrm>
                  <a:off x="643" y="741"/>
                  <a:ext cx="20" cy="1058"/>
                </a:xfrm>
                <a:prstGeom prst="rect">
                  <a:avLst/>
                </a:prstGeom>
                <a:solidFill>
                  <a:srgbClr val="8181F8"/>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23" name="Rectangle 83"/>
                <p:cNvSpPr>
                  <a:spLocks noChangeArrowheads="1"/>
                </p:cNvSpPr>
                <p:nvPr/>
              </p:nvSpPr>
              <p:spPr bwMode="auto">
                <a:xfrm>
                  <a:off x="649" y="741"/>
                  <a:ext cx="20" cy="1058"/>
                </a:xfrm>
                <a:prstGeom prst="rect">
                  <a:avLst/>
                </a:prstGeom>
                <a:solidFill>
                  <a:srgbClr val="8080F8"/>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24" name="Rectangle 84"/>
                <p:cNvSpPr>
                  <a:spLocks noChangeArrowheads="1"/>
                </p:cNvSpPr>
                <p:nvPr/>
              </p:nvSpPr>
              <p:spPr bwMode="auto">
                <a:xfrm>
                  <a:off x="662" y="741"/>
                  <a:ext cx="13" cy="1058"/>
                </a:xfrm>
                <a:prstGeom prst="rect">
                  <a:avLst/>
                </a:prstGeom>
                <a:solidFill>
                  <a:srgbClr val="7E7EF8"/>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25" name="Rectangle 85"/>
                <p:cNvSpPr>
                  <a:spLocks noChangeArrowheads="1"/>
                </p:cNvSpPr>
                <p:nvPr/>
              </p:nvSpPr>
              <p:spPr bwMode="auto">
                <a:xfrm>
                  <a:off x="669" y="741"/>
                  <a:ext cx="20" cy="1058"/>
                </a:xfrm>
                <a:prstGeom prst="rect">
                  <a:avLst/>
                </a:prstGeom>
                <a:solidFill>
                  <a:srgbClr val="7E7EF8"/>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26" name="Rectangle 86"/>
                <p:cNvSpPr>
                  <a:spLocks noChangeArrowheads="1"/>
                </p:cNvSpPr>
                <p:nvPr/>
              </p:nvSpPr>
              <p:spPr bwMode="auto">
                <a:xfrm>
                  <a:off x="676" y="741"/>
                  <a:ext cx="20" cy="1058"/>
                </a:xfrm>
                <a:prstGeom prst="rect">
                  <a:avLst/>
                </a:prstGeom>
                <a:solidFill>
                  <a:srgbClr val="7C7CF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27" name="Rectangle 87"/>
                <p:cNvSpPr>
                  <a:spLocks noChangeArrowheads="1"/>
                </p:cNvSpPr>
                <p:nvPr/>
              </p:nvSpPr>
              <p:spPr bwMode="auto">
                <a:xfrm>
                  <a:off x="689" y="741"/>
                  <a:ext cx="20" cy="1058"/>
                </a:xfrm>
                <a:prstGeom prst="rect">
                  <a:avLst/>
                </a:prstGeom>
                <a:solidFill>
                  <a:srgbClr val="7B7BF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28" name="Rectangle 88"/>
                <p:cNvSpPr>
                  <a:spLocks noChangeArrowheads="1"/>
                </p:cNvSpPr>
                <p:nvPr/>
              </p:nvSpPr>
              <p:spPr bwMode="auto">
                <a:xfrm>
                  <a:off x="696" y="741"/>
                  <a:ext cx="20" cy="1058"/>
                </a:xfrm>
                <a:prstGeom prst="rect">
                  <a:avLst/>
                </a:prstGeom>
                <a:solidFill>
                  <a:srgbClr val="7A7AF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29" name="Rectangle 89"/>
                <p:cNvSpPr>
                  <a:spLocks noChangeArrowheads="1"/>
                </p:cNvSpPr>
                <p:nvPr/>
              </p:nvSpPr>
              <p:spPr bwMode="auto">
                <a:xfrm>
                  <a:off x="709" y="741"/>
                  <a:ext cx="20" cy="1058"/>
                </a:xfrm>
                <a:prstGeom prst="rect">
                  <a:avLst/>
                </a:prstGeom>
                <a:solidFill>
                  <a:srgbClr val="7979F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30" name="Rectangle 90"/>
                <p:cNvSpPr>
                  <a:spLocks noChangeArrowheads="1"/>
                </p:cNvSpPr>
                <p:nvPr/>
              </p:nvSpPr>
              <p:spPr bwMode="auto">
                <a:xfrm>
                  <a:off x="715" y="741"/>
                  <a:ext cx="20" cy="1058"/>
                </a:xfrm>
                <a:prstGeom prst="rect">
                  <a:avLst/>
                </a:prstGeom>
                <a:solidFill>
                  <a:srgbClr val="7777F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31" name="Rectangle 91"/>
                <p:cNvSpPr>
                  <a:spLocks noChangeArrowheads="1"/>
                </p:cNvSpPr>
                <p:nvPr/>
              </p:nvSpPr>
              <p:spPr bwMode="auto">
                <a:xfrm>
                  <a:off x="729" y="741"/>
                  <a:ext cx="13" cy="1058"/>
                </a:xfrm>
                <a:prstGeom prst="rect">
                  <a:avLst/>
                </a:prstGeom>
                <a:solidFill>
                  <a:srgbClr val="7676F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32" name="Rectangle 92"/>
                <p:cNvSpPr>
                  <a:spLocks noChangeArrowheads="1"/>
                </p:cNvSpPr>
                <p:nvPr/>
              </p:nvSpPr>
              <p:spPr bwMode="auto">
                <a:xfrm>
                  <a:off x="735" y="741"/>
                  <a:ext cx="20" cy="1058"/>
                </a:xfrm>
                <a:prstGeom prst="rect">
                  <a:avLst/>
                </a:prstGeom>
                <a:solidFill>
                  <a:srgbClr val="7474F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33" name="Rectangle 93"/>
                <p:cNvSpPr>
                  <a:spLocks noChangeArrowheads="1"/>
                </p:cNvSpPr>
                <p:nvPr/>
              </p:nvSpPr>
              <p:spPr bwMode="auto">
                <a:xfrm>
                  <a:off x="742" y="741"/>
                  <a:ext cx="20" cy="1058"/>
                </a:xfrm>
                <a:prstGeom prst="rect">
                  <a:avLst/>
                </a:prstGeom>
                <a:solidFill>
                  <a:srgbClr val="7373F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34" name="Rectangle 94"/>
                <p:cNvSpPr>
                  <a:spLocks noChangeArrowheads="1"/>
                </p:cNvSpPr>
                <p:nvPr/>
              </p:nvSpPr>
              <p:spPr bwMode="auto">
                <a:xfrm>
                  <a:off x="755" y="741"/>
                  <a:ext cx="20" cy="1058"/>
                </a:xfrm>
                <a:prstGeom prst="rect">
                  <a:avLst/>
                </a:prstGeom>
                <a:solidFill>
                  <a:srgbClr val="7272F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35" name="Rectangle 95"/>
                <p:cNvSpPr>
                  <a:spLocks noChangeArrowheads="1"/>
                </p:cNvSpPr>
                <p:nvPr/>
              </p:nvSpPr>
              <p:spPr bwMode="auto">
                <a:xfrm>
                  <a:off x="762" y="741"/>
                  <a:ext cx="20" cy="1058"/>
                </a:xfrm>
                <a:prstGeom prst="rect">
                  <a:avLst/>
                </a:prstGeom>
                <a:solidFill>
                  <a:srgbClr val="7171F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36" name="Rectangle 96"/>
                <p:cNvSpPr>
                  <a:spLocks noChangeArrowheads="1"/>
                </p:cNvSpPr>
                <p:nvPr/>
              </p:nvSpPr>
              <p:spPr bwMode="auto">
                <a:xfrm>
                  <a:off x="775" y="741"/>
                  <a:ext cx="20" cy="1058"/>
                </a:xfrm>
                <a:prstGeom prst="rect">
                  <a:avLst/>
                </a:prstGeom>
                <a:solidFill>
                  <a:srgbClr val="6F6FF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37" name="Rectangle 97"/>
                <p:cNvSpPr>
                  <a:spLocks noChangeArrowheads="1"/>
                </p:cNvSpPr>
                <p:nvPr/>
              </p:nvSpPr>
              <p:spPr bwMode="auto">
                <a:xfrm>
                  <a:off x="782" y="741"/>
                  <a:ext cx="20" cy="1058"/>
                </a:xfrm>
                <a:prstGeom prst="rect">
                  <a:avLst/>
                </a:prstGeom>
                <a:solidFill>
                  <a:srgbClr val="6D6DF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38" name="Rectangle 98"/>
                <p:cNvSpPr>
                  <a:spLocks noChangeArrowheads="1"/>
                </p:cNvSpPr>
                <p:nvPr/>
              </p:nvSpPr>
              <p:spPr bwMode="auto">
                <a:xfrm>
                  <a:off x="795" y="741"/>
                  <a:ext cx="20" cy="1058"/>
                </a:xfrm>
                <a:prstGeom prst="rect">
                  <a:avLst/>
                </a:prstGeom>
                <a:solidFill>
                  <a:srgbClr val="6C6CF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39" name="Rectangle 99"/>
                <p:cNvSpPr>
                  <a:spLocks noChangeArrowheads="1"/>
                </p:cNvSpPr>
                <p:nvPr/>
              </p:nvSpPr>
              <p:spPr bwMode="auto">
                <a:xfrm>
                  <a:off x="801" y="741"/>
                  <a:ext cx="20" cy="1058"/>
                </a:xfrm>
                <a:prstGeom prst="rect">
                  <a:avLst/>
                </a:prstGeom>
                <a:solidFill>
                  <a:srgbClr val="6C6CF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40" name="Rectangle 100"/>
                <p:cNvSpPr>
                  <a:spLocks noChangeArrowheads="1"/>
                </p:cNvSpPr>
                <p:nvPr/>
              </p:nvSpPr>
              <p:spPr bwMode="auto">
                <a:xfrm>
                  <a:off x="815" y="741"/>
                  <a:ext cx="13" cy="1058"/>
                </a:xfrm>
                <a:prstGeom prst="rect">
                  <a:avLst/>
                </a:prstGeom>
                <a:solidFill>
                  <a:srgbClr val="6B6BF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41" name="Rectangle 101"/>
                <p:cNvSpPr>
                  <a:spLocks noChangeArrowheads="1"/>
                </p:cNvSpPr>
                <p:nvPr/>
              </p:nvSpPr>
              <p:spPr bwMode="auto">
                <a:xfrm>
                  <a:off x="821" y="741"/>
                  <a:ext cx="20" cy="1058"/>
                </a:xfrm>
                <a:prstGeom prst="rect">
                  <a:avLst/>
                </a:prstGeom>
                <a:solidFill>
                  <a:srgbClr val="6A6AF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42" name="Rectangle 102"/>
                <p:cNvSpPr>
                  <a:spLocks noChangeArrowheads="1"/>
                </p:cNvSpPr>
                <p:nvPr/>
              </p:nvSpPr>
              <p:spPr bwMode="auto">
                <a:xfrm>
                  <a:off x="828" y="741"/>
                  <a:ext cx="20" cy="1058"/>
                </a:xfrm>
                <a:prstGeom prst="rect">
                  <a:avLst/>
                </a:prstGeom>
                <a:solidFill>
                  <a:srgbClr val="6767F4"/>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43" name="Rectangle 103"/>
                <p:cNvSpPr>
                  <a:spLocks noChangeArrowheads="1"/>
                </p:cNvSpPr>
                <p:nvPr/>
              </p:nvSpPr>
              <p:spPr bwMode="auto">
                <a:xfrm>
                  <a:off x="841" y="741"/>
                  <a:ext cx="20" cy="1058"/>
                </a:xfrm>
                <a:prstGeom prst="rect">
                  <a:avLst/>
                </a:prstGeom>
                <a:solidFill>
                  <a:srgbClr val="6666F4"/>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44" name="Rectangle 104"/>
                <p:cNvSpPr>
                  <a:spLocks noChangeArrowheads="1"/>
                </p:cNvSpPr>
                <p:nvPr/>
              </p:nvSpPr>
              <p:spPr bwMode="auto">
                <a:xfrm>
                  <a:off x="848" y="741"/>
                  <a:ext cx="20" cy="1058"/>
                </a:xfrm>
                <a:prstGeom prst="rect">
                  <a:avLst/>
                </a:prstGeom>
                <a:solidFill>
                  <a:srgbClr val="6565F4"/>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45" name="Rectangle 105"/>
                <p:cNvSpPr>
                  <a:spLocks noChangeArrowheads="1"/>
                </p:cNvSpPr>
                <p:nvPr/>
              </p:nvSpPr>
              <p:spPr bwMode="auto">
                <a:xfrm>
                  <a:off x="861" y="741"/>
                  <a:ext cx="20" cy="1058"/>
                </a:xfrm>
                <a:prstGeom prst="rect">
                  <a:avLst/>
                </a:prstGeom>
                <a:solidFill>
                  <a:srgbClr val="6464F4"/>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46" name="Rectangle 106"/>
                <p:cNvSpPr>
                  <a:spLocks noChangeArrowheads="1"/>
                </p:cNvSpPr>
                <p:nvPr/>
              </p:nvSpPr>
              <p:spPr bwMode="auto">
                <a:xfrm>
                  <a:off x="868" y="741"/>
                  <a:ext cx="20" cy="1058"/>
                </a:xfrm>
                <a:prstGeom prst="rect">
                  <a:avLst/>
                </a:prstGeom>
                <a:solidFill>
                  <a:srgbClr val="6363F4"/>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47" name="Rectangle 107"/>
                <p:cNvSpPr>
                  <a:spLocks noChangeArrowheads="1"/>
                </p:cNvSpPr>
                <p:nvPr/>
              </p:nvSpPr>
              <p:spPr bwMode="auto">
                <a:xfrm>
                  <a:off x="881" y="741"/>
                  <a:ext cx="20" cy="1058"/>
                </a:xfrm>
                <a:prstGeom prst="rect">
                  <a:avLst/>
                </a:prstGeom>
                <a:solidFill>
                  <a:srgbClr val="6060F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48" name="Rectangle 108"/>
                <p:cNvSpPr>
                  <a:spLocks noChangeArrowheads="1"/>
                </p:cNvSpPr>
                <p:nvPr/>
              </p:nvSpPr>
              <p:spPr bwMode="auto">
                <a:xfrm>
                  <a:off x="887" y="741"/>
                  <a:ext cx="20" cy="1058"/>
                </a:xfrm>
                <a:prstGeom prst="rect">
                  <a:avLst/>
                </a:prstGeom>
                <a:solidFill>
                  <a:srgbClr val="5F5FF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49" name="Rectangle 109"/>
                <p:cNvSpPr>
                  <a:spLocks noChangeArrowheads="1"/>
                </p:cNvSpPr>
                <p:nvPr/>
              </p:nvSpPr>
              <p:spPr bwMode="auto">
                <a:xfrm>
                  <a:off x="901" y="741"/>
                  <a:ext cx="13" cy="1058"/>
                </a:xfrm>
                <a:prstGeom prst="rect">
                  <a:avLst/>
                </a:prstGeom>
                <a:solidFill>
                  <a:srgbClr val="5E5EF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50" name="Rectangle 110"/>
                <p:cNvSpPr>
                  <a:spLocks noChangeArrowheads="1"/>
                </p:cNvSpPr>
                <p:nvPr/>
              </p:nvSpPr>
              <p:spPr bwMode="auto">
                <a:xfrm>
                  <a:off x="907" y="741"/>
                  <a:ext cx="20" cy="1058"/>
                </a:xfrm>
                <a:prstGeom prst="rect">
                  <a:avLst/>
                </a:prstGeom>
                <a:solidFill>
                  <a:srgbClr val="5D5DF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51" name="Rectangle 111"/>
                <p:cNvSpPr>
                  <a:spLocks noChangeArrowheads="1"/>
                </p:cNvSpPr>
                <p:nvPr/>
              </p:nvSpPr>
              <p:spPr bwMode="auto">
                <a:xfrm>
                  <a:off x="914" y="741"/>
                  <a:ext cx="20" cy="1058"/>
                </a:xfrm>
                <a:prstGeom prst="rect">
                  <a:avLst/>
                </a:prstGeom>
                <a:solidFill>
                  <a:srgbClr val="5C5CF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52" name="Rectangle 112"/>
                <p:cNvSpPr>
                  <a:spLocks noChangeArrowheads="1"/>
                </p:cNvSpPr>
                <p:nvPr/>
              </p:nvSpPr>
              <p:spPr bwMode="auto">
                <a:xfrm>
                  <a:off x="927" y="741"/>
                  <a:ext cx="20" cy="1058"/>
                </a:xfrm>
                <a:prstGeom prst="rect">
                  <a:avLst/>
                </a:prstGeom>
                <a:solidFill>
                  <a:srgbClr val="5B5BF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53" name="Rectangle 113"/>
                <p:cNvSpPr>
                  <a:spLocks noChangeArrowheads="1"/>
                </p:cNvSpPr>
                <p:nvPr/>
              </p:nvSpPr>
              <p:spPr bwMode="auto">
                <a:xfrm>
                  <a:off x="934" y="741"/>
                  <a:ext cx="20" cy="1058"/>
                </a:xfrm>
                <a:prstGeom prst="rect">
                  <a:avLst/>
                </a:prstGeom>
                <a:solidFill>
                  <a:srgbClr val="5E5EF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54" name="Rectangle 114"/>
                <p:cNvSpPr>
                  <a:spLocks noChangeArrowheads="1"/>
                </p:cNvSpPr>
                <p:nvPr/>
              </p:nvSpPr>
              <p:spPr bwMode="auto">
                <a:xfrm>
                  <a:off x="947" y="741"/>
                  <a:ext cx="20" cy="1058"/>
                </a:xfrm>
                <a:prstGeom prst="rect">
                  <a:avLst/>
                </a:prstGeom>
                <a:solidFill>
                  <a:srgbClr val="6363F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55" name="Rectangle 115"/>
                <p:cNvSpPr>
                  <a:spLocks noChangeArrowheads="1"/>
                </p:cNvSpPr>
                <p:nvPr/>
              </p:nvSpPr>
              <p:spPr bwMode="auto">
                <a:xfrm>
                  <a:off x="954" y="741"/>
                  <a:ext cx="20" cy="1058"/>
                </a:xfrm>
                <a:prstGeom prst="rect">
                  <a:avLst/>
                </a:prstGeom>
                <a:solidFill>
                  <a:srgbClr val="6969F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56" name="Rectangle 116"/>
                <p:cNvSpPr>
                  <a:spLocks noChangeArrowheads="1"/>
                </p:cNvSpPr>
                <p:nvPr/>
              </p:nvSpPr>
              <p:spPr bwMode="auto">
                <a:xfrm>
                  <a:off x="967" y="741"/>
                  <a:ext cx="13" cy="1058"/>
                </a:xfrm>
                <a:prstGeom prst="rect">
                  <a:avLst/>
                </a:prstGeom>
                <a:solidFill>
                  <a:srgbClr val="6E6EF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57" name="Rectangle 117"/>
                <p:cNvSpPr>
                  <a:spLocks noChangeArrowheads="1"/>
                </p:cNvSpPr>
                <p:nvPr/>
              </p:nvSpPr>
              <p:spPr bwMode="auto">
                <a:xfrm>
                  <a:off x="974" y="741"/>
                  <a:ext cx="20" cy="1058"/>
                </a:xfrm>
                <a:prstGeom prst="rect">
                  <a:avLst/>
                </a:prstGeom>
                <a:solidFill>
                  <a:srgbClr val="7474F4"/>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58" name="Rectangle 118"/>
                <p:cNvSpPr>
                  <a:spLocks noChangeArrowheads="1"/>
                </p:cNvSpPr>
                <p:nvPr/>
              </p:nvSpPr>
              <p:spPr bwMode="auto">
                <a:xfrm>
                  <a:off x="980" y="741"/>
                  <a:ext cx="20" cy="1058"/>
                </a:xfrm>
                <a:prstGeom prst="rect">
                  <a:avLst/>
                </a:prstGeom>
                <a:solidFill>
                  <a:srgbClr val="7979F4"/>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59" name="Rectangle 119"/>
                <p:cNvSpPr>
                  <a:spLocks noChangeArrowheads="1"/>
                </p:cNvSpPr>
                <p:nvPr/>
              </p:nvSpPr>
              <p:spPr bwMode="auto">
                <a:xfrm>
                  <a:off x="993" y="741"/>
                  <a:ext cx="20" cy="1058"/>
                </a:xfrm>
                <a:prstGeom prst="rect">
                  <a:avLst/>
                </a:prstGeom>
                <a:solidFill>
                  <a:srgbClr val="8484F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60" name="Rectangle 120"/>
                <p:cNvSpPr>
                  <a:spLocks noChangeArrowheads="1"/>
                </p:cNvSpPr>
                <p:nvPr/>
              </p:nvSpPr>
              <p:spPr bwMode="auto">
                <a:xfrm>
                  <a:off x="1000" y="741"/>
                  <a:ext cx="20" cy="1058"/>
                </a:xfrm>
                <a:prstGeom prst="rect">
                  <a:avLst/>
                </a:prstGeom>
                <a:solidFill>
                  <a:srgbClr val="8989F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61" name="Rectangle 121"/>
                <p:cNvSpPr>
                  <a:spLocks noChangeArrowheads="1"/>
                </p:cNvSpPr>
                <p:nvPr/>
              </p:nvSpPr>
              <p:spPr bwMode="auto">
                <a:xfrm>
                  <a:off x="1013" y="741"/>
                  <a:ext cx="20" cy="1058"/>
                </a:xfrm>
                <a:prstGeom prst="rect">
                  <a:avLst/>
                </a:prstGeom>
                <a:solidFill>
                  <a:srgbClr val="9090F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62" name="Rectangle 122"/>
                <p:cNvSpPr>
                  <a:spLocks noChangeArrowheads="1"/>
                </p:cNvSpPr>
                <p:nvPr/>
              </p:nvSpPr>
              <p:spPr bwMode="auto">
                <a:xfrm>
                  <a:off x="1020" y="741"/>
                  <a:ext cx="20" cy="1058"/>
                </a:xfrm>
                <a:prstGeom prst="rect">
                  <a:avLst/>
                </a:prstGeom>
                <a:solidFill>
                  <a:srgbClr val="9595F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63" name="Rectangle 123"/>
                <p:cNvSpPr>
                  <a:spLocks noChangeArrowheads="1"/>
                </p:cNvSpPr>
                <p:nvPr/>
              </p:nvSpPr>
              <p:spPr bwMode="auto">
                <a:xfrm>
                  <a:off x="1033" y="741"/>
                  <a:ext cx="20" cy="1058"/>
                </a:xfrm>
                <a:prstGeom prst="rect">
                  <a:avLst/>
                </a:prstGeom>
                <a:solidFill>
                  <a:srgbClr val="9B9BF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64" name="Rectangle 124"/>
                <p:cNvSpPr>
                  <a:spLocks noChangeArrowheads="1"/>
                </p:cNvSpPr>
                <p:nvPr/>
              </p:nvSpPr>
              <p:spPr bwMode="auto">
                <a:xfrm>
                  <a:off x="1040" y="741"/>
                  <a:ext cx="20" cy="1058"/>
                </a:xfrm>
                <a:prstGeom prst="rect">
                  <a:avLst/>
                </a:prstGeom>
                <a:solidFill>
                  <a:srgbClr val="A0A0F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65" name="Rectangle 125"/>
                <p:cNvSpPr>
                  <a:spLocks noChangeArrowheads="1"/>
                </p:cNvSpPr>
                <p:nvPr/>
              </p:nvSpPr>
              <p:spPr bwMode="auto">
                <a:xfrm>
                  <a:off x="1053" y="741"/>
                  <a:ext cx="13" cy="1058"/>
                </a:xfrm>
                <a:prstGeom prst="rect">
                  <a:avLst/>
                </a:prstGeom>
                <a:solidFill>
                  <a:srgbClr val="ABABF8"/>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66" name="Rectangle 126"/>
                <p:cNvSpPr>
                  <a:spLocks noChangeArrowheads="1"/>
                </p:cNvSpPr>
                <p:nvPr/>
              </p:nvSpPr>
              <p:spPr bwMode="auto">
                <a:xfrm>
                  <a:off x="1059" y="741"/>
                  <a:ext cx="20" cy="1058"/>
                </a:xfrm>
                <a:prstGeom prst="rect">
                  <a:avLst/>
                </a:prstGeom>
                <a:solidFill>
                  <a:srgbClr val="B0B0F8"/>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67" name="Rectangle 127"/>
                <p:cNvSpPr>
                  <a:spLocks noChangeArrowheads="1"/>
                </p:cNvSpPr>
                <p:nvPr/>
              </p:nvSpPr>
              <p:spPr bwMode="auto">
                <a:xfrm>
                  <a:off x="1066" y="741"/>
                  <a:ext cx="20" cy="1058"/>
                </a:xfrm>
                <a:prstGeom prst="rect">
                  <a:avLst/>
                </a:prstGeom>
                <a:solidFill>
                  <a:srgbClr val="B6B6F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68" name="Rectangle 128"/>
                <p:cNvSpPr>
                  <a:spLocks noChangeArrowheads="1"/>
                </p:cNvSpPr>
                <p:nvPr/>
              </p:nvSpPr>
              <p:spPr bwMode="auto">
                <a:xfrm>
                  <a:off x="1079" y="741"/>
                  <a:ext cx="20" cy="1058"/>
                </a:xfrm>
                <a:prstGeom prst="rect">
                  <a:avLst/>
                </a:prstGeom>
                <a:solidFill>
                  <a:srgbClr val="BBBBF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69" name="Rectangle 129"/>
                <p:cNvSpPr>
                  <a:spLocks noChangeArrowheads="1"/>
                </p:cNvSpPr>
                <p:nvPr/>
              </p:nvSpPr>
              <p:spPr bwMode="auto">
                <a:xfrm>
                  <a:off x="1086" y="741"/>
                  <a:ext cx="20" cy="1058"/>
                </a:xfrm>
                <a:prstGeom prst="rect">
                  <a:avLst/>
                </a:prstGeom>
                <a:solidFill>
                  <a:srgbClr val="C1C1FA"/>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70" name="Rectangle 130"/>
                <p:cNvSpPr>
                  <a:spLocks noChangeArrowheads="1"/>
                </p:cNvSpPr>
                <p:nvPr/>
              </p:nvSpPr>
              <p:spPr bwMode="auto">
                <a:xfrm>
                  <a:off x="1099" y="741"/>
                  <a:ext cx="20" cy="1058"/>
                </a:xfrm>
                <a:prstGeom prst="rect">
                  <a:avLst/>
                </a:prstGeom>
                <a:solidFill>
                  <a:srgbClr val="C7C7FA"/>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71" name="Rectangle 131"/>
                <p:cNvSpPr>
                  <a:spLocks noChangeArrowheads="1"/>
                </p:cNvSpPr>
                <p:nvPr/>
              </p:nvSpPr>
              <p:spPr bwMode="auto">
                <a:xfrm>
                  <a:off x="1106" y="741"/>
                  <a:ext cx="20" cy="1058"/>
                </a:xfrm>
                <a:prstGeom prst="rect">
                  <a:avLst/>
                </a:prstGeom>
                <a:solidFill>
                  <a:srgbClr val="D2D2FB"/>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72" name="Rectangle 132"/>
                <p:cNvSpPr>
                  <a:spLocks noChangeArrowheads="1"/>
                </p:cNvSpPr>
                <p:nvPr/>
              </p:nvSpPr>
              <p:spPr bwMode="auto">
                <a:xfrm>
                  <a:off x="1119" y="741"/>
                  <a:ext cx="13" cy="1058"/>
                </a:xfrm>
                <a:prstGeom prst="rect">
                  <a:avLst/>
                </a:prstGeom>
                <a:solidFill>
                  <a:srgbClr val="D7D7FB"/>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73" name="Rectangle 133"/>
                <p:cNvSpPr>
                  <a:spLocks noChangeArrowheads="1"/>
                </p:cNvSpPr>
                <p:nvPr/>
              </p:nvSpPr>
              <p:spPr bwMode="auto">
                <a:xfrm>
                  <a:off x="1125" y="741"/>
                  <a:ext cx="20" cy="1058"/>
                </a:xfrm>
                <a:prstGeom prst="rect">
                  <a:avLst/>
                </a:prstGeom>
                <a:solidFill>
                  <a:srgbClr val="DDDDF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74" name="Rectangle 134"/>
                <p:cNvSpPr>
                  <a:spLocks noChangeArrowheads="1"/>
                </p:cNvSpPr>
                <p:nvPr/>
              </p:nvSpPr>
              <p:spPr bwMode="auto">
                <a:xfrm>
                  <a:off x="1132" y="741"/>
                  <a:ext cx="20" cy="1058"/>
                </a:xfrm>
                <a:prstGeom prst="rect">
                  <a:avLst/>
                </a:prstGeom>
                <a:solidFill>
                  <a:srgbClr val="E2E2F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75" name="Rectangle 135"/>
                <p:cNvSpPr>
                  <a:spLocks noChangeArrowheads="1"/>
                </p:cNvSpPr>
                <p:nvPr/>
              </p:nvSpPr>
              <p:spPr bwMode="auto">
                <a:xfrm>
                  <a:off x="1145" y="741"/>
                  <a:ext cx="20" cy="1058"/>
                </a:xfrm>
                <a:prstGeom prst="rect">
                  <a:avLst/>
                </a:prstGeom>
                <a:solidFill>
                  <a:srgbClr val="E8E8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76" name="Rectangle 136"/>
                <p:cNvSpPr>
                  <a:spLocks noChangeArrowheads="1"/>
                </p:cNvSpPr>
                <p:nvPr/>
              </p:nvSpPr>
              <p:spPr bwMode="auto">
                <a:xfrm>
                  <a:off x="1152" y="741"/>
                  <a:ext cx="20" cy="1058"/>
                </a:xfrm>
                <a:prstGeom prst="rect">
                  <a:avLst/>
                </a:prstGeom>
                <a:solidFill>
                  <a:srgbClr val="EDED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77" name="Rectangle 137"/>
                <p:cNvSpPr>
                  <a:spLocks noChangeArrowheads="1"/>
                </p:cNvSpPr>
                <p:nvPr/>
              </p:nvSpPr>
              <p:spPr bwMode="auto">
                <a:xfrm>
                  <a:off x="1165" y="741"/>
                  <a:ext cx="20" cy="1058"/>
                </a:xfrm>
                <a:prstGeom prst="rect">
                  <a:avLst/>
                </a:prstGeom>
                <a:solidFill>
                  <a:srgbClr val="F8F8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78" name="Rectangle 138"/>
                <p:cNvSpPr>
                  <a:spLocks noChangeArrowheads="1"/>
                </p:cNvSpPr>
                <p:nvPr/>
              </p:nvSpPr>
              <p:spPr bwMode="auto">
                <a:xfrm>
                  <a:off x="1172"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79" name="Rectangle 139"/>
                <p:cNvSpPr>
                  <a:spLocks noChangeArrowheads="1"/>
                </p:cNvSpPr>
                <p:nvPr/>
              </p:nvSpPr>
              <p:spPr bwMode="auto">
                <a:xfrm>
                  <a:off x="1185"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80" name="Rectangle 140"/>
                <p:cNvSpPr>
                  <a:spLocks noChangeArrowheads="1"/>
                </p:cNvSpPr>
                <p:nvPr/>
              </p:nvSpPr>
              <p:spPr bwMode="auto">
                <a:xfrm>
                  <a:off x="1192"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81" name="Rectangle 141"/>
                <p:cNvSpPr>
                  <a:spLocks noChangeArrowheads="1"/>
                </p:cNvSpPr>
                <p:nvPr/>
              </p:nvSpPr>
              <p:spPr bwMode="auto">
                <a:xfrm>
                  <a:off x="1205" y="741"/>
                  <a:ext cx="13"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82" name="Rectangle 142"/>
                <p:cNvSpPr>
                  <a:spLocks noChangeArrowheads="1"/>
                </p:cNvSpPr>
                <p:nvPr/>
              </p:nvSpPr>
              <p:spPr bwMode="auto">
                <a:xfrm>
                  <a:off x="1211"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83" name="Rectangle 143"/>
                <p:cNvSpPr>
                  <a:spLocks noChangeArrowheads="1"/>
                </p:cNvSpPr>
                <p:nvPr/>
              </p:nvSpPr>
              <p:spPr bwMode="auto">
                <a:xfrm>
                  <a:off x="1218"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84" name="Rectangle 144"/>
                <p:cNvSpPr>
                  <a:spLocks noChangeArrowheads="1"/>
                </p:cNvSpPr>
                <p:nvPr/>
              </p:nvSpPr>
              <p:spPr bwMode="auto">
                <a:xfrm>
                  <a:off x="1231"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85" name="Rectangle 145"/>
                <p:cNvSpPr>
                  <a:spLocks noChangeArrowheads="1"/>
                </p:cNvSpPr>
                <p:nvPr/>
              </p:nvSpPr>
              <p:spPr bwMode="auto">
                <a:xfrm>
                  <a:off x="1238"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86" name="Rectangle 146"/>
                <p:cNvSpPr>
                  <a:spLocks noChangeArrowheads="1"/>
                </p:cNvSpPr>
                <p:nvPr/>
              </p:nvSpPr>
              <p:spPr bwMode="auto">
                <a:xfrm>
                  <a:off x="1251"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87" name="Rectangle 147"/>
                <p:cNvSpPr>
                  <a:spLocks noChangeArrowheads="1"/>
                </p:cNvSpPr>
                <p:nvPr/>
              </p:nvSpPr>
              <p:spPr bwMode="auto">
                <a:xfrm>
                  <a:off x="1258"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88" name="Rectangle 148"/>
                <p:cNvSpPr>
                  <a:spLocks noChangeArrowheads="1"/>
                </p:cNvSpPr>
                <p:nvPr/>
              </p:nvSpPr>
              <p:spPr bwMode="auto">
                <a:xfrm>
                  <a:off x="1271" y="741"/>
                  <a:ext cx="13"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89" name="Rectangle 149"/>
                <p:cNvSpPr>
                  <a:spLocks noChangeArrowheads="1"/>
                </p:cNvSpPr>
                <p:nvPr/>
              </p:nvSpPr>
              <p:spPr bwMode="auto">
                <a:xfrm>
                  <a:off x="1278"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90" name="Rectangle 150"/>
                <p:cNvSpPr>
                  <a:spLocks noChangeArrowheads="1"/>
                </p:cNvSpPr>
                <p:nvPr/>
              </p:nvSpPr>
              <p:spPr bwMode="auto">
                <a:xfrm>
                  <a:off x="1284"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91" name="Rectangle 151"/>
                <p:cNvSpPr>
                  <a:spLocks noChangeArrowheads="1"/>
                </p:cNvSpPr>
                <p:nvPr/>
              </p:nvSpPr>
              <p:spPr bwMode="auto">
                <a:xfrm>
                  <a:off x="1297"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92" name="Rectangle 152"/>
                <p:cNvSpPr>
                  <a:spLocks noChangeArrowheads="1"/>
                </p:cNvSpPr>
                <p:nvPr/>
              </p:nvSpPr>
              <p:spPr bwMode="auto">
                <a:xfrm>
                  <a:off x="1304"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93" name="Rectangle 153"/>
                <p:cNvSpPr>
                  <a:spLocks noChangeArrowheads="1"/>
                </p:cNvSpPr>
                <p:nvPr/>
              </p:nvSpPr>
              <p:spPr bwMode="auto">
                <a:xfrm>
                  <a:off x="1317"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94" name="Rectangle 154"/>
                <p:cNvSpPr>
                  <a:spLocks noChangeArrowheads="1"/>
                </p:cNvSpPr>
                <p:nvPr/>
              </p:nvSpPr>
              <p:spPr bwMode="auto">
                <a:xfrm>
                  <a:off x="1324"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95" name="Rectangle 155"/>
                <p:cNvSpPr>
                  <a:spLocks noChangeArrowheads="1"/>
                </p:cNvSpPr>
                <p:nvPr/>
              </p:nvSpPr>
              <p:spPr bwMode="auto">
                <a:xfrm>
                  <a:off x="1337"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96" name="Rectangle 156"/>
                <p:cNvSpPr>
                  <a:spLocks noChangeArrowheads="1"/>
                </p:cNvSpPr>
                <p:nvPr/>
              </p:nvSpPr>
              <p:spPr bwMode="auto">
                <a:xfrm>
                  <a:off x="1344"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97" name="Rectangle 157"/>
                <p:cNvSpPr>
                  <a:spLocks noChangeArrowheads="1"/>
                </p:cNvSpPr>
                <p:nvPr/>
              </p:nvSpPr>
              <p:spPr bwMode="auto">
                <a:xfrm>
                  <a:off x="1357" y="741"/>
                  <a:ext cx="13"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98" name="Rectangle 158"/>
                <p:cNvSpPr>
                  <a:spLocks noChangeArrowheads="1"/>
                </p:cNvSpPr>
                <p:nvPr/>
              </p:nvSpPr>
              <p:spPr bwMode="auto">
                <a:xfrm>
                  <a:off x="1364"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199" name="Rectangle 159"/>
                <p:cNvSpPr>
                  <a:spLocks noChangeArrowheads="1"/>
                </p:cNvSpPr>
                <p:nvPr/>
              </p:nvSpPr>
              <p:spPr bwMode="auto">
                <a:xfrm>
                  <a:off x="1370"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00" name="Rectangle 160"/>
                <p:cNvSpPr>
                  <a:spLocks noChangeArrowheads="1"/>
                </p:cNvSpPr>
                <p:nvPr/>
              </p:nvSpPr>
              <p:spPr bwMode="auto">
                <a:xfrm>
                  <a:off x="1383"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01" name="Rectangle 161"/>
                <p:cNvSpPr>
                  <a:spLocks noChangeArrowheads="1"/>
                </p:cNvSpPr>
                <p:nvPr/>
              </p:nvSpPr>
              <p:spPr bwMode="auto">
                <a:xfrm>
                  <a:off x="1390"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02" name="Rectangle 162"/>
                <p:cNvSpPr>
                  <a:spLocks noChangeArrowheads="1"/>
                </p:cNvSpPr>
                <p:nvPr/>
              </p:nvSpPr>
              <p:spPr bwMode="auto">
                <a:xfrm>
                  <a:off x="1403"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03" name="Rectangle 163"/>
                <p:cNvSpPr>
                  <a:spLocks noChangeArrowheads="1"/>
                </p:cNvSpPr>
                <p:nvPr/>
              </p:nvSpPr>
              <p:spPr bwMode="auto">
                <a:xfrm>
                  <a:off x="1410"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04" name="Rectangle 164"/>
                <p:cNvSpPr>
                  <a:spLocks noChangeArrowheads="1"/>
                </p:cNvSpPr>
                <p:nvPr/>
              </p:nvSpPr>
              <p:spPr bwMode="auto">
                <a:xfrm>
                  <a:off x="1423" y="741"/>
                  <a:ext cx="13"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05" name="Rectangle 165"/>
                <p:cNvSpPr>
                  <a:spLocks noChangeArrowheads="1"/>
                </p:cNvSpPr>
                <p:nvPr/>
              </p:nvSpPr>
              <p:spPr bwMode="auto">
                <a:xfrm>
                  <a:off x="1430"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06" name="Rectangle 166"/>
                <p:cNvSpPr>
                  <a:spLocks noChangeArrowheads="1"/>
                </p:cNvSpPr>
                <p:nvPr/>
              </p:nvSpPr>
              <p:spPr bwMode="auto">
                <a:xfrm>
                  <a:off x="1436"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07" name="Rectangle 167"/>
                <p:cNvSpPr>
                  <a:spLocks noChangeArrowheads="1"/>
                </p:cNvSpPr>
                <p:nvPr/>
              </p:nvSpPr>
              <p:spPr bwMode="auto">
                <a:xfrm>
                  <a:off x="1450"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08" name="Rectangle 168"/>
                <p:cNvSpPr>
                  <a:spLocks noChangeArrowheads="1"/>
                </p:cNvSpPr>
                <p:nvPr/>
              </p:nvSpPr>
              <p:spPr bwMode="auto">
                <a:xfrm>
                  <a:off x="1456"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09" name="Rectangle 169"/>
                <p:cNvSpPr>
                  <a:spLocks noChangeArrowheads="1"/>
                </p:cNvSpPr>
                <p:nvPr/>
              </p:nvSpPr>
              <p:spPr bwMode="auto">
                <a:xfrm>
                  <a:off x="1469"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10" name="Rectangle 170"/>
                <p:cNvSpPr>
                  <a:spLocks noChangeArrowheads="1"/>
                </p:cNvSpPr>
                <p:nvPr/>
              </p:nvSpPr>
              <p:spPr bwMode="auto">
                <a:xfrm>
                  <a:off x="1476"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11" name="Rectangle 171"/>
                <p:cNvSpPr>
                  <a:spLocks noChangeArrowheads="1"/>
                </p:cNvSpPr>
                <p:nvPr/>
              </p:nvSpPr>
              <p:spPr bwMode="auto">
                <a:xfrm>
                  <a:off x="1489"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12" name="Rectangle 172"/>
                <p:cNvSpPr>
                  <a:spLocks noChangeArrowheads="1"/>
                </p:cNvSpPr>
                <p:nvPr/>
              </p:nvSpPr>
              <p:spPr bwMode="auto">
                <a:xfrm>
                  <a:off x="1496"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13" name="Rectangle 173"/>
                <p:cNvSpPr>
                  <a:spLocks noChangeArrowheads="1"/>
                </p:cNvSpPr>
                <p:nvPr/>
              </p:nvSpPr>
              <p:spPr bwMode="auto">
                <a:xfrm>
                  <a:off x="1509" y="741"/>
                  <a:ext cx="13"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14" name="Rectangle 174"/>
                <p:cNvSpPr>
                  <a:spLocks noChangeArrowheads="1"/>
                </p:cNvSpPr>
                <p:nvPr/>
              </p:nvSpPr>
              <p:spPr bwMode="auto">
                <a:xfrm>
                  <a:off x="1516"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15" name="Rectangle 175"/>
                <p:cNvSpPr>
                  <a:spLocks noChangeArrowheads="1"/>
                </p:cNvSpPr>
                <p:nvPr/>
              </p:nvSpPr>
              <p:spPr bwMode="auto">
                <a:xfrm>
                  <a:off x="1522"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16" name="Rectangle 176"/>
                <p:cNvSpPr>
                  <a:spLocks noChangeArrowheads="1"/>
                </p:cNvSpPr>
                <p:nvPr/>
              </p:nvSpPr>
              <p:spPr bwMode="auto">
                <a:xfrm>
                  <a:off x="1536"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17" name="Rectangle 177"/>
                <p:cNvSpPr>
                  <a:spLocks noChangeArrowheads="1"/>
                </p:cNvSpPr>
                <p:nvPr/>
              </p:nvSpPr>
              <p:spPr bwMode="auto">
                <a:xfrm>
                  <a:off x="1542"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18" name="Rectangle 178"/>
                <p:cNvSpPr>
                  <a:spLocks noChangeArrowheads="1"/>
                </p:cNvSpPr>
                <p:nvPr/>
              </p:nvSpPr>
              <p:spPr bwMode="auto">
                <a:xfrm>
                  <a:off x="1555"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19" name="Rectangle 179"/>
                <p:cNvSpPr>
                  <a:spLocks noChangeArrowheads="1"/>
                </p:cNvSpPr>
                <p:nvPr/>
              </p:nvSpPr>
              <p:spPr bwMode="auto">
                <a:xfrm>
                  <a:off x="1562"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20" name="Rectangle 180"/>
                <p:cNvSpPr>
                  <a:spLocks noChangeArrowheads="1"/>
                </p:cNvSpPr>
                <p:nvPr/>
              </p:nvSpPr>
              <p:spPr bwMode="auto">
                <a:xfrm>
                  <a:off x="1575" y="741"/>
                  <a:ext cx="13"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21" name="Rectangle 181"/>
                <p:cNvSpPr>
                  <a:spLocks noChangeArrowheads="1"/>
                </p:cNvSpPr>
                <p:nvPr/>
              </p:nvSpPr>
              <p:spPr bwMode="auto">
                <a:xfrm>
                  <a:off x="1582"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22" name="Rectangle 182"/>
                <p:cNvSpPr>
                  <a:spLocks noChangeArrowheads="1"/>
                </p:cNvSpPr>
                <p:nvPr/>
              </p:nvSpPr>
              <p:spPr bwMode="auto">
                <a:xfrm>
                  <a:off x="1589"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23" name="Rectangle 183"/>
                <p:cNvSpPr>
                  <a:spLocks noChangeArrowheads="1"/>
                </p:cNvSpPr>
                <p:nvPr/>
              </p:nvSpPr>
              <p:spPr bwMode="auto">
                <a:xfrm>
                  <a:off x="1602"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24" name="Rectangle 184"/>
                <p:cNvSpPr>
                  <a:spLocks noChangeArrowheads="1"/>
                </p:cNvSpPr>
                <p:nvPr/>
              </p:nvSpPr>
              <p:spPr bwMode="auto">
                <a:xfrm>
                  <a:off x="1608"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25" name="Rectangle 185"/>
                <p:cNvSpPr>
                  <a:spLocks noChangeArrowheads="1"/>
                </p:cNvSpPr>
                <p:nvPr/>
              </p:nvSpPr>
              <p:spPr bwMode="auto">
                <a:xfrm>
                  <a:off x="1622"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26" name="Rectangle 186"/>
                <p:cNvSpPr>
                  <a:spLocks noChangeArrowheads="1"/>
                </p:cNvSpPr>
                <p:nvPr/>
              </p:nvSpPr>
              <p:spPr bwMode="auto">
                <a:xfrm>
                  <a:off x="1628"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27" name="Rectangle 187"/>
                <p:cNvSpPr>
                  <a:spLocks noChangeArrowheads="1"/>
                </p:cNvSpPr>
                <p:nvPr/>
              </p:nvSpPr>
              <p:spPr bwMode="auto">
                <a:xfrm>
                  <a:off x="1641"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28" name="Rectangle 188"/>
                <p:cNvSpPr>
                  <a:spLocks noChangeArrowheads="1"/>
                </p:cNvSpPr>
                <p:nvPr/>
              </p:nvSpPr>
              <p:spPr bwMode="auto">
                <a:xfrm>
                  <a:off x="1648"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29" name="Rectangle 189"/>
                <p:cNvSpPr>
                  <a:spLocks noChangeArrowheads="1"/>
                </p:cNvSpPr>
                <p:nvPr/>
              </p:nvSpPr>
              <p:spPr bwMode="auto">
                <a:xfrm>
                  <a:off x="1661" y="741"/>
                  <a:ext cx="13"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30" name="Rectangle 190"/>
                <p:cNvSpPr>
                  <a:spLocks noChangeArrowheads="1"/>
                </p:cNvSpPr>
                <p:nvPr/>
              </p:nvSpPr>
              <p:spPr bwMode="auto">
                <a:xfrm>
                  <a:off x="1668"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31" name="Rectangle 191"/>
                <p:cNvSpPr>
                  <a:spLocks noChangeArrowheads="1"/>
                </p:cNvSpPr>
                <p:nvPr/>
              </p:nvSpPr>
              <p:spPr bwMode="auto">
                <a:xfrm>
                  <a:off x="1675"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32" name="Rectangle 192"/>
                <p:cNvSpPr>
                  <a:spLocks noChangeArrowheads="1"/>
                </p:cNvSpPr>
                <p:nvPr/>
              </p:nvSpPr>
              <p:spPr bwMode="auto">
                <a:xfrm>
                  <a:off x="1688"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33" name="Rectangle 193"/>
                <p:cNvSpPr>
                  <a:spLocks noChangeArrowheads="1"/>
                </p:cNvSpPr>
                <p:nvPr/>
              </p:nvSpPr>
              <p:spPr bwMode="auto">
                <a:xfrm>
                  <a:off x="1694"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34" name="Rectangle 194"/>
                <p:cNvSpPr>
                  <a:spLocks noChangeArrowheads="1"/>
                </p:cNvSpPr>
                <p:nvPr/>
              </p:nvSpPr>
              <p:spPr bwMode="auto">
                <a:xfrm>
                  <a:off x="1708"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35" name="Rectangle 195"/>
                <p:cNvSpPr>
                  <a:spLocks noChangeArrowheads="1"/>
                </p:cNvSpPr>
                <p:nvPr/>
              </p:nvSpPr>
              <p:spPr bwMode="auto">
                <a:xfrm>
                  <a:off x="1714"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36" name="Rectangle 196"/>
                <p:cNvSpPr>
                  <a:spLocks noChangeArrowheads="1"/>
                </p:cNvSpPr>
                <p:nvPr/>
              </p:nvSpPr>
              <p:spPr bwMode="auto">
                <a:xfrm>
                  <a:off x="1727" y="741"/>
                  <a:ext cx="13"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37" name="Rectangle 197"/>
                <p:cNvSpPr>
                  <a:spLocks noChangeArrowheads="1"/>
                </p:cNvSpPr>
                <p:nvPr/>
              </p:nvSpPr>
              <p:spPr bwMode="auto">
                <a:xfrm>
                  <a:off x="1734"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38" name="Rectangle 198"/>
                <p:cNvSpPr>
                  <a:spLocks noChangeArrowheads="1"/>
                </p:cNvSpPr>
                <p:nvPr/>
              </p:nvSpPr>
              <p:spPr bwMode="auto">
                <a:xfrm>
                  <a:off x="1741"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39" name="Rectangle 199"/>
                <p:cNvSpPr>
                  <a:spLocks noChangeArrowheads="1"/>
                </p:cNvSpPr>
                <p:nvPr/>
              </p:nvSpPr>
              <p:spPr bwMode="auto">
                <a:xfrm>
                  <a:off x="1754"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40" name="Rectangle 200"/>
                <p:cNvSpPr>
                  <a:spLocks noChangeArrowheads="1"/>
                </p:cNvSpPr>
                <p:nvPr/>
              </p:nvSpPr>
              <p:spPr bwMode="auto">
                <a:xfrm>
                  <a:off x="1760"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41" name="Rectangle 201"/>
                <p:cNvSpPr>
                  <a:spLocks noChangeArrowheads="1"/>
                </p:cNvSpPr>
                <p:nvPr/>
              </p:nvSpPr>
              <p:spPr bwMode="auto">
                <a:xfrm>
                  <a:off x="1774"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42" name="Rectangle 202"/>
                <p:cNvSpPr>
                  <a:spLocks noChangeArrowheads="1"/>
                </p:cNvSpPr>
                <p:nvPr/>
              </p:nvSpPr>
              <p:spPr bwMode="auto">
                <a:xfrm>
                  <a:off x="1780"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43" name="Rectangle 203"/>
                <p:cNvSpPr>
                  <a:spLocks noChangeArrowheads="1"/>
                </p:cNvSpPr>
                <p:nvPr/>
              </p:nvSpPr>
              <p:spPr bwMode="auto">
                <a:xfrm>
                  <a:off x="1794"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44" name="Rectangle 204"/>
                <p:cNvSpPr>
                  <a:spLocks noChangeArrowheads="1"/>
                </p:cNvSpPr>
                <p:nvPr/>
              </p:nvSpPr>
              <p:spPr bwMode="auto">
                <a:xfrm>
                  <a:off x="1800"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45" name="Rectangle 205"/>
                <p:cNvSpPr>
                  <a:spLocks noChangeArrowheads="1"/>
                </p:cNvSpPr>
                <p:nvPr/>
              </p:nvSpPr>
              <p:spPr bwMode="auto">
                <a:xfrm>
                  <a:off x="1813" y="741"/>
                  <a:ext cx="13"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46" name="Rectangle 206"/>
                <p:cNvSpPr>
                  <a:spLocks noChangeArrowheads="1"/>
                </p:cNvSpPr>
                <p:nvPr/>
              </p:nvSpPr>
              <p:spPr bwMode="auto">
                <a:xfrm>
                  <a:off x="1820"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47" name="Rectangle 207"/>
                <p:cNvSpPr>
                  <a:spLocks noChangeArrowheads="1"/>
                </p:cNvSpPr>
                <p:nvPr/>
              </p:nvSpPr>
              <p:spPr bwMode="auto">
                <a:xfrm>
                  <a:off x="1827"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48" name="Rectangle 208"/>
                <p:cNvSpPr>
                  <a:spLocks noChangeArrowheads="1"/>
                </p:cNvSpPr>
                <p:nvPr/>
              </p:nvSpPr>
              <p:spPr bwMode="auto">
                <a:xfrm>
                  <a:off x="1840"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49" name="Rectangle 209"/>
                <p:cNvSpPr>
                  <a:spLocks noChangeArrowheads="1"/>
                </p:cNvSpPr>
                <p:nvPr/>
              </p:nvSpPr>
              <p:spPr bwMode="auto">
                <a:xfrm>
                  <a:off x="1846"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50" name="Rectangle 210"/>
                <p:cNvSpPr>
                  <a:spLocks noChangeArrowheads="1"/>
                </p:cNvSpPr>
                <p:nvPr/>
              </p:nvSpPr>
              <p:spPr bwMode="auto">
                <a:xfrm>
                  <a:off x="1860"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51" name="Rectangle 211"/>
                <p:cNvSpPr>
                  <a:spLocks noChangeArrowheads="1"/>
                </p:cNvSpPr>
                <p:nvPr/>
              </p:nvSpPr>
              <p:spPr bwMode="auto">
                <a:xfrm>
                  <a:off x="1866"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52" name="Rectangle 212"/>
                <p:cNvSpPr>
                  <a:spLocks noChangeArrowheads="1"/>
                </p:cNvSpPr>
                <p:nvPr/>
              </p:nvSpPr>
              <p:spPr bwMode="auto">
                <a:xfrm>
                  <a:off x="1880"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53" name="Rectangle 213"/>
                <p:cNvSpPr>
                  <a:spLocks noChangeArrowheads="1"/>
                </p:cNvSpPr>
                <p:nvPr/>
              </p:nvSpPr>
              <p:spPr bwMode="auto">
                <a:xfrm>
                  <a:off x="1886"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54" name="Rectangle 214"/>
                <p:cNvSpPr>
                  <a:spLocks noChangeArrowheads="1"/>
                </p:cNvSpPr>
                <p:nvPr/>
              </p:nvSpPr>
              <p:spPr bwMode="auto">
                <a:xfrm>
                  <a:off x="1899" y="741"/>
                  <a:ext cx="13"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55" name="Rectangle 215"/>
                <p:cNvSpPr>
                  <a:spLocks noChangeArrowheads="1"/>
                </p:cNvSpPr>
                <p:nvPr/>
              </p:nvSpPr>
              <p:spPr bwMode="auto">
                <a:xfrm>
                  <a:off x="1906"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56" name="Rectangle 216"/>
                <p:cNvSpPr>
                  <a:spLocks noChangeArrowheads="1"/>
                </p:cNvSpPr>
                <p:nvPr/>
              </p:nvSpPr>
              <p:spPr bwMode="auto">
                <a:xfrm>
                  <a:off x="1913"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57" name="Rectangle 217"/>
                <p:cNvSpPr>
                  <a:spLocks noChangeArrowheads="1"/>
                </p:cNvSpPr>
                <p:nvPr/>
              </p:nvSpPr>
              <p:spPr bwMode="auto">
                <a:xfrm>
                  <a:off x="1926" y="741"/>
                  <a:ext cx="20" cy="105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58" name="Rectangle 218"/>
                <p:cNvSpPr>
                  <a:spLocks noChangeArrowheads="1"/>
                </p:cNvSpPr>
                <p:nvPr/>
              </p:nvSpPr>
              <p:spPr bwMode="auto">
                <a:xfrm>
                  <a:off x="1932" y="741"/>
                  <a:ext cx="20" cy="1058"/>
                </a:xfrm>
                <a:prstGeom prst="rect">
                  <a:avLst/>
                </a:prstGeom>
                <a:solidFill>
                  <a:srgbClr val="F7F7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59" name="Rectangle 219"/>
                <p:cNvSpPr>
                  <a:spLocks noChangeArrowheads="1"/>
                </p:cNvSpPr>
                <p:nvPr/>
              </p:nvSpPr>
              <p:spPr bwMode="auto">
                <a:xfrm>
                  <a:off x="1946" y="741"/>
                  <a:ext cx="20" cy="1058"/>
                </a:xfrm>
                <a:prstGeom prst="rect">
                  <a:avLst/>
                </a:prstGeom>
                <a:solidFill>
                  <a:srgbClr val="EEEE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60" name="Rectangle 220"/>
                <p:cNvSpPr>
                  <a:spLocks noChangeArrowheads="1"/>
                </p:cNvSpPr>
                <p:nvPr/>
              </p:nvSpPr>
              <p:spPr bwMode="auto">
                <a:xfrm>
                  <a:off x="1952" y="741"/>
                  <a:ext cx="20" cy="1058"/>
                </a:xfrm>
                <a:prstGeom prst="rect">
                  <a:avLst/>
                </a:prstGeom>
                <a:solidFill>
                  <a:srgbClr val="E6E6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61" name="Rectangle 221"/>
                <p:cNvSpPr>
                  <a:spLocks noChangeArrowheads="1"/>
                </p:cNvSpPr>
                <p:nvPr/>
              </p:nvSpPr>
              <p:spPr bwMode="auto">
                <a:xfrm>
                  <a:off x="1966" y="741"/>
                  <a:ext cx="13" cy="1058"/>
                </a:xfrm>
                <a:prstGeom prst="rect">
                  <a:avLst/>
                </a:prstGeom>
                <a:solidFill>
                  <a:srgbClr val="DDDD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62" name="Rectangle 222"/>
                <p:cNvSpPr>
                  <a:spLocks noChangeArrowheads="1"/>
                </p:cNvSpPr>
                <p:nvPr/>
              </p:nvSpPr>
              <p:spPr bwMode="auto">
                <a:xfrm>
                  <a:off x="1972" y="741"/>
                  <a:ext cx="20" cy="1058"/>
                </a:xfrm>
                <a:prstGeom prst="rect">
                  <a:avLst/>
                </a:prstGeom>
                <a:solidFill>
                  <a:srgbClr val="D5D5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63" name="Rectangle 223"/>
                <p:cNvSpPr>
                  <a:spLocks noChangeArrowheads="1"/>
                </p:cNvSpPr>
                <p:nvPr/>
              </p:nvSpPr>
              <p:spPr bwMode="auto">
                <a:xfrm>
                  <a:off x="1979" y="741"/>
                  <a:ext cx="20" cy="1058"/>
                </a:xfrm>
                <a:prstGeom prst="rect">
                  <a:avLst/>
                </a:prstGeom>
                <a:solidFill>
                  <a:srgbClr val="CCCC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64" name="Rectangle 224"/>
                <p:cNvSpPr>
                  <a:spLocks noChangeArrowheads="1"/>
                </p:cNvSpPr>
                <p:nvPr/>
              </p:nvSpPr>
              <p:spPr bwMode="auto">
                <a:xfrm>
                  <a:off x="1992" y="741"/>
                  <a:ext cx="20" cy="1058"/>
                </a:xfrm>
                <a:prstGeom prst="rect">
                  <a:avLst/>
                </a:prstGeom>
                <a:solidFill>
                  <a:srgbClr val="BBBB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65" name="Rectangle 225"/>
                <p:cNvSpPr>
                  <a:spLocks noChangeArrowheads="1"/>
                </p:cNvSpPr>
                <p:nvPr/>
              </p:nvSpPr>
              <p:spPr bwMode="auto">
                <a:xfrm>
                  <a:off x="1999" y="741"/>
                  <a:ext cx="20" cy="1058"/>
                </a:xfrm>
                <a:prstGeom prst="rect">
                  <a:avLst/>
                </a:prstGeom>
                <a:solidFill>
                  <a:srgbClr val="B3B3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66" name="Rectangle 226"/>
                <p:cNvSpPr>
                  <a:spLocks noChangeArrowheads="1"/>
                </p:cNvSpPr>
                <p:nvPr/>
              </p:nvSpPr>
              <p:spPr bwMode="auto">
                <a:xfrm>
                  <a:off x="2012" y="741"/>
                  <a:ext cx="20" cy="1058"/>
                </a:xfrm>
                <a:prstGeom prst="rect">
                  <a:avLst/>
                </a:prstGeom>
                <a:solidFill>
                  <a:srgbClr val="AAAA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67" name="Rectangle 227"/>
                <p:cNvSpPr>
                  <a:spLocks noChangeArrowheads="1"/>
                </p:cNvSpPr>
                <p:nvPr/>
              </p:nvSpPr>
              <p:spPr bwMode="auto">
                <a:xfrm>
                  <a:off x="2018" y="741"/>
                  <a:ext cx="20" cy="1058"/>
                </a:xfrm>
                <a:prstGeom prst="rect">
                  <a:avLst/>
                </a:prstGeom>
                <a:solidFill>
                  <a:srgbClr val="A2A2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68" name="Rectangle 228"/>
                <p:cNvSpPr>
                  <a:spLocks noChangeArrowheads="1"/>
                </p:cNvSpPr>
                <p:nvPr/>
              </p:nvSpPr>
              <p:spPr bwMode="auto">
                <a:xfrm>
                  <a:off x="2032" y="741"/>
                  <a:ext cx="20" cy="1058"/>
                </a:xfrm>
                <a:prstGeom prst="rect">
                  <a:avLst/>
                </a:prstGeom>
                <a:solidFill>
                  <a:srgbClr val="999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69" name="Rectangle 229"/>
                <p:cNvSpPr>
                  <a:spLocks noChangeArrowheads="1"/>
                </p:cNvSpPr>
                <p:nvPr/>
              </p:nvSpPr>
              <p:spPr bwMode="auto">
                <a:xfrm>
                  <a:off x="2038" y="741"/>
                  <a:ext cx="20" cy="1058"/>
                </a:xfrm>
                <a:prstGeom prst="rect">
                  <a:avLst/>
                </a:prstGeom>
                <a:solidFill>
                  <a:srgbClr val="9191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70" name="Rectangle 230"/>
                <p:cNvSpPr>
                  <a:spLocks noChangeArrowheads="1"/>
                </p:cNvSpPr>
                <p:nvPr/>
              </p:nvSpPr>
              <p:spPr bwMode="auto">
                <a:xfrm>
                  <a:off x="2052" y="741"/>
                  <a:ext cx="13" cy="1058"/>
                </a:xfrm>
                <a:prstGeom prst="rect">
                  <a:avLst/>
                </a:prstGeom>
                <a:solidFill>
                  <a:srgbClr val="808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71" name="Rectangle 231"/>
                <p:cNvSpPr>
                  <a:spLocks noChangeArrowheads="1"/>
                </p:cNvSpPr>
                <p:nvPr/>
              </p:nvSpPr>
              <p:spPr bwMode="auto">
                <a:xfrm>
                  <a:off x="2058" y="741"/>
                  <a:ext cx="20" cy="1058"/>
                </a:xfrm>
                <a:prstGeom prst="rect">
                  <a:avLst/>
                </a:prstGeom>
                <a:solidFill>
                  <a:srgbClr val="7777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72" name="Rectangle 232"/>
                <p:cNvSpPr>
                  <a:spLocks noChangeArrowheads="1"/>
                </p:cNvSpPr>
                <p:nvPr/>
              </p:nvSpPr>
              <p:spPr bwMode="auto">
                <a:xfrm>
                  <a:off x="2065" y="741"/>
                  <a:ext cx="20" cy="1058"/>
                </a:xfrm>
                <a:prstGeom prst="rect">
                  <a:avLst/>
                </a:prstGeom>
                <a:solidFill>
                  <a:srgbClr val="6F6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73" name="Rectangle 233"/>
                <p:cNvSpPr>
                  <a:spLocks noChangeArrowheads="1"/>
                </p:cNvSpPr>
                <p:nvPr/>
              </p:nvSpPr>
              <p:spPr bwMode="auto">
                <a:xfrm>
                  <a:off x="2078" y="741"/>
                  <a:ext cx="20" cy="1058"/>
                </a:xfrm>
                <a:prstGeom prst="rect">
                  <a:avLst/>
                </a:prstGeom>
                <a:solidFill>
                  <a:srgbClr val="6666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74" name="Rectangle 234"/>
                <p:cNvSpPr>
                  <a:spLocks noChangeArrowheads="1"/>
                </p:cNvSpPr>
                <p:nvPr/>
              </p:nvSpPr>
              <p:spPr bwMode="auto">
                <a:xfrm>
                  <a:off x="2085" y="741"/>
                  <a:ext cx="20" cy="1058"/>
                </a:xfrm>
                <a:prstGeom prst="rect">
                  <a:avLst/>
                </a:prstGeom>
                <a:solidFill>
                  <a:srgbClr val="6666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75" name="Rectangle 235"/>
                <p:cNvSpPr>
                  <a:spLocks noChangeArrowheads="1"/>
                </p:cNvSpPr>
                <p:nvPr/>
              </p:nvSpPr>
              <p:spPr bwMode="auto">
                <a:xfrm>
                  <a:off x="2098" y="741"/>
                  <a:ext cx="20" cy="1058"/>
                </a:xfrm>
                <a:prstGeom prst="rect">
                  <a:avLst/>
                </a:prstGeom>
                <a:solidFill>
                  <a:srgbClr val="6868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76" name="Rectangle 236"/>
                <p:cNvSpPr>
                  <a:spLocks noChangeArrowheads="1"/>
                </p:cNvSpPr>
                <p:nvPr/>
              </p:nvSpPr>
              <p:spPr bwMode="auto">
                <a:xfrm>
                  <a:off x="2104" y="741"/>
                  <a:ext cx="20" cy="1058"/>
                </a:xfrm>
                <a:prstGeom prst="rect">
                  <a:avLst/>
                </a:prstGeom>
                <a:solidFill>
                  <a:srgbClr val="696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77" name="Rectangle 237"/>
                <p:cNvSpPr>
                  <a:spLocks noChangeArrowheads="1"/>
                </p:cNvSpPr>
                <p:nvPr/>
              </p:nvSpPr>
              <p:spPr bwMode="auto">
                <a:xfrm>
                  <a:off x="2118" y="741"/>
                  <a:ext cx="13" cy="1058"/>
                </a:xfrm>
                <a:prstGeom prst="rect">
                  <a:avLst/>
                </a:prstGeom>
                <a:solidFill>
                  <a:srgbClr val="6A6A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78" name="Rectangle 238"/>
                <p:cNvSpPr>
                  <a:spLocks noChangeArrowheads="1"/>
                </p:cNvSpPr>
                <p:nvPr/>
              </p:nvSpPr>
              <p:spPr bwMode="auto">
                <a:xfrm>
                  <a:off x="2124" y="741"/>
                  <a:ext cx="20" cy="1058"/>
                </a:xfrm>
                <a:prstGeom prst="rect">
                  <a:avLst/>
                </a:prstGeom>
                <a:solidFill>
                  <a:srgbClr val="6B6B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79" name="Rectangle 239"/>
                <p:cNvSpPr>
                  <a:spLocks noChangeArrowheads="1"/>
                </p:cNvSpPr>
                <p:nvPr/>
              </p:nvSpPr>
              <p:spPr bwMode="auto">
                <a:xfrm>
                  <a:off x="2131" y="741"/>
                  <a:ext cx="20" cy="1058"/>
                </a:xfrm>
                <a:prstGeom prst="rect">
                  <a:avLst/>
                </a:prstGeom>
                <a:solidFill>
                  <a:srgbClr val="6C6C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80" name="Rectangle 240"/>
                <p:cNvSpPr>
                  <a:spLocks noChangeArrowheads="1"/>
                </p:cNvSpPr>
                <p:nvPr/>
              </p:nvSpPr>
              <p:spPr bwMode="auto">
                <a:xfrm>
                  <a:off x="2144" y="741"/>
                  <a:ext cx="20" cy="1058"/>
                </a:xfrm>
                <a:prstGeom prst="rect">
                  <a:avLst/>
                </a:prstGeom>
                <a:solidFill>
                  <a:srgbClr val="6D6D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81" name="Rectangle 241"/>
                <p:cNvSpPr>
                  <a:spLocks noChangeArrowheads="1"/>
                </p:cNvSpPr>
                <p:nvPr/>
              </p:nvSpPr>
              <p:spPr bwMode="auto">
                <a:xfrm>
                  <a:off x="2151" y="741"/>
                  <a:ext cx="20" cy="1058"/>
                </a:xfrm>
                <a:prstGeom prst="rect">
                  <a:avLst/>
                </a:prstGeom>
                <a:solidFill>
                  <a:srgbClr val="6F6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82" name="Rectangle 242"/>
                <p:cNvSpPr>
                  <a:spLocks noChangeArrowheads="1"/>
                </p:cNvSpPr>
                <p:nvPr/>
              </p:nvSpPr>
              <p:spPr bwMode="auto">
                <a:xfrm>
                  <a:off x="2164" y="741"/>
                  <a:ext cx="20" cy="1058"/>
                </a:xfrm>
                <a:prstGeom prst="rect">
                  <a:avLst/>
                </a:prstGeom>
                <a:solidFill>
                  <a:srgbClr val="707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83" name="Rectangle 243"/>
                <p:cNvSpPr>
                  <a:spLocks noChangeArrowheads="1"/>
                </p:cNvSpPr>
                <p:nvPr/>
              </p:nvSpPr>
              <p:spPr bwMode="auto">
                <a:xfrm>
                  <a:off x="2171" y="741"/>
                  <a:ext cx="20" cy="1058"/>
                </a:xfrm>
                <a:prstGeom prst="rect">
                  <a:avLst/>
                </a:prstGeom>
                <a:solidFill>
                  <a:srgbClr val="7171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84" name="Rectangle 244"/>
                <p:cNvSpPr>
                  <a:spLocks noChangeArrowheads="1"/>
                </p:cNvSpPr>
                <p:nvPr/>
              </p:nvSpPr>
              <p:spPr bwMode="auto">
                <a:xfrm>
                  <a:off x="2184" y="741"/>
                  <a:ext cx="20" cy="1058"/>
                </a:xfrm>
                <a:prstGeom prst="rect">
                  <a:avLst/>
                </a:prstGeom>
                <a:solidFill>
                  <a:srgbClr val="7272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85" name="Rectangle 245"/>
                <p:cNvSpPr>
                  <a:spLocks noChangeArrowheads="1"/>
                </p:cNvSpPr>
                <p:nvPr/>
              </p:nvSpPr>
              <p:spPr bwMode="auto">
                <a:xfrm>
                  <a:off x="2190" y="741"/>
                  <a:ext cx="20" cy="1058"/>
                </a:xfrm>
                <a:prstGeom prst="rect">
                  <a:avLst/>
                </a:prstGeom>
                <a:solidFill>
                  <a:srgbClr val="7373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86" name="Rectangle 246"/>
                <p:cNvSpPr>
                  <a:spLocks noChangeArrowheads="1"/>
                </p:cNvSpPr>
                <p:nvPr/>
              </p:nvSpPr>
              <p:spPr bwMode="auto">
                <a:xfrm>
                  <a:off x="2204" y="741"/>
                  <a:ext cx="13" cy="1058"/>
                </a:xfrm>
                <a:prstGeom prst="rect">
                  <a:avLst/>
                </a:prstGeom>
                <a:solidFill>
                  <a:srgbClr val="7474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87" name="Rectangle 247"/>
                <p:cNvSpPr>
                  <a:spLocks noChangeArrowheads="1"/>
                </p:cNvSpPr>
                <p:nvPr/>
              </p:nvSpPr>
              <p:spPr bwMode="auto">
                <a:xfrm>
                  <a:off x="2210" y="741"/>
                  <a:ext cx="20" cy="1058"/>
                </a:xfrm>
                <a:prstGeom prst="rect">
                  <a:avLst/>
                </a:prstGeom>
                <a:solidFill>
                  <a:srgbClr val="7676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88" name="Rectangle 248"/>
                <p:cNvSpPr>
                  <a:spLocks noChangeArrowheads="1"/>
                </p:cNvSpPr>
                <p:nvPr/>
              </p:nvSpPr>
              <p:spPr bwMode="auto">
                <a:xfrm>
                  <a:off x="2217" y="741"/>
                  <a:ext cx="20" cy="1058"/>
                </a:xfrm>
                <a:prstGeom prst="rect">
                  <a:avLst/>
                </a:prstGeom>
                <a:solidFill>
                  <a:srgbClr val="7777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89" name="Rectangle 249"/>
                <p:cNvSpPr>
                  <a:spLocks noChangeArrowheads="1"/>
                </p:cNvSpPr>
                <p:nvPr/>
              </p:nvSpPr>
              <p:spPr bwMode="auto">
                <a:xfrm>
                  <a:off x="2230" y="741"/>
                  <a:ext cx="20" cy="1058"/>
                </a:xfrm>
                <a:prstGeom prst="rect">
                  <a:avLst/>
                </a:prstGeom>
                <a:solidFill>
                  <a:srgbClr val="7878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90" name="Rectangle 250"/>
                <p:cNvSpPr>
                  <a:spLocks noChangeArrowheads="1"/>
                </p:cNvSpPr>
                <p:nvPr/>
              </p:nvSpPr>
              <p:spPr bwMode="auto">
                <a:xfrm>
                  <a:off x="2237" y="741"/>
                  <a:ext cx="20" cy="1058"/>
                </a:xfrm>
                <a:prstGeom prst="rect">
                  <a:avLst/>
                </a:prstGeom>
                <a:solidFill>
                  <a:srgbClr val="7979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91" name="Rectangle 251"/>
                <p:cNvSpPr>
                  <a:spLocks noChangeArrowheads="1"/>
                </p:cNvSpPr>
                <p:nvPr/>
              </p:nvSpPr>
              <p:spPr bwMode="auto">
                <a:xfrm>
                  <a:off x="2250" y="741"/>
                  <a:ext cx="20" cy="1058"/>
                </a:xfrm>
                <a:prstGeom prst="rect">
                  <a:avLst/>
                </a:prstGeom>
                <a:solidFill>
                  <a:srgbClr val="7A7A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92" name="Rectangle 252"/>
                <p:cNvSpPr>
                  <a:spLocks noChangeArrowheads="1"/>
                </p:cNvSpPr>
                <p:nvPr/>
              </p:nvSpPr>
              <p:spPr bwMode="auto">
                <a:xfrm>
                  <a:off x="2257" y="741"/>
                  <a:ext cx="20" cy="1058"/>
                </a:xfrm>
                <a:prstGeom prst="rect">
                  <a:avLst/>
                </a:prstGeom>
                <a:solidFill>
                  <a:srgbClr val="7B7B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93" name="Rectangle 253"/>
                <p:cNvSpPr>
                  <a:spLocks noChangeArrowheads="1"/>
                </p:cNvSpPr>
                <p:nvPr/>
              </p:nvSpPr>
              <p:spPr bwMode="auto">
                <a:xfrm>
                  <a:off x="2270" y="741"/>
                  <a:ext cx="13" cy="1058"/>
                </a:xfrm>
                <a:prstGeom prst="rect">
                  <a:avLst/>
                </a:prstGeom>
                <a:solidFill>
                  <a:srgbClr val="7D7D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94" name="Rectangle 254"/>
                <p:cNvSpPr>
                  <a:spLocks noChangeArrowheads="1"/>
                </p:cNvSpPr>
                <p:nvPr/>
              </p:nvSpPr>
              <p:spPr bwMode="auto">
                <a:xfrm>
                  <a:off x="2276" y="741"/>
                  <a:ext cx="20" cy="1058"/>
                </a:xfrm>
                <a:prstGeom prst="rect">
                  <a:avLst/>
                </a:prstGeom>
                <a:solidFill>
                  <a:srgbClr val="7E7E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95" name="Rectangle 255"/>
                <p:cNvSpPr>
                  <a:spLocks noChangeArrowheads="1"/>
                </p:cNvSpPr>
                <p:nvPr/>
              </p:nvSpPr>
              <p:spPr bwMode="auto">
                <a:xfrm>
                  <a:off x="2283" y="741"/>
                  <a:ext cx="20" cy="1058"/>
                </a:xfrm>
                <a:prstGeom prst="rect">
                  <a:avLst/>
                </a:prstGeom>
                <a:solidFill>
                  <a:srgbClr val="7E7E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96" name="Rectangle 256"/>
                <p:cNvSpPr>
                  <a:spLocks noChangeArrowheads="1"/>
                </p:cNvSpPr>
                <p:nvPr/>
              </p:nvSpPr>
              <p:spPr bwMode="auto">
                <a:xfrm>
                  <a:off x="2296" y="741"/>
                  <a:ext cx="20" cy="1058"/>
                </a:xfrm>
                <a:prstGeom prst="rect">
                  <a:avLst/>
                </a:prstGeom>
                <a:solidFill>
                  <a:srgbClr val="7F7F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97" name="Rectangle 257"/>
                <p:cNvSpPr>
                  <a:spLocks noChangeArrowheads="1"/>
                </p:cNvSpPr>
                <p:nvPr/>
              </p:nvSpPr>
              <p:spPr bwMode="auto">
                <a:xfrm>
                  <a:off x="2303" y="741"/>
                  <a:ext cx="20" cy="1058"/>
                </a:xfrm>
                <a:prstGeom prst="rect">
                  <a:avLst/>
                </a:prstGeom>
                <a:solidFill>
                  <a:srgbClr val="8080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98" name="Rectangle 258"/>
                <p:cNvSpPr>
                  <a:spLocks noChangeArrowheads="1"/>
                </p:cNvSpPr>
                <p:nvPr/>
              </p:nvSpPr>
              <p:spPr bwMode="auto">
                <a:xfrm>
                  <a:off x="2316" y="741"/>
                  <a:ext cx="20" cy="1058"/>
                </a:xfrm>
                <a:prstGeom prst="rect">
                  <a:avLst/>
                </a:prstGeom>
                <a:solidFill>
                  <a:srgbClr val="8181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99" name="Rectangle 259"/>
                <p:cNvSpPr>
                  <a:spLocks noChangeArrowheads="1"/>
                </p:cNvSpPr>
                <p:nvPr/>
              </p:nvSpPr>
              <p:spPr bwMode="auto">
                <a:xfrm>
                  <a:off x="2323" y="741"/>
                  <a:ext cx="20" cy="1058"/>
                </a:xfrm>
                <a:prstGeom prst="rect">
                  <a:avLst/>
                </a:prstGeom>
                <a:solidFill>
                  <a:srgbClr val="8383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00" name="Rectangle 260"/>
                <p:cNvSpPr>
                  <a:spLocks noChangeArrowheads="1"/>
                </p:cNvSpPr>
                <p:nvPr/>
              </p:nvSpPr>
              <p:spPr bwMode="auto">
                <a:xfrm>
                  <a:off x="2336" y="741"/>
                  <a:ext cx="20" cy="1058"/>
                </a:xfrm>
                <a:prstGeom prst="rect">
                  <a:avLst/>
                </a:prstGeom>
                <a:solidFill>
                  <a:srgbClr val="8484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01" name="Rectangle 261"/>
                <p:cNvSpPr>
                  <a:spLocks noChangeArrowheads="1"/>
                </p:cNvSpPr>
                <p:nvPr/>
              </p:nvSpPr>
              <p:spPr bwMode="auto">
                <a:xfrm>
                  <a:off x="2343" y="741"/>
                  <a:ext cx="20" cy="1058"/>
                </a:xfrm>
                <a:prstGeom prst="rect">
                  <a:avLst/>
                </a:prstGeom>
                <a:solidFill>
                  <a:srgbClr val="8585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02" name="Rectangle 262"/>
                <p:cNvSpPr>
                  <a:spLocks noChangeArrowheads="1"/>
                </p:cNvSpPr>
                <p:nvPr/>
              </p:nvSpPr>
              <p:spPr bwMode="auto">
                <a:xfrm>
                  <a:off x="2356" y="741"/>
                  <a:ext cx="13" cy="1058"/>
                </a:xfrm>
                <a:prstGeom prst="rect">
                  <a:avLst/>
                </a:prstGeom>
                <a:solidFill>
                  <a:srgbClr val="8686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03" name="Rectangle 263"/>
                <p:cNvSpPr>
                  <a:spLocks noChangeArrowheads="1"/>
                </p:cNvSpPr>
                <p:nvPr/>
              </p:nvSpPr>
              <p:spPr bwMode="auto">
                <a:xfrm>
                  <a:off x="2362" y="741"/>
                  <a:ext cx="20" cy="1058"/>
                </a:xfrm>
                <a:prstGeom prst="rect">
                  <a:avLst/>
                </a:prstGeom>
                <a:solidFill>
                  <a:srgbClr val="8787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04" name="Rectangle 264"/>
                <p:cNvSpPr>
                  <a:spLocks noChangeArrowheads="1"/>
                </p:cNvSpPr>
                <p:nvPr/>
              </p:nvSpPr>
              <p:spPr bwMode="auto">
                <a:xfrm>
                  <a:off x="2369" y="741"/>
                  <a:ext cx="20" cy="1058"/>
                </a:xfrm>
                <a:prstGeom prst="rect">
                  <a:avLst/>
                </a:prstGeom>
                <a:solidFill>
                  <a:srgbClr val="8888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05" name="Rectangle 265"/>
                <p:cNvSpPr>
                  <a:spLocks noChangeArrowheads="1"/>
                </p:cNvSpPr>
                <p:nvPr/>
              </p:nvSpPr>
              <p:spPr bwMode="auto">
                <a:xfrm>
                  <a:off x="2382" y="741"/>
                  <a:ext cx="20" cy="1058"/>
                </a:xfrm>
                <a:prstGeom prst="rect">
                  <a:avLst/>
                </a:prstGeom>
                <a:solidFill>
                  <a:srgbClr val="8A8A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06" name="Rectangle 266"/>
                <p:cNvSpPr>
                  <a:spLocks noChangeArrowheads="1"/>
                </p:cNvSpPr>
                <p:nvPr/>
              </p:nvSpPr>
              <p:spPr bwMode="auto">
                <a:xfrm>
                  <a:off x="2389" y="741"/>
                  <a:ext cx="20" cy="1058"/>
                </a:xfrm>
                <a:prstGeom prst="rect">
                  <a:avLst/>
                </a:prstGeom>
                <a:solidFill>
                  <a:srgbClr val="8B8B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07" name="Rectangle 267"/>
                <p:cNvSpPr>
                  <a:spLocks noChangeArrowheads="1"/>
                </p:cNvSpPr>
                <p:nvPr/>
              </p:nvSpPr>
              <p:spPr bwMode="auto">
                <a:xfrm>
                  <a:off x="2402" y="741"/>
                  <a:ext cx="20" cy="1058"/>
                </a:xfrm>
                <a:prstGeom prst="rect">
                  <a:avLst/>
                </a:prstGeom>
                <a:solidFill>
                  <a:srgbClr val="8C8C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08" name="Rectangle 268"/>
                <p:cNvSpPr>
                  <a:spLocks noChangeArrowheads="1"/>
                </p:cNvSpPr>
                <p:nvPr/>
              </p:nvSpPr>
              <p:spPr bwMode="auto">
                <a:xfrm>
                  <a:off x="2409" y="741"/>
                  <a:ext cx="20" cy="1058"/>
                </a:xfrm>
                <a:prstGeom prst="rect">
                  <a:avLst/>
                </a:prstGeom>
                <a:solidFill>
                  <a:srgbClr val="8D8D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09" name="Rectangle 269"/>
                <p:cNvSpPr>
                  <a:spLocks noChangeArrowheads="1"/>
                </p:cNvSpPr>
                <p:nvPr/>
              </p:nvSpPr>
              <p:spPr bwMode="auto">
                <a:xfrm>
                  <a:off x="2422" y="741"/>
                  <a:ext cx="13" cy="1058"/>
                </a:xfrm>
                <a:prstGeom prst="rect">
                  <a:avLst/>
                </a:prstGeom>
                <a:solidFill>
                  <a:srgbClr val="8E8E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10" name="Rectangle 270"/>
                <p:cNvSpPr>
                  <a:spLocks noChangeArrowheads="1"/>
                </p:cNvSpPr>
                <p:nvPr/>
              </p:nvSpPr>
              <p:spPr bwMode="auto">
                <a:xfrm>
                  <a:off x="2428" y="741"/>
                  <a:ext cx="20" cy="1058"/>
                </a:xfrm>
                <a:prstGeom prst="rect">
                  <a:avLst/>
                </a:prstGeom>
                <a:solidFill>
                  <a:srgbClr val="9090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11" name="Rectangle 271"/>
                <p:cNvSpPr>
                  <a:spLocks noChangeArrowheads="1"/>
                </p:cNvSpPr>
                <p:nvPr/>
              </p:nvSpPr>
              <p:spPr bwMode="auto">
                <a:xfrm>
                  <a:off x="2435" y="741"/>
                  <a:ext cx="20" cy="1058"/>
                </a:xfrm>
                <a:prstGeom prst="rect">
                  <a:avLst/>
                </a:prstGeom>
                <a:solidFill>
                  <a:srgbClr val="9191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12" name="Rectangle 272"/>
                <p:cNvSpPr>
                  <a:spLocks noChangeArrowheads="1"/>
                </p:cNvSpPr>
                <p:nvPr/>
              </p:nvSpPr>
              <p:spPr bwMode="auto">
                <a:xfrm>
                  <a:off x="2448" y="741"/>
                  <a:ext cx="20" cy="1058"/>
                </a:xfrm>
                <a:prstGeom prst="rect">
                  <a:avLst/>
                </a:prstGeom>
                <a:solidFill>
                  <a:srgbClr val="9292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13" name="Rectangle 273"/>
                <p:cNvSpPr>
                  <a:spLocks noChangeArrowheads="1"/>
                </p:cNvSpPr>
                <p:nvPr/>
              </p:nvSpPr>
              <p:spPr bwMode="auto">
                <a:xfrm>
                  <a:off x="2455" y="741"/>
                  <a:ext cx="20" cy="1058"/>
                </a:xfrm>
                <a:prstGeom prst="rect">
                  <a:avLst/>
                </a:prstGeom>
                <a:solidFill>
                  <a:srgbClr val="9393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14" name="Rectangle 274"/>
                <p:cNvSpPr>
                  <a:spLocks noChangeArrowheads="1"/>
                </p:cNvSpPr>
                <p:nvPr/>
              </p:nvSpPr>
              <p:spPr bwMode="auto">
                <a:xfrm>
                  <a:off x="2468" y="741"/>
                  <a:ext cx="20" cy="1058"/>
                </a:xfrm>
                <a:prstGeom prst="rect">
                  <a:avLst/>
                </a:prstGeom>
                <a:solidFill>
                  <a:srgbClr val="9494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15" name="Rectangle 275"/>
                <p:cNvSpPr>
                  <a:spLocks noChangeArrowheads="1"/>
                </p:cNvSpPr>
                <p:nvPr/>
              </p:nvSpPr>
              <p:spPr bwMode="auto">
                <a:xfrm>
                  <a:off x="2475" y="741"/>
                  <a:ext cx="20" cy="1058"/>
                </a:xfrm>
                <a:prstGeom prst="rect">
                  <a:avLst/>
                </a:prstGeom>
                <a:solidFill>
                  <a:srgbClr val="9595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16" name="Rectangle 276"/>
                <p:cNvSpPr>
                  <a:spLocks noChangeArrowheads="1"/>
                </p:cNvSpPr>
                <p:nvPr/>
              </p:nvSpPr>
              <p:spPr bwMode="auto">
                <a:xfrm>
                  <a:off x="2488" y="741"/>
                  <a:ext cx="20" cy="1058"/>
                </a:xfrm>
                <a:prstGeom prst="rect">
                  <a:avLst/>
                </a:prstGeom>
                <a:solidFill>
                  <a:srgbClr val="9797F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17" name="Rectangle 277"/>
                <p:cNvSpPr>
                  <a:spLocks noChangeArrowheads="1"/>
                </p:cNvSpPr>
                <p:nvPr/>
              </p:nvSpPr>
              <p:spPr bwMode="auto">
                <a:xfrm>
                  <a:off x="2494" y="741"/>
                  <a:ext cx="20" cy="1058"/>
                </a:xfrm>
                <a:prstGeom prst="rect">
                  <a:avLst/>
                </a:prstGeom>
                <a:solidFill>
                  <a:srgbClr val="9797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18" name="Rectangle 278"/>
                <p:cNvSpPr>
                  <a:spLocks noChangeArrowheads="1"/>
                </p:cNvSpPr>
                <p:nvPr/>
              </p:nvSpPr>
              <p:spPr bwMode="auto">
                <a:xfrm>
                  <a:off x="2508" y="741"/>
                  <a:ext cx="13" cy="1058"/>
                </a:xfrm>
                <a:prstGeom prst="rect">
                  <a:avLst/>
                </a:prstGeom>
                <a:solidFill>
                  <a:srgbClr val="9898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19" name="Rectangle 279"/>
                <p:cNvSpPr>
                  <a:spLocks noChangeArrowheads="1"/>
                </p:cNvSpPr>
                <p:nvPr/>
              </p:nvSpPr>
              <p:spPr bwMode="auto">
                <a:xfrm>
                  <a:off x="2515" y="741"/>
                  <a:ext cx="20" cy="1058"/>
                </a:xfrm>
                <a:prstGeom prst="rect">
                  <a:avLst/>
                </a:prstGeom>
                <a:solidFill>
                  <a:srgbClr val="9999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20" name="Rectangle 280"/>
                <p:cNvSpPr>
                  <a:spLocks noChangeArrowheads="1"/>
                </p:cNvSpPr>
                <p:nvPr/>
              </p:nvSpPr>
              <p:spPr bwMode="auto">
                <a:xfrm>
                  <a:off x="2521" y="741"/>
                  <a:ext cx="20" cy="1058"/>
                </a:xfrm>
                <a:prstGeom prst="rect">
                  <a:avLst/>
                </a:prstGeom>
                <a:solidFill>
                  <a:srgbClr val="9A9A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21" name="Rectangle 281"/>
                <p:cNvSpPr>
                  <a:spLocks noChangeArrowheads="1"/>
                </p:cNvSpPr>
                <p:nvPr/>
              </p:nvSpPr>
              <p:spPr bwMode="auto">
                <a:xfrm>
                  <a:off x="2534" y="741"/>
                  <a:ext cx="20" cy="1058"/>
                </a:xfrm>
                <a:prstGeom prst="rect">
                  <a:avLst/>
                </a:prstGeom>
                <a:solidFill>
                  <a:srgbClr val="9B9B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22" name="Rectangle 282"/>
                <p:cNvSpPr>
                  <a:spLocks noChangeArrowheads="1"/>
                </p:cNvSpPr>
                <p:nvPr/>
              </p:nvSpPr>
              <p:spPr bwMode="auto">
                <a:xfrm>
                  <a:off x="2541" y="741"/>
                  <a:ext cx="20" cy="1058"/>
                </a:xfrm>
                <a:prstGeom prst="rect">
                  <a:avLst/>
                </a:prstGeom>
                <a:solidFill>
                  <a:srgbClr val="9D9D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23" name="Rectangle 283"/>
                <p:cNvSpPr>
                  <a:spLocks noChangeArrowheads="1"/>
                </p:cNvSpPr>
                <p:nvPr/>
              </p:nvSpPr>
              <p:spPr bwMode="auto">
                <a:xfrm>
                  <a:off x="2554" y="741"/>
                  <a:ext cx="20" cy="1058"/>
                </a:xfrm>
                <a:prstGeom prst="rect">
                  <a:avLst/>
                </a:prstGeom>
                <a:solidFill>
                  <a:srgbClr val="9E9E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24" name="Rectangle 284"/>
                <p:cNvSpPr>
                  <a:spLocks noChangeArrowheads="1"/>
                </p:cNvSpPr>
                <p:nvPr/>
              </p:nvSpPr>
              <p:spPr bwMode="auto">
                <a:xfrm>
                  <a:off x="2561" y="741"/>
                  <a:ext cx="20" cy="1058"/>
                </a:xfrm>
                <a:prstGeom prst="rect">
                  <a:avLst/>
                </a:prstGeom>
                <a:solidFill>
                  <a:srgbClr val="9F9F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25" name="Rectangle 285"/>
                <p:cNvSpPr>
                  <a:spLocks noChangeArrowheads="1"/>
                </p:cNvSpPr>
                <p:nvPr/>
              </p:nvSpPr>
              <p:spPr bwMode="auto">
                <a:xfrm>
                  <a:off x="2574" y="741"/>
                  <a:ext cx="13" cy="1058"/>
                </a:xfrm>
                <a:prstGeom prst="rect">
                  <a:avLst/>
                </a:prstGeom>
                <a:solidFill>
                  <a:srgbClr val="A0A0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26" name="Rectangle 286"/>
                <p:cNvSpPr>
                  <a:spLocks noChangeArrowheads="1"/>
                </p:cNvSpPr>
                <p:nvPr/>
              </p:nvSpPr>
              <p:spPr bwMode="auto">
                <a:xfrm>
                  <a:off x="2581" y="741"/>
                  <a:ext cx="20" cy="1058"/>
                </a:xfrm>
                <a:prstGeom prst="rect">
                  <a:avLst/>
                </a:prstGeom>
                <a:solidFill>
                  <a:srgbClr val="A1A1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27" name="Rectangle 287"/>
                <p:cNvSpPr>
                  <a:spLocks noChangeArrowheads="1"/>
                </p:cNvSpPr>
                <p:nvPr/>
              </p:nvSpPr>
              <p:spPr bwMode="auto">
                <a:xfrm>
                  <a:off x="2587" y="741"/>
                  <a:ext cx="20" cy="1058"/>
                </a:xfrm>
                <a:prstGeom prst="rect">
                  <a:avLst/>
                </a:prstGeom>
                <a:solidFill>
                  <a:srgbClr val="A2A2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28" name="Rectangle 288"/>
                <p:cNvSpPr>
                  <a:spLocks noChangeArrowheads="1"/>
                </p:cNvSpPr>
                <p:nvPr/>
              </p:nvSpPr>
              <p:spPr bwMode="auto">
                <a:xfrm>
                  <a:off x="2601" y="741"/>
                  <a:ext cx="20" cy="1058"/>
                </a:xfrm>
                <a:prstGeom prst="rect">
                  <a:avLst/>
                </a:prstGeom>
                <a:solidFill>
                  <a:srgbClr val="A4A4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29" name="Rectangle 289"/>
                <p:cNvSpPr>
                  <a:spLocks noChangeArrowheads="1"/>
                </p:cNvSpPr>
                <p:nvPr/>
              </p:nvSpPr>
              <p:spPr bwMode="auto">
                <a:xfrm>
                  <a:off x="2607" y="741"/>
                  <a:ext cx="20" cy="1058"/>
                </a:xfrm>
                <a:prstGeom prst="rect">
                  <a:avLst/>
                </a:prstGeom>
                <a:solidFill>
                  <a:srgbClr val="A5A5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30" name="Rectangle 290"/>
                <p:cNvSpPr>
                  <a:spLocks noChangeArrowheads="1"/>
                </p:cNvSpPr>
                <p:nvPr/>
              </p:nvSpPr>
              <p:spPr bwMode="auto">
                <a:xfrm>
                  <a:off x="2620" y="741"/>
                  <a:ext cx="20" cy="1058"/>
                </a:xfrm>
                <a:prstGeom prst="rect">
                  <a:avLst/>
                </a:prstGeom>
                <a:solidFill>
                  <a:srgbClr val="A6A6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31" name="Rectangle 291"/>
                <p:cNvSpPr>
                  <a:spLocks noChangeArrowheads="1"/>
                </p:cNvSpPr>
                <p:nvPr/>
              </p:nvSpPr>
              <p:spPr bwMode="auto">
                <a:xfrm>
                  <a:off x="2627" y="741"/>
                  <a:ext cx="20" cy="1058"/>
                </a:xfrm>
                <a:prstGeom prst="rect">
                  <a:avLst/>
                </a:prstGeom>
                <a:solidFill>
                  <a:srgbClr val="A7A7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32" name="Rectangle 292"/>
                <p:cNvSpPr>
                  <a:spLocks noChangeArrowheads="1"/>
                </p:cNvSpPr>
                <p:nvPr/>
              </p:nvSpPr>
              <p:spPr bwMode="auto">
                <a:xfrm>
                  <a:off x="2640" y="741"/>
                  <a:ext cx="20" cy="1058"/>
                </a:xfrm>
                <a:prstGeom prst="rect">
                  <a:avLst/>
                </a:prstGeom>
                <a:solidFill>
                  <a:srgbClr val="A8A8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33" name="Rectangle 293"/>
                <p:cNvSpPr>
                  <a:spLocks noChangeArrowheads="1"/>
                </p:cNvSpPr>
                <p:nvPr/>
              </p:nvSpPr>
              <p:spPr bwMode="auto">
                <a:xfrm>
                  <a:off x="2647" y="741"/>
                  <a:ext cx="20" cy="1058"/>
                </a:xfrm>
                <a:prstGeom prst="rect">
                  <a:avLst/>
                </a:prstGeom>
                <a:solidFill>
                  <a:srgbClr val="A9A9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34" name="Rectangle 294"/>
                <p:cNvSpPr>
                  <a:spLocks noChangeArrowheads="1"/>
                </p:cNvSpPr>
                <p:nvPr/>
              </p:nvSpPr>
              <p:spPr bwMode="auto">
                <a:xfrm>
                  <a:off x="2660" y="741"/>
                  <a:ext cx="13" cy="1058"/>
                </a:xfrm>
                <a:prstGeom prst="rect">
                  <a:avLst/>
                </a:prstGeom>
                <a:solidFill>
                  <a:srgbClr val="ABAB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35" name="Rectangle 295"/>
                <p:cNvSpPr>
                  <a:spLocks noChangeArrowheads="1"/>
                </p:cNvSpPr>
                <p:nvPr/>
              </p:nvSpPr>
              <p:spPr bwMode="auto">
                <a:xfrm>
                  <a:off x="2667" y="741"/>
                  <a:ext cx="20" cy="1058"/>
                </a:xfrm>
                <a:prstGeom prst="rect">
                  <a:avLst/>
                </a:prstGeom>
                <a:solidFill>
                  <a:srgbClr val="ACAC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36" name="Rectangle 296"/>
                <p:cNvSpPr>
                  <a:spLocks noChangeArrowheads="1"/>
                </p:cNvSpPr>
                <p:nvPr/>
              </p:nvSpPr>
              <p:spPr bwMode="auto">
                <a:xfrm>
                  <a:off x="2673" y="741"/>
                  <a:ext cx="20" cy="1058"/>
                </a:xfrm>
                <a:prstGeom prst="rect">
                  <a:avLst/>
                </a:prstGeom>
                <a:solidFill>
                  <a:srgbClr val="ADAD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37" name="Rectangle 297"/>
                <p:cNvSpPr>
                  <a:spLocks noChangeArrowheads="1"/>
                </p:cNvSpPr>
                <p:nvPr/>
              </p:nvSpPr>
              <p:spPr bwMode="auto">
                <a:xfrm>
                  <a:off x="2687" y="741"/>
                  <a:ext cx="20" cy="1058"/>
                </a:xfrm>
                <a:prstGeom prst="rect">
                  <a:avLst/>
                </a:prstGeom>
                <a:solidFill>
                  <a:srgbClr val="AEAEFD"/>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38" name="Rectangle 298"/>
                <p:cNvSpPr>
                  <a:spLocks noChangeArrowheads="1"/>
                </p:cNvSpPr>
                <p:nvPr/>
              </p:nvSpPr>
              <p:spPr bwMode="auto">
                <a:xfrm>
                  <a:off x="2693" y="741"/>
                  <a:ext cx="20" cy="1058"/>
                </a:xfrm>
                <a:prstGeom prst="rect">
                  <a:avLst/>
                </a:prstGeom>
                <a:solidFill>
                  <a:srgbClr val="B0B0F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39" name="Rectangle 299"/>
                <p:cNvSpPr>
                  <a:spLocks noChangeArrowheads="1"/>
                </p:cNvSpPr>
                <p:nvPr/>
              </p:nvSpPr>
              <p:spPr bwMode="auto">
                <a:xfrm>
                  <a:off x="2706" y="741"/>
                  <a:ext cx="1" cy="1058"/>
                </a:xfrm>
                <a:prstGeom prst="rect">
                  <a:avLst/>
                </a:prstGeom>
                <a:solidFill>
                  <a:srgbClr val="B0B0F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40" name="Oval 300"/>
                <p:cNvSpPr>
                  <a:spLocks noChangeArrowheads="1"/>
                </p:cNvSpPr>
                <p:nvPr/>
              </p:nvSpPr>
              <p:spPr bwMode="auto">
                <a:xfrm>
                  <a:off x="920" y="946"/>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41" name="Oval 301"/>
                <p:cNvSpPr>
                  <a:spLocks noChangeArrowheads="1"/>
                </p:cNvSpPr>
                <p:nvPr/>
              </p:nvSpPr>
              <p:spPr bwMode="auto">
                <a:xfrm>
                  <a:off x="1119" y="946"/>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42" name="Oval 302"/>
                <p:cNvSpPr>
                  <a:spLocks noChangeArrowheads="1"/>
                </p:cNvSpPr>
                <p:nvPr/>
              </p:nvSpPr>
              <p:spPr bwMode="auto">
                <a:xfrm>
                  <a:off x="1304" y="946"/>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43" name="Oval 303"/>
                <p:cNvSpPr>
                  <a:spLocks noChangeArrowheads="1"/>
                </p:cNvSpPr>
                <p:nvPr/>
              </p:nvSpPr>
              <p:spPr bwMode="auto">
                <a:xfrm>
                  <a:off x="1483" y="946"/>
                  <a:ext cx="66" cy="66"/>
                </a:xfrm>
                <a:prstGeom prst="ellipse">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44" name="Oval 304"/>
                <p:cNvSpPr>
                  <a:spLocks noChangeArrowheads="1"/>
                </p:cNvSpPr>
                <p:nvPr/>
              </p:nvSpPr>
              <p:spPr bwMode="auto">
                <a:xfrm>
                  <a:off x="1846" y="946"/>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45" name="Oval 305"/>
                <p:cNvSpPr>
                  <a:spLocks noChangeArrowheads="1"/>
                </p:cNvSpPr>
                <p:nvPr/>
              </p:nvSpPr>
              <p:spPr bwMode="auto">
                <a:xfrm>
                  <a:off x="2038" y="946"/>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46" name="Oval 306"/>
                <p:cNvSpPr>
                  <a:spLocks noChangeArrowheads="1"/>
                </p:cNvSpPr>
                <p:nvPr/>
              </p:nvSpPr>
              <p:spPr bwMode="auto">
                <a:xfrm>
                  <a:off x="2230" y="946"/>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47" name="Oval 307"/>
                <p:cNvSpPr>
                  <a:spLocks noChangeArrowheads="1"/>
                </p:cNvSpPr>
                <p:nvPr/>
              </p:nvSpPr>
              <p:spPr bwMode="auto">
                <a:xfrm>
                  <a:off x="2428" y="946"/>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48" name="Oval 308"/>
                <p:cNvSpPr>
                  <a:spLocks noChangeArrowheads="1"/>
                </p:cNvSpPr>
                <p:nvPr/>
              </p:nvSpPr>
              <p:spPr bwMode="auto">
                <a:xfrm>
                  <a:off x="2614" y="946"/>
                  <a:ext cx="66" cy="66"/>
                </a:xfrm>
                <a:prstGeom prst="ellipse">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49" name="Freeform 309"/>
                <p:cNvSpPr>
                  <a:spLocks noChangeArrowheads="1"/>
                </p:cNvSpPr>
                <p:nvPr/>
              </p:nvSpPr>
              <p:spPr bwMode="auto">
                <a:xfrm>
                  <a:off x="1701" y="919"/>
                  <a:ext cx="40" cy="33"/>
                </a:xfrm>
                <a:custGeom>
                  <a:avLst/>
                  <a:gdLst>
                    <a:gd name="T0" fmla="*/ 36 w 36"/>
                    <a:gd name="T1" fmla="*/ 24 h 30"/>
                    <a:gd name="T2" fmla="*/ 0 w 36"/>
                    <a:gd name="T3" fmla="*/ 30 h 30"/>
                    <a:gd name="T4" fmla="*/ 12 w 36"/>
                    <a:gd name="T5" fmla="*/ 0 h 30"/>
                    <a:gd name="T6" fmla="*/ 36 w 36"/>
                    <a:gd name="T7" fmla="*/ 24 h 30"/>
                    <a:gd name="T8" fmla="*/ 0 w 36"/>
                    <a:gd name="T9" fmla="*/ 30 h 30"/>
                    <a:gd name="T10" fmla="*/ 36 w 36"/>
                    <a:gd name="T11" fmla="*/ 24 h 30"/>
                  </a:gdLst>
                  <a:ahLst/>
                  <a:cxnLst>
                    <a:cxn ang="0">
                      <a:pos x="T0" y="T1"/>
                    </a:cxn>
                    <a:cxn ang="0">
                      <a:pos x="T2" y="T3"/>
                    </a:cxn>
                    <a:cxn ang="0">
                      <a:pos x="T4" y="T5"/>
                    </a:cxn>
                    <a:cxn ang="0">
                      <a:pos x="T6" y="T7"/>
                    </a:cxn>
                    <a:cxn ang="0">
                      <a:pos x="T8" y="T9"/>
                    </a:cxn>
                    <a:cxn ang="0">
                      <a:pos x="T10" y="T11"/>
                    </a:cxn>
                  </a:cxnLst>
                  <a:rect l="0" t="0" r="r" b="b"/>
                  <a:pathLst>
                    <a:path w="36" h="30">
                      <a:moveTo>
                        <a:pt x="36" y="24"/>
                      </a:moveTo>
                      <a:lnTo>
                        <a:pt x="0" y="30"/>
                      </a:lnTo>
                      <a:lnTo>
                        <a:pt x="12" y="0"/>
                      </a:lnTo>
                      <a:lnTo>
                        <a:pt x="36" y="24"/>
                      </a:lnTo>
                      <a:lnTo>
                        <a:pt x="0" y="30"/>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50" name="Freeform 310"/>
                <p:cNvSpPr>
                  <a:spLocks noChangeArrowheads="1"/>
                </p:cNvSpPr>
                <p:nvPr/>
              </p:nvSpPr>
              <p:spPr bwMode="auto">
                <a:xfrm>
                  <a:off x="1926" y="754"/>
                  <a:ext cx="324" cy="192"/>
                </a:xfrm>
                <a:custGeom>
                  <a:avLst/>
                  <a:gdLst>
                    <a:gd name="T0" fmla="*/ 49 w 49"/>
                    <a:gd name="T1" fmla="*/ 29 h 29"/>
                    <a:gd name="T2" fmla="*/ 0 w 49"/>
                    <a:gd name="T3" fmla="*/ 28 h 29"/>
                  </a:gdLst>
                  <a:ahLst/>
                  <a:cxnLst>
                    <a:cxn ang="0">
                      <a:pos x="T0" y="T1"/>
                    </a:cxn>
                    <a:cxn ang="0">
                      <a:pos x="T2" y="T3"/>
                    </a:cxn>
                  </a:cxnLst>
                  <a:rect l="0" t="0" r="r" b="b"/>
                  <a:pathLst>
                    <a:path w="49" h="29">
                      <a:moveTo>
                        <a:pt x="49" y="29"/>
                      </a:moveTo>
                      <a:cubicBezTo>
                        <a:pt x="49" y="29"/>
                        <a:pt x="27" y="0"/>
                        <a:pt x="0" y="28"/>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51" name="Freeform 311"/>
                <p:cNvSpPr>
                  <a:spLocks noChangeArrowheads="1"/>
                </p:cNvSpPr>
                <p:nvPr/>
              </p:nvSpPr>
              <p:spPr bwMode="auto">
                <a:xfrm>
                  <a:off x="1906" y="919"/>
                  <a:ext cx="39" cy="40"/>
                </a:xfrm>
                <a:custGeom>
                  <a:avLst/>
                  <a:gdLst>
                    <a:gd name="T0" fmla="*/ 36 w 36"/>
                    <a:gd name="T1" fmla="*/ 24 h 36"/>
                    <a:gd name="T2" fmla="*/ 0 w 36"/>
                    <a:gd name="T3" fmla="*/ 36 h 36"/>
                    <a:gd name="T4" fmla="*/ 6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6"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52" name="Oval 312"/>
                <p:cNvSpPr>
                  <a:spLocks noChangeArrowheads="1"/>
                </p:cNvSpPr>
                <p:nvPr/>
              </p:nvSpPr>
              <p:spPr bwMode="auto">
                <a:xfrm>
                  <a:off x="1661" y="946"/>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53" name="Line 313"/>
                <p:cNvSpPr>
                  <a:spLocks noChangeShapeType="1"/>
                </p:cNvSpPr>
                <p:nvPr/>
              </p:nvSpPr>
              <p:spPr bwMode="auto">
                <a:xfrm>
                  <a:off x="954" y="1038"/>
                  <a:ext cx="1" cy="3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54" name="Freeform 314"/>
                <p:cNvSpPr>
                  <a:spLocks noChangeArrowheads="1"/>
                </p:cNvSpPr>
                <p:nvPr/>
              </p:nvSpPr>
              <p:spPr bwMode="auto">
                <a:xfrm>
                  <a:off x="934" y="1038"/>
                  <a:ext cx="40" cy="40"/>
                </a:xfrm>
                <a:custGeom>
                  <a:avLst/>
                  <a:gdLst>
                    <a:gd name="T0" fmla="*/ 36 w 36"/>
                    <a:gd name="T1" fmla="*/ 36 h 36"/>
                    <a:gd name="T2" fmla="*/ 18 w 36"/>
                    <a:gd name="T3" fmla="*/ 0 h 36"/>
                    <a:gd name="T4" fmla="*/ 0 w 36"/>
                    <a:gd name="T5" fmla="*/ 36 h 36"/>
                    <a:gd name="T6" fmla="*/ 36 w 36"/>
                    <a:gd name="T7" fmla="*/ 36 h 36"/>
                    <a:gd name="T8" fmla="*/ 18 w 36"/>
                    <a:gd name="T9" fmla="*/ 0 h 36"/>
                    <a:gd name="T10" fmla="*/ 36 w 36"/>
                    <a:gd name="T11" fmla="*/ 36 h 36"/>
                  </a:gdLst>
                  <a:ahLst/>
                  <a:cxnLst>
                    <a:cxn ang="0">
                      <a:pos x="T0" y="T1"/>
                    </a:cxn>
                    <a:cxn ang="0">
                      <a:pos x="T2" y="T3"/>
                    </a:cxn>
                    <a:cxn ang="0">
                      <a:pos x="T4" y="T5"/>
                    </a:cxn>
                    <a:cxn ang="0">
                      <a:pos x="T6" y="T7"/>
                    </a:cxn>
                    <a:cxn ang="0">
                      <a:pos x="T8" y="T9"/>
                    </a:cxn>
                    <a:cxn ang="0">
                      <a:pos x="T10" y="T11"/>
                    </a:cxn>
                  </a:cxnLst>
                  <a:rect l="0" t="0" r="r" b="b"/>
                  <a:pathLst>
                    <a:path w="36" h="36">
                      <a:moveTo>
                        <a:pt x="36" y="36"/>
                      </a:moveTo>
                      <a:lnTo>
                        <a:pt x="18" y="0"/>
                      </a:lnTo>
                      <a:lnTo>
                        <a:pt x="0" y="36"/>
                      </a:lnTo>
                      <a:lnTo>
                        <a:pt x="36" y="36"/>
                      </a:lnTo>
                      <a:lnTo>
                        <a:pt x="18" y="0"/>
                      </a:lnTo>
                      <a:lnTo>
                        <a:pt x="36"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55" name="Line 315"/>
                <p:cNvSpPr>
                  <a:spLocks noChangeShapeType="1"/>
                </p:cNvSpPr>
                <p:nvPr/>
              </p:nvSpPr>
              <p:spPr bwMode="auto">
                <a:xfrm>
                  <a:off x="1152" y="1223"/>
                  <a:ext cx="1" cy="12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56" name="Freeform 316"/>
                <p:cNvSpPr>
                  <a:spLocks noChangeArrowheads="1"/>
                </p:cNvSpPr>
                <p:nvPr/>
              </p:nvSpPr>
              <p:spPr bwMode="auto">
                <a:xfrm>
                  <a:off x="1132" y="1223"/>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57" name="Line 317"/>
                <p:cNvSpPr>
                  <a:spLocks noChangeShapeType="1"/>
                </p:cNvSpPr>
                <p:nvPr/>
              </p:nvSpPr>
              <p:spPr bwMode="auto">
                <a:xfrm>
                  <a:off x="1337" y="1223"/>
                  <a:ext cx="1" cy="12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58" name="Freeform 318"/>
                <p:cNvSpPr>
                  <a:spLocks noChangeArrowheads="1"/>
                </p:cNvSpPr>
                <p:nvPr/>
              </p:nvSpPr>
              <p:spPr bwMode="auto">
                <a:xfrm>
                  <a:off x="1317" y="1223"/>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59" name="Line 319"/>
                <p:cNvSpPr>
                  <a:spLocks noChangeShapeType="1"/>
                </p:cNvSpPr>
                <p:nvPr/>
              </p:nvSpPr>
              <p:spPr bwMode="auto">
                <a:xfrm>
                  <a:off x="1522" y="1223"/>
                  <a:ext cx="1" cy="12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60" name="Freeform 320"/>
                <p:cNvSpPr>
                  <a:spLocks noChangeArrowheads="1"/>
                </p:cNvSpPr>
                <p:nvPr/>
              </p:nvSpPr>
              <p:spPr bwMode="auto">
                <a:xfrm>
                  <a:off x="1503" y="1223"/>
                  <a:ext cx="39"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61" name="Line 321"/>
                <p:cNvSpPr>
                  <a:spLocks noChangeShapeType="1"/>
                </p:cNvSpPr>
                <p:nvPr/>
              </p:nvSpPr>
              <p:spPr bwMode="auto">
                <a:xfrm>
                  <a:off x="1701" y="1223"/>
                  <a:ext cx="1" cy="12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62" name="Freeform 322"/>
                <p:cNvSpPr>
                  <a:spLocks noChangeArrowheads="1"/>
                </p:cNvSpPr>
                <p:nvPr/>
              </p:nvSpPr>
              <p:spPr bwMode="auto">
                <a:xfrm>
                  <a:off x="1681" y="1223"/>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63" name="Line 323"/>
                <p:cNvSpPr>
                  <a:spLocks noChangeShapeType="1"/>
                </p:cNvSpPr>
                <p:nvPr/>
              </p:nvSpPr>
              <p:spPr bwMode="auto">
                <a:xfrm>
                  <a:off x="1880" y="1223"/>
                  <a:ext cx="1" cy="126"/>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64" name="Freeform 324"/>
                <p:cNvSpPr>
                  <a:spLocks noChangeArrowheads="1"/>
                </p:cNvSpPr>
                <p:nvPr/>
              </p:nvSpPr>
              <p:spPr bwMode="auto">
                <a:xfrm>
                  <a:off x="1860" y="1223"/>
                  <a:ext cx="40" cy="33"/>
                </a:xfrm>
                <a:custGeom>
                  <a:avLst/>
                  <a:gdLst>
                    <a:gd name="T0" fmla="*/ 36 w 36"/>
                    <a:gd name="T1" fmla="*/ 30 h 30"/>
                    <a:gd name="T2" fmla="*/ 18 w 36"/>
                    <a:gd name="T3" fmla="*/ 0 h 30"/>
                    <a:gd name="T4" fmla="*/ 0 w 36"/>
                    <a:gd name="T5" fmla="*/ 30 h 30"/>
                    <a:gd name="T6" fmla="*/ 36 w 36"/>
                    <a:gd name="T7" fmla="*/ 30 h 30"/>
                    <a:gd name="T8" fmla="*/ 18 w 36"/>
                    <a:gd name="T9" fmla="*/ 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18" y="0"/>
                      </a:lnTo>
                      <a:lnTo>
                        <a:pt x="0" y="30"/>
                      </a:lnTo>
                      <a:lnTo>
                        <a:pt x="36" y="30"/>
                      </a:lnTo>
                      <a:lnTo>
                        <a:pt x="18" y="0"/>
                      </a:lnTo>
                      <a:lnTo>
                        <a:pt x="36" y="30"/>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65" name="Line 325"/>
                <p:cNvSpPr>
                  <a:spLocks noChangeShapeType="1"/>
                </p:cNvSpPr>
                <p:nvPr/>
              </p:nvSpPr>
              <p:spPr bwMode="auto">
                <a:xfrm>
                  <a:off x="2071" y="1038"/>
                  <a:ext cx="1" cy="3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66" name="Freeform 326"/>
                <p:cNvSpPr>
                  <a:spLocks noChangeArrowheads="1"/>
                </p:cNvSpPr>
                <p:nvPr/>
              </p:nvSpPr>
              <p:spPr bwMode="auto">
                <a:xfrm>
                  <a:off x="2052" y="1038"/>
                  <a:ext cx="39" cy="40"/>
                </a:xfrm>
                <a:custGeom>
                  <a:avLst/>
                  <a:gdLst>
                    <a:gd name="T0" fmla="*/ 36 w 36"/>
                    <a:gd name="T1" fmla="*/ 36 h 36"/>
                    <a:gd name="T2" fmla="*/ 18 w 36"/>
                    <a:gd name="T3" fmla="*/ 0 h 36"/>
                    <a:gd name="T4" fmla="*/ 0 w 36"/>
                    <a:gd name="T5" fmla="*/ 36 h 36"/>
                    <a:gd name="T6" fmla="*/ 36 w 36"/>
                    <a:gd name="T7" fmla="*/ 36 h 36"/>
                    <a:gd name="T8" fmla="*/ 18 w 36"/>
                    <a:gd name="T9" fmla="*/ 0 h 36"/>
                    <a:gd name="T10" fmla="*/ 36 w 36"/>
                    <a:gd name="T11" fmla="*/ 36 h 36"/>
                  </a:gdLst>
                  <a:ahLst/>
                  <a:cxnLst>
                    <a:cxn ang="0">
                      <a:pos x="T0" y="T1"/>
                    </a:cxn>
                    <a:cxn ang="0">
                      <a:pos x="T2" y="T3"/>
                    </a:cxn>
                    <a:cxn ang="0">
                      <a:pos x="T4" y="T5"/>
                    </a:cxn>
                    <a:cxn ang="0">
                      <a:pos x="T6" y="T7"/>
                    </a:cxn>
                    <a:cxn ang="0">
                      <a:pos x="T8" y="T9"/>
                    </a:cxn>
                    <a:cxn ang="0">
                      <a:pos x="T10" y="T11"/>
                    </a:cxn>
                  </a:cxnLst>
                  <a:rect l="0" t="0" r="r" b="b"/>
                  <a:pathLst>
                    <a:path w="36" h="36">
                      <a:moveTo>
                        <a:pt x="36" y="36"/>
                      </a:moveTo>
                      <a:lnTo>
                        <a:pt x="18" y="0"/>
                      </a:lnTo>
                      <a:lnTo>
                        <a:pt x="0" y="36"/>
                      </a:lnTo>
                      <a:lnTo>
                        <a:pt x="36" y="36"/>
                      </a:lnTo>
                      <a:lnTo>
                        <a:pt x="18" y="0"/>
                      </a:lnTo>
                      <a:lnTo>
                        <a:pt x="36"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67" name="Line 327"/>
                <p:cNvSpPr>
                  <a:spLocks noChangeShapeType="1"/>
                </p:cNvSpPr>
                <p:nvPr/>
              </p:nvSpPr>
              <p:spPr bwMode="auto">
                <a:xfrm>
                  <a:off x="2270" y="1038"/>
                  <a:ext cx="1" cy="3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68" name="Freeform 328"/>
                <p:cNvSpPr>
                  <a:spLocks noChangeArrowheads="1"/>
                </p:cNvSpPr>
                <p:nvPr/>
              </p:nvSpPr>
              <p:spPr bwMode="auto">
                <a:xfrm>
                  <a:off x="2250" y="1038"/>
                  <a:ext cx="40" cy="40"/>
                </a:xfrm>
                <a:custGeom>
                  <a:avLst/>
                  <a:gdLst>
                    <a:gd name="T0" fmla="*/ 36 w 36"/>
                    <a:gd name="T1" fmla="*/ 36 h 36"/>
                    <a:gd name="T2" fmla="*/ 18 w 36"/>
                    <a:gd name="T3" fmla="*/ 0 h 36"/>
                    <a:gd name="T4" fmla="*/ 0 w 36"/>
                    <a:gd name="T5" fmla="*/ 36 h 36"/>
                    <a:gd name="T6" fmla="*/ 36 w 36"/>
                    <a:gd name="T7" fmla="*/ 36 h 36"/>
                    <a:gd name="T8" fmla="*/ 18 w 36"/>
                    <a:gd name="T9" fmla="*/ 0 h 36"/>
                    <a:gd name="T10" fmla="*/ 36 w 36"/>
                    <a:gd name="T11" fmla="*/ 36 h 36"/>
                  </a:gdLst>
                  <a:ahLst/>
                  <a:cxnLst>
                    <a:cxn ang="0">
                      <a:pos x="T0" y="T1"/>
                    </a:cxn>
                    <a:cxn ang="0">
                      <a:pos x="T2" y="T3"/>
                    </a:cxn>
                    <a:cxn ang="0">
                      <a:pos x="T4" y="T5"/>
                    </a:cxn>
                    <a:cxn ang="0">
                      <a:pos x="T6" y="T7"/>
                    </a:cxn>
                    <a:cxn ang="0">
                      <a:pos x="T8" y="T9"/>
                    </a:cxn>
                    <a:cxn ang="0">
                      <a:pos x="T10" y="T11"/>
                    </a:cxn>
                  </a:cxnLst>
                  <a:rect l="0" t="0" r="r" b="b"/>
                  <a:pathLst>
                    <a:path w="36" h="36">
                      <a:moveTo>
                        <a:pt x="36" y="36"/>
                      </a:moveTo>
                      <a:lnTo>
                        <a:pt x="18" y="0"/>
                      </a:lnTo>
                      <a:lnTo>
                        <a:pt x="0" y="36"/>
                      </a:lnTo>
                      <a:lnTo>
                        <a:pt x="36" y="36"/>
                      </a:lnTo>
                      <a:lnTo>
                        <a:pt x="18" y="0"/>
                      </a:lnTo>
                      <a:lnTo>
                        <a:pt x="36"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69" name="Line 329"/>
                <p:cNvSpPr>
                  <a:spLocks noChangeShapeType="1"/>
                </p:cNvSpPr>
                <p:nvPr/>
              </p:nvSpPr>
              <p:spPr bwMode="auto">
                <a:xfrm>
                  <a:off x="2468" y="1038"/>
                  <a:ext cx="1" cy="3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70" name="Freeform 330"/>
                <p:cNvSpPr>
                  <a:spLocks noChangeArrowheads="1"/>
                </p:cNvSpPr>
                <p:nvPr/>
              </p:nvSpPr>
              <p:spPr bwMode="auto">
                <a:xfrm>
                  <a:off x="2448" y="1038"/>
                  <a:ext cx="40" cy="40"/>
                </a:xfrm>
                <a:custGeom>
                  <a:avLst/>
                  <a:gdLst>
                    <a:gd name="T0" fmla="*/ 36 w 36"/>
                    <a:gd name="T1" fmla="*/ 36 h 36"/>
                    <a:gd name="T2" fmla="*/ 18 w 36"/>
                    <a:gd name="T3" fmla="*/ 0 h 36"/>
                    <a:gd name="T4" fmla="*/ 0 w 36"/>
                    <a:gd name="T5" fmla="*/ 36 h 36"/>
                    <a:gd name="T6" fmla="*/ 36 w 36"/>
                    <a:gd name="T7" fmla="*/ 36 h 36"/>
                    <a:gd name="T8" fmla="*/ 18 w 36"/>
                    <a:gd name="T9" fmla="*/ 0 h 36"/>
                    <a:gd name="T10" fmla="*/ 36 w 36"/>
                    <a:gd name="T11" fmla="*/ 36 h 36"/>
                  </a:gdLst>
                  <a:ahLst/>
                  <a:cxnLst>
                    <a:cxn ang="0">
                      <a:pos x="T0" y="T1"/>
                    </a:cxn>
                    <a:cxn ang="0">
                      <a:pos x="T2" y="T3"/>
                    </a:cxn>
                    <a:cxn ang="0">
                      <a:pos x="T4" y="T5"/>
                    </a:cxn>
                    <a:cxn ang="0">
                      <a:pos x="T6" y="T7"/>
                    </a:cxn>
                    <a:cxn ang="0">
                      <a:pos x="T8" y="T9"/>
                    </a:cxn>
                    <a:cxn ang="0">
                      <a:pos x="T10" y="T11"/>
                    </a:cxn>
                  </a:cxnLst>
                  <a:rect l="0" t="0" r="r" b="b"/>
                  <a:pathLst>
                    <a:path w="36" h="36">
                      <a:moveTo>
                        <a:pt x="36" y="36"/>
                      </a:moveTo>
                      <a:lnTo>
                        <a:pt x="18" y="0"/>
                      </a:lnTo>
                      <a:lnTo>
                        <a:pt x="0" y="36"/>
                      </a:lnTo>
                      <a:lnTo>
                        <a:pt x="36" y="36"/>
                      </a:lnTo>
                      <a:lnTo>
                        <a:pt x="18" y="0"/>
                      </a:lnTo>
                      <a:lnTo>
                        <a:pt x="36"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71" name="Line 331"/>
                <p:cNvSpPr>
                  <a:spLocks noChangeShapeType="1"/>
                </p:cNvSpPr>
                <p:nvPr/>
              </p:nvSpPr>
              <p:spPr bwMode="auto">
                <a:xfrm>
                  <a:off x="2647" y="1038"/>
                  <a:ext cx="1" cy="3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72" name="Freeform 332"/>
                <p:cNvSpPr>
                  <a:spLocks noChangeArrowheads="1"/>
                </p:cNvSpPr>
                <p:nvPr/>
              </p:nvSpPr>
              <p:spPr bwMode="auto">
                <a:xfrm>
                  <a:off x="2633" y="1038"/>
                  <a:ext cx="33" cy="40"/>
                </a:xfrm>
                <a:custGeom>
                  <a:avLst/>
                  <a:gdLst>
                    <a:gd name="T0" fmla="*/ 30 w 30"/>
                    <a:gd name="T1" fmla="*/ 36 h 36"/>
                    <a:gd name="T2" fmla="*/ 12 w 30"/>
                    <a:gd name="T3" fmla="*/ 0 h 36"/>
                    <a:gd name="T4" fmla="*/ 0 w 30"/>
                    <a:gd name="T5" fmla="*/ 36 h 36"/>
                    <a:gd name="T6" fmla="*/ 30 w 30"/>
                    <a:gd name="T7" fmla="*/ 36 h 36"/>
                    <a:gd name="T8" fmla="*/ 12 w 30"/>
                    <a:gd name="T9" fmla="*/ 0 h 36"/>
                    <a:gd name="T10" fmla="*/ 30 w 30"/>
                    <a:gd name="T11" fmla="*/ 36 h 36"/>
                  </a:gdLst>
                  <a:ahLst/>
                  <a:cxnLst>
                    <a:cxn ang="0">
                      <a:pos x="T0" y="T1"/>
                    </a:cxn>
                    <a:cxn ang="0">
                      <a:pos x="T2" y="T3"/>
                    </a:cxn>
                    <a:cxn ang="0">
                      <a:pos x="T4" y="T5"/>
                    </a:cxn>
                    <a:cxn ang="0">
                      <a:pos x="T6" y="T7"/>
                    </a:cxn>
                    <a:cxn ang="0">
                      <a:pos x="T8" y="T9"/>
                    </a:cxn>
                    <a:cxn ang="0">
                      <a:pos x="T10" y="T11"/>
                    </a:cxn>
                  </a:cxnLst>
                  <a:rect l="0" t="0" r="r" b="b"/>
                  <a:pathLst>
                    <a:path w="30" h="36">
                      <a:moveTo>
                        <a:pt x="30" y="36"/>
                      </a:moveTo>
                      <a:lnTo>
                        <a:pt x="12" y="0"/>
                      </a:lnTo>
                      <a:lnTo>
                        <a:pt x="0" y="36"/>
                      </a:lnTo>
                      <a:lnTo>
                        <a:pt x="30" y="36"/>
                      </a:lnTo>
                      <a:lnTo>
                        <a:pt x="12" y="0"/>
                      </a:lnTo>
                      <a:lnTo>
                        <a:pt x="30"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73" name="Line 333"/>
                <p:cNvSpPr>
                  <a:spLocks noChangeShapeType="1"/>
                </p:cNvSpPr>
                <p:nvPr/>
              </p:nvSpPr>
              <p:spPr bwMode="auto">
                <a:xfrm flipH="1" flipV="1">
                  <a:off x="1706" y="944"/>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74" name="Line 334"/>
                <p:cNvSpPr>
                  <a:spLocks noChangeShapeType="1"/>
                </p:cNvSpPr>
                <p:nvPr/>
              </p:nvSpPr>
              <p:spPr bwMode="auto">
                <a:xfrm flipH="1" flipV="1">
                  <a:off x="1693" y="924"/>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75" name="Line 335"/>
                <p:cNvSpPr>
                  <a:spLocks noChangeShapeType="1"/>
                </p:cNvSpPr>
                <p:nvPr/>
              </p:nvSpPr>
              <p:spPr bwMode="auto">
                <a:xfrm flipH="1" flipV="1">
                  <a:off x="1673" y="905"/>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76" name="Line 336"/>
                <p:cNvSpPr>
                  <a:spLocks noChangeShapeType="1"/>
                </p:cNvSpPr>
                <p:nvPr/>
              </p:nvSpPr>
              <p:spPr bwMode="auto">
                <a:xfrm flipH="1" flipV="1">
                  <a:off x="1647" y="891"/>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77" name="Line 337"/>
                <p:cNvSpPr>
                  <a:spLocks noChangeShapeType="1"/>
                </p:cNvSpPr>
                <p:nvPr/>
              </p:nvSpPr>
              <p:spPr bwMode="auto">
                <a:xfrm flipH="1" flipV="1">
                  <a:off x="1627" y="878"/>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78" name="Line 338"/>
                <p:cNvSpPr>
                  <a:spLocks noChangeShapeType="1"/>
                </p:cNvSpPr>
                <p:nvPr/>
              </p:nvSpPr>
              <p:spPr bwMode="auto">
                <a:xfrm flipH="1">
                  <a:off x="1607" y="866"/>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79" name="Line 339"/>
                <p:cNvSpPr>
                  <a:spLocks noChangeShapeType="1"/>
                </p:cNvSpPr>
                <p:nvPr/>
              </p:nvSpPr>
              <p:spPr bwMode="auto">
                <a:xfrm flipH="1">
                  <a:off x="1581" y="853"/>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80" name="Line 340"/>
                <p:cNvSpPr>
                  <a:spLocks noChangeShapeType="1"/>
                </p:cNvSpPr>
                <p:nvPr/>
              </p:nvSpPr>
              <p:spPr bwMode="auto">
                <a:xfrm flipH="1">
                  <a:off x="1561" y="846"/>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81" name="Line 341"/>
                <p:cNvSpPr>
                  <a:spLocks noChangeShapeType="1"/>
                </p:cNvSpPr>
                <p:nvPr/>
              </p:nvSpPr>
              <p:spPr bwMode="auto">
                <a:xfrm flipH="1">
                  <a:off x="1534" y="840"/>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82" name="Line 342"/>
                <p:cNvSpPr>
                  <a:spLocks noChangeShapeType="1"/>
                </p:cNvSpPr>
                <p:nvPr/>
              </p:nvSpPr>
              <p:spPr bwMode="auto">
                <a:xfrm flipH="1">
                  <a:off x="1508" y="840"/>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83" name="Freeform 343"/>
                <p:cNvSpPr>
                  <a:spLocks noChangeArrowheads="1"/>
                </p:cNvSpPr>
                <p:nvPr/>
              </p:nvSpPr>
              <p:spPr bwMode="auto">
                <a:xfrm>
                  <a:off x="1483" y="840"/>
                  <a:ext cx="7" cy="1"/>
                </a:xfrm>
                <a:custGeom>
                  <a:avLst/>
                  <a:gdLst>
                    <a:gd name="T0" fmla="*/ 6 w 6"/>
                    <a:gd name="T1" fmla="*/ 0 w 6"/>
                    <a:gd name="T2" fmla="*/ 0 w 6"/>
                  </a:gdLst>
                  <a:ahLst/>
                  <a:cxnLst>
                    <a:cxn ang="0">
                      <a:pos x="T0" y="0"/>
                    </a:cxn>
                    <a:cxn ang="0">
                      <a:pos x="T1" y="0"/>
                    </a:cxn>
                    <a:cxn ang="0">
                      <a:pos x="T2" y="0"/>
                    </a:cxn>
                  </a:cxnLst>
                  <a:rect l="0" t="0" r="r" b="b"/>
                  <a:pathLst>
                    <a:path w="6">
                      <a:moveTo>
                        <a:pt x="6" y="0"/>
                      </a:moveTo>
                      <a:lnTo>
                        <a:pt x="0" y="0"/>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84" name="Line 344"/>
                <p:cNvSpPr>
                  <a:spLocks noChangeShapeType="1"/>
                </p:cNvSpPr>
                <p:nvPr/>
              </p:nvSpPr>
              <p:spPr bwMode="auto">
                <a:xfrm flipH="1">
                  <a:off x="1455" y="846"/>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85" name="Line 345"/>
                <p:cNvSpPr>
                  <a:spLocks noChangeShapeType="1"/>
                </p:cNvSpPr>
                <p:nvPr/>
              </p:nvSpPr>
              <p:spPr bwMode="auto">
                <a:xfrm flipH="1">
                  <a:off x="1435" y="860"/>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86" name="Line 346"/>
                <p:cNvSpPr>
                  <a:spLocks noChangeShapeType="1"/>
                </p:cNvSpPr>
                <p:nvPr/>
              </p:nvSpPr>
              <p:spPr bwMode="auto">
                <a:xfrm flipH="1">
                  <a:off x="1408" y="866"/>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87" name="Line 347"/>
                <p:cNvSpPr>
                  <a:spLocks noChangeShapeType="1"/>
                </p:cNvSpPr>
                <p:nvPr/>
              </p:nvSpPr>
              <p:spPr bwMode="auto">
                <a:xfrm flipH="1">
                  <a:off x="1389" y="886"/>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88" name="Line 348"/>
                <p:cNvSpPr>
                  <a:spLocks noChangeShapeType="1"/>
                </p:cNvSpPr>
                <p:nvPr/>
              </p:nvSpPr>
              <p:spPr bwMode="auto">
                <a:xfrm flipH="1">
                  <a:off x="1369" y="899"/>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15389" name="Group 349"/>
                <p:cNvGrpSpPr>
                  <a:grpSpLocks/>
                </p:cNvGrpSpPr>
                <p:nvPr/>
              </p:nvGrpSpPr>
              <p:grpSpPr bwMode="auto">
                <a:xfrm>
                  <a:off x="564" y="707"/>
                  <a:ext cx="1904" cy="542"/>
                  <a:chOff x="564" y="707"/>
                  <a:chExt cx="1904" cy="542"/>
                </a:xfrm>
              </p:grpSpPr>
              <p:sp>
                <p:nvSpPr>
                  <p:cNvPr id="215390" name="Line 350"/>
                  <p:cNvSpPr>
                    <a:spLocks noChangeShapeType="1"/>
                  </p:cNvSpPr>
                  <p:nvPr/>
                </p:nvSpPr>
                <p:spPr bwMode="auto">
                  <a:xfrm flipH="1">
                    <a:off x="1349" y="919"/>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91" name="Freeform 351"/>
                  <p:cNvSpPr>
                    <a:spLocks noChangeArrowheads="1"/>
                  </p:cNvSpPr>
                  <p:nvPr/>
                </p:nvSpPr>
                <p:spPr bwMode="auto">
                  <a:xfrm>
                    <a:off x="1324" y="912"/>
                    <a:ext cx="40" cy="40"/>
                  </a:xfrm>
                  <a:custGeom>
                    <a:avLst/>
                    <a:gdLst>
                      <a:gd name="T0" fmla="*/ 36 w 36"/>
                      <a:gd name="T1" fmla="*/ 24 h 36"/>
                      <a:gd name="T2" fmla="*/ 0 w 36"/>
                      <a:gd name="T3" fmla="*/ 36 h 36"/>
                      <a:gd name="T4" fmla="*/ 12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12"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92" name="Line 352"/>
                  <p:cNvSpPr>
                    <a:spLocks noChangeShapeType="1"/>
                  </p:cNvSpPr>
                  <p:nvPr/>
                </p:nvSpPr>
                <p:spPr bwMode="auto">
                  <a:xfrm flipV="1">
                    <a:off x="1152" y="937"/>
                    <a:ext cx="1"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93" name="Line 353"/>
                  <p:cNvSpPr>
                    <a:spLocks noChangeShapeType="1"/>
                  </p:cNvSpPr>
                  <p:nvPr/>
                </p:nvSpPr>
                <p:spPr bwMode="auto">
                  <a:xfrm flipH="1" flipV="1">
                    <a:off x="1131" y="918"/>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94" name="Line 354"/>
                  <p:cNvSpPr>
                    <a:spLocks noChangeShapeType="1"/>
                  </p:cNvSpPr>
                  <p:nvPr/>
                </p:nvSpPr>
                <p:spPr bwMode="auto">
                  <a:xfrm flipH="1" flipV="1">
                    <a:off x="1111" y="905"/>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95" name="Line 355"/>
                  <p:cNvSpPr>
                    <a:spLocks noChangeShapeType="1"/>
                  </p:cNvSpPr>
                  <p:nvPr/>
                </p:nvSpPr>
                <p:spPr bwMode="auto">
                  <a:xfrm flipH="1">
                    <a:off x="1091" y="893"/>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96" name="Line 356"/>
                  <p:cNvSpPr>
                    <a:spLocks noChangeShapeType="1"/>
                  </p:cNvSpPr>
                  <p:nvPr/>
                </p:nvSpPr>
                <p:spPr bwMode="auto">
                  <a:xfrm flipH="1" flipV="1">
                    <a:off x="1064" y="871"/>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97" name="Line 357"/>
                  <p:cNvSpPr>
                    <a:spLocks noChangeShapeType="1"/>
                  </p:cNvSpPr>
                  <p:nvPr/>
                </p:nvSpPr>
                <p:spPr bwMode="auto">
                  <a:xfrm flipH="1" flipV="1">
                    <a:off x="1045" y="858"/>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98" name="Line 358"/>
                  <p:cNvSpPr>
                    <a:spLocks noChangeShapeType="1"/>
                  </p:cNvSpPr>
                  <p:nvPr/>
                </p:nvSpPr>
                <p:spPr bwMode="auto">
                  <a:xfrm flipH="1" flipV="1">
                    <a:off x="1025" y="845"/>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399" name="Line 359"/>
                  <p:cNvSpPr>
                    <a:spLocks noChangeShapeType="1"/>
                  </p:cNvSpPr>
                  <p:nvPr/>
                </p:nvSpPr>
                <p:spPr bwMode="auto">
                  <a:xfrm flipH="1" flipV="1">
                    <a:off x="998" y="838"/>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00" name="Line 360"/>
                  <p:cNvSpPr>
                    <a:spLocks noChangeShapeType="1"/>
                  </p:cNvSpPr>
                  <p:nvPr/>
                </p:nvSpPr>
                <p:spPr bwMode="auto">
                  <a:xfrm flipH="1">
                    <a:off x="972" y="840"/>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01" name="Line 361"/>
                  <p:cNvSpPr>
                    <a:spLocks noChangeShapeType="1"/>
                  </p:cNvSpPr>
                  <p:nvPr/>
                </p:nvSpPr>
                <p:spPr bwMode="auto">
                  <a:xfrm flipH="1">
                    <a:off x="946" y="833"/>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02" name="Freeform 362"/>
                  <p:cNvSpPr>
                    <a:spLocks noChangeArrowheads="1"/>
                  </p:cNvSpPr>
                  <p:nvPr/>
                </p:nvSpPr>
                <p:spPr bwMode="auto">
                  <a:xfrm>
                    <a:off x="920" y="840"/>
                    <a:ext cx="7" cy="1"/>
                  </a:xfrm>
                  <a:custGeom>
                    <a:avLst/>
                    <a:gdLst>
                      <a:gd name="T0" fmla="*/ 6 w 6"/>
                      <a:gd name="T1" fmla="*/ 0 w 6"/>
                      <a:gd name="T2" fmla="*/ 0 w 6"/>
                    </a:gdLst>
                    <a:ahLst/>
                    <a:cxnLst>
                      <a:cxn ang="0">
                        <a:pos x="T0" y="0"/>
                      </a:cxn>
                      <a:cxn ang="0">
                        <a:pos x="T1" y="0"/>
                      </a:cxn>
                      <a:cxn ang="0">
                        <a:pos x="T2" y="0"/>
                      </a:cxn>
                    </a:cxnLst>
                    <a:rect l="0" t="0" r="r" b="b"/>
                    <a:pathLst>
                      <a:path w="6">
                        <a:moveTo>
                          <a:pt x="6" y="0"/>
                        </a:moveTo>
                        <a:lnTo>
                          <a:pt x="0" y="0"/>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03" name="Line 363"/>
                  <p:cNvSpPr>
                    <a:spLocks noChangeShapeType="1"/>
                  </p:cNvSpPr>
                  <p:nvPr/>
                </p:nvSpPr>
                <p:spPr bwMode="auto">
                  <a:xfrm flipH="1">
                    <a:off x="893" y="846"/>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04" name="Line 364"/>
                  <p:cNvSpPr>
                    <a:spLocks noChangeShapeType="1"/>
                  </p:cNvSpPr>
                  <p:nvPr/>
                </p:nvSpPr>
                <p:spPr bwMode="auto">
                  <a:xfrm flipH="1">
                    <a:off x="873" y="853"/>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05" name="Line 365"/>
                  <p:cNvSpPr>
                    <a:spLocks noChangeShapeType="1"/>
                  </p:cNvSpPr>
                  <p:nvPr/>
                </p:nvSpPr>
                <p:spPr bwMode="auto">
                  <a:xfrm flipH="1">
                    <a:off x="846" y="866"/>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06" name="Line 366"/>
                  <p:cNvSpPr>
                    <a:spLocks noChangeShapeType="1"/>
                  </p:cNvSpPr>
                  <p:nvPr/>
                </p:nvSpPr>
                <p:spPr bwMode="auto">
                  <a:xfrm flipH="1">
                    <a:off x="827" y="879"/>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07" name="Line 367"/>
                  <p:cNvSpPr>
                    <a:spLocks noChangeShapeType="1"/>
                  </p:cNvSpPr>
                  <p:nvPr/>
                </p:nvSpPr>
                <p:spPr bwMode="auto">
                  <a:xfrm flipH="1">
                    <a:off x="807" y="899"/>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08" name="Line 368"/>
                  <p:cNvSpPr>
                    <a:spLocks noChangeShapeType="1"/>
                  </p:cNvSpPr>
                  <p:nvPr/>
                </p:nvSpPr>
                <p:spPr bwMode="auto">
                  <a:xfrm flipH="1">
                    <a:off x="787" y="912"/>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09" name="Freeform 369"/>
                  <p:cNvSpPr>
                    <a:spLocks noChangeArrowheads="1"/>
                  </p:cNvSpPr>
                  <p:nvPr/>
                </p:nvSpPr>
                <p:spPr bwMode="auto">
                  <a:xfrm>
                    <a:off x="762" y="912"/>
                    <a:ext cx="40" cy="40"/>
                  </a:xfrm>
                  <a:custGeom>
                    <a:avLst/>
                    <a:gdLst>
                      <a:gd name="T0" fmla="*/ 36 w 36"/>
                      <a:gd name="T1" fmla="*/ 18 h 36"/>
                      <a:gd name="T2" fmla="*/ 0 w 36"/>
                      <a:gd name="T3" fmla="*/ 36 h 36"/>
                      <a:gd name="T4" fmla="*/ 12 w 36"/>
                      <a:gd name="T5" fmla="*/ 0 h 36"/>
                      <a:gd name="T6" fmla="*/ 36 w 36"/>
                      <a:gd name="T7" fmla="*/ 18 h 36"/>
                      <a:gd name="T8" fmla="*/ 0 w 36"/>
                      <a:gd name="T9" fmla="*/ 36 h 36"/>
                      <a:gd name="T10" fmla="*/ 36 w 36"/>
                      <a:gd name="T11" fmla="*/ 18 h 36"/>
                    </a:gdLst>
                    <a:ahLst/>
                    <a:cxnLst>
                      <a:cxn ang="0">
                        <a:pos x="T0" y="T1"/>
                      </a:cxn>
                      <a:cxn ang="0">
                        <a:pos x="T2" y="T3"/>
                      </a:cxn>
                      <a:cxn ang="0">
                        <a:pos x="T4" y="T5"/>
                      </a:cxn>
                      <a:cxn ang="0">
                        <a:pos x="T6" y="T7"/>
                      </a:cxn>
                      <a:cxn ang="0">
                        <a:pos x="T8" y="T9"/>
                      </a:cxn>
                      <a:cxn ang="0">
                        <a:pos x="T10" y="T11"/>
                      </a:cxn>
                    </a:cxnLst>
                    <a:rect l="0" t="0" r="r" b="b"/>
                    <a:pathLst>
                      <a:path w="36" h="36">
                        <a:moveTo>
                          <a:pt x="36" y="18"/>
                        </a:moveTo>
                        <a:lnTo>
                          <a:pt x="0" y="36"/>
                        </a:lnTo>
                        <a:lnTo>
                          <a:pt x="12" y="0"/>
                        </a:lnTo>
                        <a:lnTo>
                          <a:pt x="36" y="18"/>
                        </a:lnTo>
                        <a:lnTo>
                          <a:pt x="0" y="36"/>
                        </a:lnTo>
                        <a:lnTo>
                          <a:pt x="36" y="18"/>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10" name="Line 370"/>
                  <p:cNvSpPr>
                    <a:spLocks noChangeShapeType="1"/>
                  </p:cNvSpPr>
                  <p:nvPr/>
                </p:nvSpPr>
                <p:spPr bwMode="auto">
                  <a:xfrm>
                    <a:off x="1350" y="1012"/>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11" name="Line 371"/>
                  <p:cNvSpPr>
                    <a:spLocks noChangeShapeType="1"/>
                  </p:cNvSpPr>
                  <p:nvPr/>
                </p:nvSpPr>
                <p:spPr bwMode="auto">
                  <a:xfrm>
                    <a:off x="1370" y="1032"/>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12" name="Line 372"/>
                  <p:cNvSpPr>
                    <a:spLocks noChangeShapeType="1"/>
                  </p:cNvSpPr>
                  <p:nvPr/>
                </p:nvSpPr>
                <p:spPr bwMode="auto">
                  <a:xfrm>
                    <a:off x="1390" y="1045"/>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13" name="Line 373"/>
                  <p:cNvSpPr>
                    <a:spLocks noChangeShapeType="1"/>
                  </p:cNvSpPr>
                  <p:nvPr/>
                </p:nvSpPr>
                <p:spPr bwMode="auto">
                  <a:xfrm>
                    <a:off x="1410" y="1065"/>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14" name="Line 374"/>
                  <p:cNvSpPr>
                    <a:spLocks noChangeShapeType="1"/>
                  </p:cNvSpPr>
                  <p:nvPr/>
                </p:nvSpPr>
                <p:spPr bwMode="auto">
                  <a:xfrm>
                    <a:off x="1430" y="1078"/>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15" name="Line 375"/>
                  <p:cNvSpPr>
                    <a:spLocks noChangeShapeType="1"/>
                  </p:cNvSpPr>
                  <p:nvPr/>
                </p:nvSpPr>
                <p:spPr bwMode="auto">
                  <a:xfrm>
                    <a:off x="1456" y="1091"/>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16" name="Line 376"/>
                  <p:cNvSpPr>
                    <a:spLocks noChangeShapeType="1"/>
                  </p:cNvSpPr>
                  <p:nvPr/>
                </p:nvSpPr>
                <p:spPr bwMode="auto">
                  <a:xfrm>
                    <a:off x="1483" y="1098"/>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17" name="Line 377"/>
                  <p:cNvSpPr>
                    <a:spLocks noChangeShapeType="1"/>
                  </p:cNvSpPr>
                  <p:nvPr/>
                </p:nvSpPr>
                <p:spPr bwMode="auto">
                  <a:xfrm>
                    <a:off x="1503" y="1104"/>
                    <a:ext cx="13"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18" name="Line 378"/>
                  <p:cNvSpPr>
                    <a:spLocks noChangeShapeType="1"/>
                  </p:cNvSpPr>
                  <p:nvPr/>
                </p:nvSpPr>
                <p:spPr bwMode="auto">
                  <a:xfrm>
                    <a:off x="1529" y="1104"/>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19" name="Line 379"/>
                  <p:cNvSpPr>
                    <a:spLocks noChangeShapeType="1"/>
                  </p:cNvSpPr>
                  <p:nvPr/>
                </p:nvSpPr>
                <p:spPr bwMode="auto">
                  <a:xfrm>
                    <a:off x="1555" y="1098"/>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20" name="Line 380"/>
                  <p:cNvSpPr>
                    <a:spLocks noChangeShapeType="1"/>
                  </p:cNvSpPr>
                  <p:nvPr/>
                </p:nvSpPr>
                <p:spPr bwMode="auto">
                  <a:xfrm flipV="1">
                    <a:off x="1582" y="1083"/>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21" name="Line 381"/>
                  <p:cNvSpPr>
                    <a:spLocks noChangeShapeType="1"/>
                  </p:cNvSpPr>
                  <p:nvPr/>
                </p:nvSpPr>
                <p:spPr bwMode="auto">
                  <a:xfrm flipV="1">
                    <a:off x="1602" y="1070"/>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22" name="Line 382"/>
                  <p:cNvSpPr>
                    <a:spLocks noChangeShapeType="1"/>
                  </p:cNvSpPr>
                  <p:nvPr/>
                </p:nvSpPr>
                <p:spPr bwMode="auto">
                  <a:xfrm flipV="1">
                    <a:off x="1628" y="1057"/>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23" name="Line 383"/>
                  <p:cNvSpPr>
                    <a:spLocks noChangeShapeType="1"/>
                  </p:cNvSpPr>
                  <p:nvPr/>
                </p:nvSpPr>
                <p:spPr bwMode="auto">
                  <a:xfrm flipV="1">
                    <a:off x="1648" y="1037"/>
                    <a:ext cx="1"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24" name="Freeform 384"/>
                  <p:cNvSpPr>
                    <a:spLocks noChangeArrowheads="1"/>
                  </p:cNvSpPr>
                  <p:nvPr/>
                </p:nvSpPr>
                <p:spPr bwMode="auto">
                  <a:xfrm>
                    <a:off x="1648" y="1005"/>
                    <a:ext cx="33" cy="40"/>
                  </a:xfrm>
                  <a:custGeom>
                    <a:avLst/>
                    <a:gdLst>
                      <a:gd name="T0" fmla="*/ 0 w 30"/>
                      <a:gd name="T1" fmla="*/ 12 h 36"/>
                      <a:gd name="T2" fmla="*/ 30 w 30"/>
                      <a:gd name="T3" fmla="*/ 0 h 36"/>
                      <a:gd name="T4" fmla="*/ 24 w 30"/>
                      <a:gd name="T5" fmla="*/ 36 h 36"/>
                      <a:gd name="T6" fmla="*/ 0 w 30"/>
                      <a:gd name="T7" fmla="*/ 12 h 36"/>
                      <a:gd name="T8" fmla="*/ 30 w 30"/>
                      <a:gd name="T9" fmla="*/ 0 h 36"/>
                      <a:gd name="T10" fmla="*/ 0 w 30"/>
                      <a:gd name="T11" fmla="*/ 12 h 36"/>
                    </a:gdLst>
                    <a:ahLst/>
                    <a:cxnLst>
                      <a:cxn ang="0">
                        <a:pos x="T0" y="T1"/>
                      </a:cxn>
                      <a:cxn ang="0">
                        <a:pos x="T2" y="T3"/>
                      </a:cxn>
                      <a:cxn ang="0">
                        <a:pos x="T4" y="T5"/>
                      </a:cxn>
                      <a:cxn ang="0">
                        <a:pos x="T6" y="T7"/>
                      </a:cxn>
                      <a:cxn ang="0">
                        <a:pos x="T8" y="T9"/>
                      </a:cxn>
                      <a:cxn ang="0">
                        <a:pos x="T10" y="T11"/>
                      </a:cxn>
                    </a:cxnLst>
                    <a:rect l="0" t="0" r="r" b="b"/>
                    <a:pathLst>
                      <a:path w="30" h="36">
                        <a:moveTo>
                          <a:pt x="0" y="12"/>
                        </a:moveTo>
                        <a:lnTo>
                          <a:pt x="30" y="0"/>
                        </a:lnTo>
                        <a:lnTo>
                          <a:pt x="24" y="36"/>
                        </a:lnTo>
                        <a:lnTo>
                          <a:pt x="0" y="12"/>
                        </a:lnTo>
                        <a:lnTo>
                          <a:pt x="30"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25" name="Freeform 385"/>
                  <p:cNvSpPr>
                    <a:spLocks noChangeArrowheads="1"/>
                  </p:cNvSpPr>
                  <p:nvPr/>
                </p:nvSpPr>
                <p:spPr bwMode="auto">
                  <a:xfrm>
                    <a:off x="583" y="707"/>
                    <a:ext cx="371" cy="238"/>
                  </a:xfrm>
                  <a:custGeom>
                    <a:avLst/>
                    <a:gdLst>
                      <a:gd name="T0" fmla="*/ 56 w 56"/>
                      <a:gd name="T1" fmla="*/ 36 h 36"/>
                      <a:gd name="T2" fmla="*/ 0 w 56"/>
                      <a:gd name="T3" fmla="*/ 32 h 36"/>
                    </a:gdLst>
                    <a:ahLst/>
                    <a:cxnLst>
                      <a:cxn ang="0">
                        <a:pos x="T0" y="T1"/>
                      </a:cxn>
                      <a:cxn ang="0">
                        <a:pos x="T2" y="T3"/>
                      </a:cxn>
                    </a:cxnLst>
                    <a:rect l="0" t="0" r="r" b="b"/>
                    <a:pathLst>
                      <a:path w="56" h="36">
                        <a:moveTo>
                          <a:pt x="56" y="36"/>
                        </a:moveTo>
                        <a:cubicBezTo>
                          <a:pt x="56" y="36"/>
                          <a:pt x="29" y="0"/>
                          <a:pt x="0" y="3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26" name="Freeform 386"/>
                  <p:cNvSpPr>
                    <a:spLocks noChangeArrowheads="1"/>
                  </p:cNvSpPr>
                  <p:nvPr/>
                </p:nvSpPr>
                <p:spPr bwMode="auto">
                  <a:xfrm>
                    <a:off x="564" y="906"/>
                    <a:ext cx="39" cy="40"/>
                  </a:xfrm>
                  <a:custGeom>
                    <a:avLst/>
                    <a:gdLst>
                      <a:gd name="T0" fmla="*/ 36 w 36"/>
                      <a:gd name="T1" fmla="*/ 24 h 36"/>
                      <a:gd name="T2" fmla="*/ 0 w 36"/>
                      <a:gd name="T3" fmla="*/ 36 h 36"/>
                      <a:gd name="T4" fmla="*/ 6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6"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27" name="Line 387"/>
                  <p:cNvSpPr>
                    <a:spLocks noChangeShapeType="1"/>
                  </p:cNvSpPr>
                  <p:nvPr/>
                </p:nvSpPr>
                <p:spPr bwMode="auto">
                  <a:xfrm>
                    <a:off x="1880" y="1012"/>
                    <a:ext cx="1"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28" name="Line 388"/>
                  <p:cNvSpPr>
                    <a:spLocks noChangeShapeType="1"/>
                  </p:cNvSpPr>
                  <p:nvPr/>
                </p:nvSpPr>
                <p:spPr bwMode="auto">
                  <a:xfrm>
                    <a:off x="1893" y="1032"/>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29" name="Line 389"/>
                  <p:cNvSpPr>
                    <a:spLocks noChangeShapeType="1"/>
                  </p:cNvSpPr>
                  <p:nvPr/>
                </p:nvSpPr>
                <p:spPr bwMode="auto">
                  <a:xfrm>
                    <a:off x="1913" y="1045"/>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30" name="Line 390"/>
                  <p:cNvSpPr>
                    <a:spLocks noChangeShapeType="1"/>
                  </p:cNvSpPr>
                  <p:nvPr/>
                </p:nvSpPr>
                <p:spPr bwMode="auto">
                  <a:xfrm>
                    <a:off x="1959" y="1078"/>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31" name="Line 391"/>
                  <p:cNvSpPr>
                    <a:spLocks noChangeShapeType="1"/>
                  </p:cNvSpPr>
                  <p:nvPr/>
                </p:nvSpPr>
                <p:spPr bwMode="auto">
                  <a:xfrm>
                    <a:off x="1979" y="1091"/>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32" name="Line 392"/>
                  <p:cNvSpPr>
                    <a:spLocks noChangeShapeType="1"/>
                  </p:cNvSpPr>
                  <p:nvPr/>
                </p:nvSpPr>
                <p:spPr bwMode="auto">
                  <a:xfrm>
                    <a:off x="1999" y="1104"/>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33" name="Line 393"/>
                  <p:cNvSpPr>
                    <a:spLocks noChangeShapeType="1"/>
                  </p:cNvSpPr>
                  <p:nvPr/>
                </p:nvSpPr>
                <p:spPr bwMode="auto">
                  <a:xfrm>
                    <a:off x="2025" y="1111"/>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34" name="Line 394"/>
                  <p:cNvSpPr>
                    <a:spLocks noChangeShapeType="1"/>
                  </p:cNvSpPr>
                  <p:nvPr/>
                </p:nvSpPr>
                <p:spPr bwMode="auto">
                  <a:xfrm>
                    <a:off x="2052" y="1118"/>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35" name="Line 395"/>
                  <p:cNvSpPr>
                    <a:spLocks noChangeShapeType="1"/>
                  </p:cNvSpPr>
                  <p:nvPr/>
                </p:nvSpPr>
                <p:spPr bwMode="auto">
                  <a:xfrm>
                    <a:off x="2078" y="1118"/>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36" name="Freeform 396"/>
                  <p:cNvSpPr>
                    <a:spLocks noChangeArrowheads="1"/>
                  </p:cNvSpPr>
                  <p:nvPr/>
                </p:nvSpPr>
                <p:spPr bwMode="auto">
                  <a:xfrm>
                    <a:off x="2104" y="1118"/>
                    <a:ext cx="7" cy="1"/>
                  </a:xfrm>
                  <a:custGeom>
                    <a:avLst/>
                    <a:gdLst>
                      <a:gd name="T0" fmla="*/ 0 w 6"/>
                      <a:gd name="T1" fmla="*/ 6 w 6"/>
                      <a:gd name="T2" fmla="*/ 6 w 6"/>
                    </a:gdLst>
                    <a:ahLst/>
                    <a:cxnLst>
                      <a:cxn ang="0">
                        <a:pos x="T0" y="0"/>
                      </a:cxn>
                      <a:cxn ang="0">
                        <a:pos x="T1" y="0"/>
                      </a:cxn>
                      <a:cxn ang="0">
                        <a:pos x="T2" y="0"/>
                      </a:cxn>
                    </a:cxnLst>
                    <a:rect l="0" t="0" r="r" b="b"/>
                    <a:pathLst>
                      <a:path w="6">
                        <a:moveTo>
                          <a:pt x="0" y="0"/>
                        </a:moveTo>
                        <a:lnTo>
                          <a:pt x="6" y="0"/>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37" name="Line 397"/>
                  <p:cNvSpPr>
                    <a:spLocks noChangeShapeType="1"/>
                  </p:cNvSpPr>
                  <p:nvPr/>
                </p:nvSpPr>
                <p:spPr bwMode="auto">
                  <a:xfrm>
                    <a:off x="2131" y="1111"/>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38" name="Line 398"/>
                  <p:cNvSpPr>
                    <a:spLocks noChangeShapeType="1"/>
                  </p:cNvSpPr>
                  <p:nvPr/>
                </p:nvSpPr>
                <p:spPr bwMode="auto">
                  <a:xfrm flipV="1">
                    <a:off x="2151" y="1096"/>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39" name="Line 399"/>
                  <p:cNvSpPr>
                    <a:spLocks noChangeShapeType="1"/>
                  </p:cNvSpPr>
                  <p:nvPr/>
                </p:nvSpPr>
                <p:spPr bwMode="auto">
                  <a:xfrm flipV="1">
                    <a:off x="2177" y="1083"/>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40" name="Line 400"/>
                  <p:cNvSpPr>
                    <a:spLocks noChangeShapeType="1"/>
                  </p:cNvSpPr>
                  <p:nvPr/>
                </p:nvSpPr>
                <p:spPr bwMode="auto">
                  <a:xfrm flipV="1">
                    <a:off x="2197" y="1070"/>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41" name="Line 401"/>
                  <p:cNvSpPr>
                    <a:spLocks noChangeShapeType="1"/>
                  </p:cNvSpPr>
                  <p:nvPr/>
                </p:nvSpPr>
                <p:spPr bwMode="auto">
                  <a:xfrm flipV="1">
                    <a:off x="2217" y="1050"/>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42" name="Line 402"/>
                  <p:cNvSpPr>
                    <a:spLocks noChangeShapeType="1"/>
                  </p:cNvSpPr>
                  <p:nvPr/>
                </p:nvSpPr>
                <p:spPr bwMode="auto">
                  <a:xfrm>
                    <a:off x="2237" y="1038"/>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43" name="Freeform 403"/>
                  <p:cNvSpPr>
                    <a:spLocks noChangeArrowheads="1"/>
                  </p:cNvSpPr>
                  <p:nvPr/>
                </p:nvSpPr>
                <p:spPr bwMode="auto">
                  <a:xfrm>
                    <a:off x="2230" y="1005"/>
                    <a:ext cx="40"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44" name="Freeform 404"/>
                  <p:cNvSpPr>
                    <a:spLocks noChangeArrowheads="1"/>
                  </p:cNvSpPr>
                  <p:nvPr/>
                </p:nvSpPr>
                <p:spPr bwMode="auto">
                  <a:xfrm>
                    <a:off x="2078" y="1012"/>
                    <a:ext cx="371" cy="238"/>
                  </a:xfrm>
                  <a:custGeom>
                    <a:avLst/>
                    <a:gdLst>
                      <a:gd name="T0" fmla="*/ 0 w 56"/>
                      <a:gd name="T1" fmla="*/ 0 h 36"/>
                      <a:gd name="T2" fmla="*/ 56 w 56"/>
                      <a:gd name="T3" fmla="*/ 4 h 36"/>
                    </a:gdLst>
                    <a:ahLst/>
                    <a:cxnLst>
                      <a:cxn ang="0">
                        <a:pos x="T0" y="T1"/>
                      </a:cxn>
                      <a:cxn ang="0">
                        <a:pos x="T2" y="T3"/>
                      </a:cxn>
                    </a:cxnLst>
                    <a:rect l="0" t="0" r="r" b="b"/>
                    <a:pathLst>
                      <a:path w="56" h="36">
                        <a:moveTo>
                          <a:pt x="0" y="0"/>
                        </a:moveTo>
                        <a:cubicBezTo>
                          <a:pt x="0" y="0"/>
                          <a:pt x="28" y="36"/>
                          <a:pt x="56" y="4"/>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45" name="Freeform 405"/>
                  <p:cNvSpPr>
                    <a:spLocks noChangeArrowheads="1"/>
                  </p:cNvSpPr>
                  <p:nvPr/>
                </p:nvSpPr>
                <p:spPr bwMode="auto">
                  <a:xfrm>
                    <a:off x="2428" y="1012"/>
                    <a:ext cx="40" cy="40"/>
                  </a:xfrm>
                  <a:custGeom>
                    <a:avLst/>
                    <a:gdLst>
                      <a:gd name="T0" fmla="*/ 0 w 36"/>
                      <a:gd name="T1" fmla="*/ 12 h 36"/>
                      <a:gd name="T2" fmla="*/ 36 w 36"/>
                      <a:gd name="T3" fmla="*/ 0 h 36"/>
                      <a:gd name="T4" fmla="*/ 30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30"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46" name="Line 406"/>
                  <p:cNvSpPr>
                    <a:spLocks noChangeShapeType="1"/>
                  </p:cNvSpPr>
                  <p:nvPr/>
                </p:nvSpPr>
                <p:spPr bwMode="auto">
                  <a:xfrm flipH="1" flipV="1">
                    <a:off x="1494" y="937"/>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47" name="Line 407"/>
                  <p:cNvSpPr>
                    <a:spLocks noChangeShapeType="1"/>
                  </p:cNvSpPr>
                  <p:nvPr/>
                </p:nvSpPr>
                <p:spPr bwMode="auto">
                  <a:xfrm flipH="1" flipV="1">
                    <a:off x="1481" y="918"/>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48" name="Line 408"/>
                  <p:cNvSpPr>
                    <a:spLocks noChangeShapeType="1"/>
                  </p:cNvSpPr>
                  <p:nvPr/>
                </p:nvSpPr>
                <p:spPr bwMode="auto">
                  <a:xfrm flipH="1" flipV="1">
                    <a:off x="1461" y="898"/>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49" name="Line 409"/>
                  <p:cNvSpPr>
                    <a:spLocks noChangeShapeType="1"/>
                  </p:cNvSpPr>
                  <p:nvPr/>
                </p:nvSpPr>
                <p:spPr bwMode="auto">
                  <a:xfrm flipH="1">
                    <a:off x="1442" y="88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50" name="Line 410"/>
                  <p:cNvSpPr>
                    <a:spLocks noChangeShapeType="1"/>
                  </p:cNvSpPr>
                  <p:nvPr/>
                </p:nvSpPr>
                <p:spPr bwMode="auto">
                  <a:xfrm flipH="1" flipV="1">
                    <a:off x="1422" y="865"/>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51" name="Freeform 411"/>
                  <p:cNvSpPr>
                    <a:spLocks noChangeArrowheads="1"/>
                  </p:cNvSpPr>
                  <p:nvPr/>
                </p:nvSpPr>
                <p:spPr bwMode="auto">
                  <a:xfrm>
                    <a:off x="1397" y="853"/>
                    <a:ext cx="7" cy="7"/>
                  </a:xfrm>
                  <a:custGeom>
                    <a:avLst/>
                    <a:gdLst>
                      <a:gd name="T0" fmla="*/ 6 w 6"/>
                      <a:gd name="T1" fmla="*/ 6 h 6"/>
                      <a:gd name="T2" fmla="*/ 6 w 6"/>
                      <a:gd name="T3" fmla="*/ 0 h 6"/>
                      <a:gd name="T4" fmla="*/ 0 w 6"/>
                      <a:gd name="T5" fmla="*/ 0 h 6"/>
                    </a:gdLst>
                    <a:ahLst/>
                    <a:cxnLst>
                      <a:cxn ang="0">
                        <a:pos x="T0" y="T1"/>
                      </a:cxn>
                      <a:cxn ang="0">
                        <a:pos x="T2" y="T3"/>
                      </a:cxn>
                      <a:cxn ang="0">
                        <a:pos x="T4" y="T5"/>
                      </a:cxn>
                    </a:cxnLst>
                    <a:rect l="0" t="0" r="r" b="b"/>
                    <a:pathLst>
                      <a:path w="6" h="6">
                        <a:moveTo>
                          <a:pt x="6" y="6"/>
                        </a:moveTo>
                        <a:lnTo>
                          <a:pt x="6" y="0"/>
                        </a:lnTo>
                        <a:lnTo>
                          <a:pt x="0"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52" name="Line 412"/>
                  <p:cNvSpPr>
                    <a:spLocks noChangeShapeType="1"/>
                  </p:cNvSpPr>
                  <p:nvPr/>
                </p:nvSpPr>
                <p:spPr bwMode="auto">
                  <a:xfrm flipH="1" flipV="1">
                    <a:off x="1376" y="838"/>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53" name="Line 413"/>
                  <p:cNvSpPr>
                    <a:spLocks noChangeShapeType="1"/>
                  </p:cNvSpPr>
                  <p:nvPr/>
                </p:nvSpPr>
                <p:spPr bwMode="auto">
                  <a:xfrm flipH="1" flipV="1">
                    <a:off x="1349" y="832"/>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54" name="Line 414"/>
                  <p:cNvSpPr>
                    <a:spLocks noChangeShapeType="1"/>
                  </p:cNvSpPr>
                  <p:nvPr/>
                </p:nvSpPr>
                <p:spPr bwMode="auto">
                  <a:xfrm flipH="1">
                    <a:off x="1322" y="833"/>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55" name="Line 415"/>
                  <p:cNvSpPr>
                    <a:spLocks noChangeShapeType="1"/>
                  </p:cNvSpPr>
                  <p:nvPr/>
                </p:nvSpPr>
                <p:spPr bwMode="auto">
                  <a:xfrm flipH="1">
                    <a:off x="1296" y="833"/>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56" name="Line 416"/>
                  <p:cNvSpPr>
                    <a:spLocks noChangeShapeType="1"/>
                  </p:cNvSpPr>
                  <p:nvPr/>
                </p:nvSpPr>
                <p:spPr bwMode="auto">
                  <a:xfrm flipH="1">
                    <a:off x="1270" y="840"/>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57" name="Line 417"/>
                  <p:cNvSpPr>
                    <a:spLocks noChangeShapeType="1"/>
                  </p:cNvSpPr>
                  <p:nvPr/>
                </p:nvSpPr>
                <p:spPr bwMode="auto">
                  <a:xfrm flipH="1">
                    <a:off x="1250" y="846"/>
                    <a:ext cx="9"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58" name="Freeform 418"/>
                  <p:cNvSpPr>
                    <a:spLocks noChangeArrowheads="1"/>
                  </p:cNvSpPr>
                  <p:nvPr/>
                </p:nvSpPr>
                <p:spPr bwMode="auto">
                  <a:xfrm>
                    <a:off x="1225" y="860"/>
                    <a:ext cx="7" cy="6"/>
                  </a:xfrm>
                  <a:custGeom>
                    <a:avLst/>
                    <a:gdLst>
                      <a:gd name="T0" fmla="*/ 6 w 6"/>
                      <a:gd name="T1" fmla="*/ 0 h 6"/>
                      <a:gd name="T2" fmla="*/ 6 w 6"/>
                      <a:gd name="T3" fmla="*/ 0 h 6"/>
                      <a:gd name="T4" fmla="*/ 0 w 6"/>
                      <a:gd name="T5" fmla="*/ 6 h 6"/>
                    </a:gdLst>
                    <a:ahLst/>
                    <a:cxnLst>
                      <a:cxn ang="0">
                        <a:pos x="T0" y="T1"/>
                      </a:cxn>
                      <a:cxn ang="0">
                        <a:pos x="T2" y="T3"/>
                      </a:cxn>
                      <a:cxn ang="0">
                        <a:pos x="T4" y="T5"/>
                      </a:cxn>
                    </a:cxnLst>
                    <a:rect l="0" t="0" r="r" b="b"/>
                    <a:pathLst>
                      <a:path w="6" h="6">
                        <a:moveTo>
                          <a:pt x="6" y="0"/>
                        </a:moveTo>
                        <a:lnTo>
                          <a:pt x="6" y="0"/>
                        </a:lnTo>
                        <a:lnTo>
                          <a:pt x="0" y="6"/>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59" name="Line 419"/>
                  <p:cNvSpPr>
                    <a:spLocks noChangeShapeType="1"/>
                  </p:cNvSpPr>
                  <p:nvPr/>
                </p:nvSpPr>
                <p:spPr bwMode="auto">
                  <a:xfrm flipH="1">
                    <a:off x="1203" y="879"/>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60" name="Line 420"/>
                  <p:cNvSpPr>
                    <a:spLocks noChangeShapeType="1"/>
                  </p:cNvSpPr>
                  <p:nvPr/>
                </p:nvSpPr>
                <p:spPr bwMode="auto">
                  <a:xfrm>
                    <a:off x="1192" y="893"/>
                    <a:ext cx="1"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61" name="Line 421"/>
                  <p:cNvSpPr>
                    <a:spLocks noChangeShapeType="1"/>
                  </p:cNvSpPr>
                  <p:nvPr/>
                </p:nvSpPr>
                <p:spPr bwMode="auto">
                  <a:xfrm flipH="1">
                    <a:off x="1171" y="912"/>
                    <a:ext cx="9"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62" name="Freeform 422"/>
                  <p:cNvSpPr>
                    <a:spLocks noChangeArrowheads="1"/>
                  </p:cNvSpPr>
                  <p:nvPr/>
                </p:nvSpPr>
                <p:spPr bwMode="auto">
                  <a:xfrm>
                    <a:off x="1152" y="906"/>
                    <a:ext cx="33" cy="40"/>
                  </a:xfrm>
                  <a:custGeom>
                    <a:avLst/>
                    <a:gdLst>
                      <a:gd name="T0" fmla="*/ 30 w 30"/>
                      <a:gd name="T1" fmla="*/ 24 h 36"/>
                      <a:gd name="T2" fmla="*/ 0 w 30"/>
                      <a:gd name="T3" fmla="*/ 36 h 36"/>
                      <a:gd name="T4" fmla="*/ 6 w 30"/>
                      <a:gd name="T5" fmla="*/ 0 h 36"/>
                      <a:gd name="T6" fmla="*/ 30 w 30"/>
                      <a:gd name="T7" fmla="*/ 24 h 36"/>
                      <a:gd name="T8" fmla="*/ 0 w 30"/>
                      <a:gd name="T9" fmla="*/ 36 h 36"/>
                      <a:gd name="T10" fmla="*/ 30 w 30"/>
                      <a:gd name="T11" fmla="*/ 24 h 36"/>
                    </a:gdLst>
                    <a:ahLst/>
                    <a:cxnLst>
                      <a:cxn ang="0">
                        <a:pos x="T0" y="T1"/>
                      </a:cxn>
                      <a:cxn ang="0">
                        <a:pos x="T2" y="T3"/>
                      </a:cxn>
                      <a:cxn ang="0">
                        <a:pos x="T4" y="T5"/>
                      </a:cxn>
                      <a:cxn ang="0">
                        <a:pos x="T6" y="T7"/>
                      </a:cxn>
                      <a:cxn ang="0">
                        <a:pos x="T8" y="T9"/>
                      </a:cxn>
                      <a:cxn ang="0">
                        <a:pos x="T10" y="T11"/>
                      </a:cxn>
                    </a:cxnLst>
                    <a:rect l="0" t="0" r="r" b="b"/>
                    <a:pathLst>
                      <a:path w="30" h="36">
                        <a:moveTo>
                          <a:pt x="30" y="24"/>
                        </a:moveTo>
                        <a:lnTo>
                          <a:pt x="0" y="36"/>
                        </a:lnTo>
                        <a:lnTo>
                          <a:pt x="6" y="0"/>
                        </a:lnTo>
                        <a:lnTo>
                          <a:pt x="30" y="24"/>
                        </a:lnTo>
                        <a:lnTo>
                          <a:pt x="0" y="36"/>
                        </a:lnTo>
                        <a:lnTo>
                          <a:pt x="30" y="24"/>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63" name="Line 423"/>
                  <p:cNvSpPr>
                    <a:spLocks noChangeShapeType="1"/>
                  </p:cNvSpPr>
                  <p:nvPr/>
                </p:nvSpPr>
                <p:spPr bwMode="auto">
                  <a:xfrm flipH="1" flipV="1">
                    <a:off x="1494" y="937"/>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64" name="Line 424"/>
                  <p:cNvSpPr>
                    <a:spLocks noChangeShapeType="1"/>
                  </p:cNvSpPr>
                  <p:nvPr/>
                </p:nvSpPr>
                <p:spPr bwMode="auto">
                  <a:xfrm flipH="1">
                    <a:off x="1475" y="92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65" name="Freeform 425"/>
                  <p:cNvSpPr>
                    <a:spLocks noChangeArrowheads="1"/>
                  </p:cNvSpPr>
                  <p:nvPr/>
                </p:nvSpPr>
                <p:spPr bwMode="auto">
                  <a:xfrm>
                    <a:off x="1456" y="906"/>
                    <a:ext cx="7" cy="6"/>
                  </a:xfrm>
                  <a:custGeom>
                    <a:avLst/>
                    <a:gdLst>
                      <a:gd name="T0" fmla="*/ 6 w 6"/>
                      <a:gd name="T1" fmla="*/ 6 h 6"/>
                      <a:gd name="T2" fmla="*/ 6 w 6"/>
                      <a:gd name="T3" fmla="*/ 6 h 6"/>
                      <a:gd name="T4" fmla="*/ 0 w 6"/>
                      <a:gd name="T5" fmla="*/ 0 h 6"/>
                    </a:gdLst>
                    <a:ahLst/>
                    <a:cxnLst>
                      <a:cxn ang="0">
                        <a:pos x="T0" y="T1"/>
                      </a:cxn>
                      <a:cxn ang="0">
                        <a:pos x="T2" y="T3"/>
                      </a:cxn>
                      <a:cxn ang="0">
                        <a:pos x="T4" y="T5"/>
                      </a:cxn>
                    </a:cxnLst>
                    <a:rect l="0" t="0" r="r" b="b"/>
                    <a:pathLst>
                      <a:path w="6" h="6">
                        <a:moveTo>
                          <a:pt x="6" y="6"/>
                        </a:moveTo>
                        <a:lnTo>
                          <a:pt x="6" y="6"/>
                        </a:lnTo>
                        <a:lnTo>
                          <a:pt x="0"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66" name="Line 426"/>
                  <p:cNvSpPr>
                    <a:spLocks noChangeShapeType="1"/>
                  </p:cNvSpPr>
                  <p:nvPr/>
                </p:nvSpPr>
                <p:spPr bwMode="auto">
                  <a:xfrm flipH="1" flipV="1">
                    <a:off x="1429" y="891"/>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67" name="Freeform 427"/>
                  <p:cNvSpPr>
                    <a:spLocks noChangeArrowheads="1"/>
                  </p:cNvSpPr>
                  <p:nvPr/>
                </p:nvSpPr>
                <p:spPr bwMode="auto">
                  <a:xfrm>
                    <a:off x="1410" y="879"/>
                    <a:ext cx="7" cy="7"/>
                  </a:xfrm>
                  <a:custGeom>
                    <a:avLst/>
                    <a:gdLst>
                      <a:gd name="T0" fmla="*/ 6 w 6"/>
                      <a:gd name="T1" fmla="*/ 6 h 6"/>
                      <a:gd name="T2" fmla="*/ 0 w 6"/>
                      <a:gd name="T3" fmla="*/ 0 h 6"/>
                      <a:gd name="T4" fmla="*/ 0 w 6"/>
                      <a:gd name="T5" fmla="*/ 0 h 6"/>
                    </a:gdLst>
                    <a:ahLst/>
                    <a:cxnLst>
                      <a:cxn ang="0">
                        <a:pos x="T0" y="T1"/>
                      </a:cxn>
                      <a:cxn ang="0">
                        <a:pos x="T2" y="T3"/>
                      </a:cxn>
                      <a:cxn ang="0">
                        <a:pos x="T4" y="T5"/>
                      </a:cxn>
                    </a:cxnLst>
                    <a:rect l="0" t="0" r="r" b="b"/>
                    <a:pathLst>
                      <a:path w="6" h="6">
                        <a:moveTo>
                          <a:pt x="6" y="6"/>
                        </a:moveTo>
                        <a:lnTo>
                          <a:pt x="0"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68" name="Line 428"/>
                  <p:cNvSpPr>
                    <a:spLocks noChangeShapeType="1"/>
                  </p:cNvSpPr>
                  <p:nvPr/>
                </p:nvSpPr>
                <p:spPr bwMode="auto">
                  <a:xfrm flipH="1">
                    <a:off x="1382" y="873"/>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69" name="Line 429"/>
                  <p:cNvSpPr>
                    <a:spLocks noChangeShapeType="1"/>
                  </p:cNvSpPr>
                  <p:nvPr/>
                </p:nvSpPr>
                <p:spPr bwMode="auto">
                  <a:xfrm flipH="1">
                    <a:off x="1362" y="86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70" name="Line 430"/>
                  <p:cNvSpPr>
                    <a:spLocks noChangeShapeType="1"/>
                  </p:cNvSpPr>
                  <p:nvPr/>
                </p:nvSpPr>
                <p:spPr bwMode="auto">
                  <a:xfrm flipH="1" flipV="1">
                    <a:off x="1336" y="851"/>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71" name="Line 431"/>
                  <p:cNvSpPr>
                    <a:spLocks noChangeShapeType="1"/>
                  </p:cNvSpPr>
                  <p:nvPr/>
                </p:nvSpPr>
                <p:spPr bwMode="auto">
                  <a:xfrm flipH="1" flipV="1">
                    <a:off x="1309" y="845"/>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72" name="Line 432"/>
                  <p:cNvSpPr>
                    <a:spLocks noChangeShapeType="1"/>
                  </p:cNvSpPr>
                  <p:nvPr/>
                </p:nvSpPr>
                <p:spPr bwMode="auto">
                  <a:xfrm flipH="1">
                    <a:off x="1283" y="84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73" name="Line 433"/>
                  <p:cNvSpPr>
                    <a:spLocks noChangeShapeType="1"/>
                  </p:cNvSpPr>
                  <p:nvPr/>
                </p:nvSpPr>
                <p:spPr bwMode="auto">
                  <a:xfrm flipH="1">
                    <a:off x="1256" y="840"/>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74" name="Line 434"/>
                  <p:cNvSpPr>
                    <a:spLocks noChangeShapeType="1"/>
                  </p:cNvSpPr>
                  <p:nvPr/>
                </p:nvSpPr>
                <p:spPr bwMode="auto">
                  <a:xfrm flipH="1">
                    <a:off x="1230" y="840"/>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75" name="Line 435"/>
                  <p:cNvSpPr>
                    <a:spLocks noChangeShapeType="1"/>
                  </p:cNvSpPr>
                  <p:nvPr/>
                </p:nvSpPr>
                <p:spPr bwMode="auto">
                  <a:xfrm flipH="1">
                    <a:off x="1204" y="840"/>
                    <a:ext cx="15"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76" name="Line 436"/>
                  <p:cNvSpPr>
                    <a:spLocks noChangeShapeType="1"/>
                  </p:cNvSpPr>
                  <p:nvPr/>
                </p:nvSpPr>
                <p:spPr bwMode="auto">
                  <a:xfrm flipH="1">
                    <a:off x="1177" y="840"/>
                    <a:ext cx="15"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77" name="Line 437"/>
                  <p:cNvSpPr>
                    <a:spLocks noChangeShapeType="1"/>
                  </p:cNvSpPr>
                  <p:nvPr/>
                </p:nvSpPr>
                <p:spPr bwMode="auto">
                  <a:xfrm flipH="1">
                    <a:off x="1157" y="84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78" name="Freeform 438"/>
                  <p:cNvSpPr>
                    <a:spLocks noChangeArrowheads="1"/>
                  </p:cNvSpPr>
                  <p:nvPr/>
                </p:nvSpPr>
                <p:spPr bwMode="auto">
                  <a:xfrm>
                    <a:off x="1132" y="853"/>
                    <a:ext cx="6" cy="1"/>
                  </a:xfrm>
                  <a:custGeom>
                    <a:avLst/>
                    <a:gdLst>
                      <a:gd name="T0" fmla="*/ 6 w 6"/>
                      <a:gd name="T1" fmla="*/ 0 w 6"/>
                      <a:gd name="T2" fmla="*/ 0 w 6"/>
                    </a:gdLst>
                    <a:ahLst/>
                    <a:cxnLst>
                      <a:cxn ang="0">
                        <a:pos x="T0" y="0"/>
                      </a:cxn>
                      <a:cxn ang="0">
                        <a:pos x="T1" y="0"/>
                      </a:cxn>
                      <a:cxn ang="0">
                        <a:pos x="T2" y="0"/>
                      </a:cxn>
                    </a:cxnLst>
                    <a:rect l="0" t="0" r="r" b="b"/>
                    <a:pathLst>
                      <a:path w="6">
                        <a:moveTo>
                          <a:pt x="6" y="0"/>
                        </a:moveTo>
                        <a:lnTo>
                          <a:pt x="0"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79" name="Line 439"/>
                  <p:cNvSpPr>
                    <a:spLocks noChangeShapeType="1"/>
                  </p:cNvSpPr>
                  <p:nvPr/>
                </p:nvSpPr>
                <p:spPr bwMode="auto">
                  <a:xfrm flipH="1">
                    <a:off x="1104" y="860"/>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80" name="Freeform 440"/>
                  <p:cNvSpPr>
                    <a:spLocks noChangeArrowheads="1"/>
                  </p:cNvSpPr>
                  <p:nvPr/>
                </p:nvSpPr>
                <p:spPr bwMode="auto">
                  <a:xfrm>
                    <a:off x="1079" y="866"/>
                    <a:ext cx="7" cy="7"/>
                  </a:xfrm>
                  <a:custGeom>
                    <a:avLst/>
                    <a:gdLst>
                      <a:gd name="T0" fmla="*/ 6 w 6"/>
                      <a:gd name="T1" fmla="*/ 0 h 6"/>
                      <a:gd name="T2" fmla="*/ 6 w 6"/>
                      <a:gd name="T3" fmla="*/ 0 h 6"/>
                      <a:gd name="T4" fmla="*/ 0 w 6"/>
                      <a:gd name="T5" fmla="*/ 6 h 6"/>
                    </a:gdLst>
                    <a:ahLst/>
                    <a:cxnLst>
                      <a:cxn ang="0">
                        <a:pos x="T0" y="T1"/>
                      </a:cxn>
                      <a:cxn ang="0">
                        <a:pos x="T2" y="T3"/>
                      </a:cxn>
                      <a:cxn ang="0">
                        <a:pos x="T4" y="T5"/>
                      </a:cxn>
                    </a:cxnLst>
                    <a:rect l="0" t="0" r="r" b="b"/>
                    <a:pathLst>
                      <a:path w="6" h="6">
                        <a:moveTo>
                          <a:pt x="6" y="0"/>
                        </a:moveTo>
                        <a:lnTo>
                          <a:pt x="6" y="0"/>
                        </a:lnTo>
                        <a:lnTo>
                          <a:pt x="0" y="6"/>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81" name="Line 441"/>
                  <p:cNvSpPr>
                    <a:spLocks noChangeShapeType="1"/>
                  </p:cNvSpPr>
                  <p:nvPr/>
                </p:nvSpPr>
                <p:spPr bwMode="auto">
                  <a:xfrm flipH="1">
                    <a:off x="1058" y="879"/>
                    <a:ext cx="9"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82" name="Freeform 442"/>
                  <p:cNvSpPr>
                    <a:spLocks noChangeArrowheads="1"/>
                  </p:cNvSpPr>
                  <p:nvPr/>
                </p:nvSpPr>
                <p:spPr bwMode="auto">
                  <a:xfrm>
                    <a:off x="1033" y="893"/>
                    <a:ext cx="7" cy="7"/>
                  </a:xfrm>
                  <a:custGeom>
                    <a:avLst/>
                    <a:gdLst>
                      <a:gd name="T0" fmla="*/ 6 w 6"/>
                      <a:gd name="T1" fmla="*/ 0 h 6"/>
                      <a:gd name="T2" fmla="*/ 6 w 6"/>
                      <a:gd name="T3" fmla="*/ 0 h 6"/>
                      <a:gd name="T4" fmla="*/ 0 w 6"/>
                      <a:gd name="T5" fmla="*/ 6 h 6"/>
                    </a:gdLst>
                    <a:ahLst/>
                    <a:cxnLst>
                      <a:cxn ang="0">
                        <a:pos x="T0" y="T1"/>
                      </a:cxn>
                      <a:cxn ang="0">
                        <a:pos x="T2" y="T3"/>
                      </a:cxn>
                      <a:cxn ang="0">
                        <a:pos x="T4" y="T5"/>
                      </a:cxn>
                    </a:cxnLst>
                    <a:rect l="0" t="0" r="r" b="b"/>
                    <a:pathLst>
                      <a:path w="6" h="6">
                        <a:moveTo>
                          <a:pt x="6" y="0"/>
                        </a:moveTo>
                        <a:lnTo>
                          <a:pt x="6" y="0"/>
                        </a:lnTo>
                        <a:lnTo>
                          <a:pt x="0" y="6"/>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83" name="Line 443"/>
                  <p:cNvSpPr>
                    <a:spLocks noChangeShapeType="1"/>
                  </p:cNvSpPr>
                  <p:nvPr/>
                </p:nvSpPr>
                <p:spPr bwMode="auto">
                  <a:xfrm flipH="1">
                    <a:off x="1012" y="906"/>
                    <a:ext cx="9"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84" name="Line 444"/>
                  <p:cNvSpPr>
                    <a:spLocks noChangeShapeType="1"/>
                  </p:cNvSpPr>
                  <p:nvPr/>
                </p:nvSpPr>
                <p:spPr bwMode="auto">
                  <a:xfrm flipH="1">
                    <a:off x="992" y="919"/>
                    <a:ext cx="9"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85" name="Freeform 445"/>
                  <p:cNvSpPr>
                    <a:spLocks noChangeArrowheads="1"/>
                  </p:cNvSpPr>
                  <p:nvPr/>
                </p:nvSpPr>
                <p:spPr bwMode="auto">
                  <a:xfrm>
                    <a:off x="960" y="912"/>
                    <a:ext cx="46" cy="40"/>
                  </a:xfrm>
                  <a:custGeom>
                    <a:avLst/>
                    <a:gdLst>
                      <a:gd name="T0" fmla="*/ 42 w 42"/>
                      <a:gd name="T1" fmla="*/ 30 h 36"/>
                      <a:gd name="T2" fmla="*/ 0 w 42"/>
                      <a:gd name="T3" fmla="*/ 36 h 36"/>
                      <a:gd name="T4" fmla="*/ 18 w 42"/>
                      <a:gd name="T5" fmla="*/ 0 h 36"/>
                      <a:gd name="T6" fmla="*/ 42 w 42"/>
                      <a:gd name="T7" fmla="*/ 30 h 36"/>
                      <a:gd name="T8" fmla="*/ 0 w 42"/>
                      <a:gd name="T9" fmla="*/ 36 h 36"/>
                      <a:gd name="T10" fmla="*/ 42 w 42"/>
                      <a:gd name="T11" fmla="*/ 30 h 36"/>
                    </a:gdLst>
                    <a:ahLst/>
                    <a:cxnLst>
                      <a:cxn ang="0">
                        <a:pos x="T0" y="T1"/>
                      </a:cxn>
                      <a:cxn ang="0">
                        <a:pos x="T2" y="T3"/>
                      </a:cxn>
                      <a:cxn ang="0">
                        <a:pos x="T4" y="T5"/>
                      </a:cxn>
                      <a:cxn ang="0">
                        <a:pos x="T6" y="T7"/>
                      </a:cxn>
                      <a:cxn ang="0">
                        <a:pos x="T8" y="T9"/>
                      </a:cxn>
                      <a:cxn ang="0">
                        <a:pos x="T10" y="T11"/>
                      </a:cxn>
                    </a:cxnLst>
                    <a:rect l="0" t="0" r="r" b="b"/>
                    <a:pathLst>
                      <a:path w="42" h="36">
                        <a:moveTo>
                          <a:pt x="42" y="30"/>
                        </a:moveTo>
                        <a:lnTo>
                          <a:pt x="0" y="36"/>
                        </a:lnTo>
                        <a:lnTo>
                          <a:pt x="18" y="0"/>
                        </a:lnTo>
                        <a:lnTo>
                          <a:pt x="42" y="30"/>
                        </a:lnTo>
                        <a:lnTo>
                          <a:pt x="0" y="36"/>
                        </a:lnTo>
                        <a:lnTo>
                          <a:pt x="42" y="30"/>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86" name="Line 446"/>
                  <p:cNvSpPr>
                    <a:spLocks noChangeShapeType="1"/>
                  </p:cNvSpPr>
                  <p:nvPr/>
                </p:nvSpPr>
                <p:spPr bwMode="auto">
                  <a:xfrm flipH="1" flipV="1">
                    <a:off x="1494" y="937"/>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87" name="Line 447"/>
                  <p:cNvSpPr>
                    <a:spLocks noChangeShapeType="1"/>
                  </p:cNvSpPr>
                  <p:nvPr/>
                </p:nvSpPr>
                <p:spPr bwMode="auto">
                  <a:xfrm flipH="1" flipV="1">
                    <a:off x="1475" y="924"/>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88" name="Line 448"/>
                  <p:cNvSpPr>
                    <a:spLocks noChangeShapeType="1"/>
                  </p:cNvSpPr>
                  <p:nvPr/>
                </p:nvSpPr>
                <p:spPr bwMode="auto">
                  <a:xfrm flipH="1" flipV="1">
                    <a:off x="1448" y="911"/>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89" name="Line 449"/>
                  <p:cNvSpPr>
                    <a:spLocks noChangeShapeType="1"/>
                  </p:cNvSpPr>
                  <p:nvPr/>
                </p:nvSpPr>
                <p:spPr bwMode="auto">
                  <a:xfrm flipH="1" flipV="1">
                    <a:off x="1429" y="898"/>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90" name="Line 450"/>
                  <p:cNvSpPr>
                    <a:spLocks noChangeShapeType="1"/>
                  </p:cNvSpPr>
                  <p:nvPr/>
                </p:nvSpPr>
                <p:spPr bwMode="auto">
                  <a:xfrm flipH="1">
                    <a:off x="1402" y="893"/>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91" name="Line 451"/>
                  <p:cNvSpPr>
                    <a:spLocks noChangeShapeType="1"/>
                  </p:cNvSpPr>
                  <p:nvPr/>
                </p:nvSpPr>
                <p:spPr bwMode="auto">
                  <a:xfrm flipH="1" flipV="1">
                    <a:off x="1382" y="878"/>
                    <a:ext cx="9"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92" name="Line 452"/>
                  <p:cNvSpPr>
                    <a:spLocks noChangeShapeType="1"/>
                  </p:cNvSpPr>
                  <p:nvPr/>
                </p:nvSpPr>
                <p:spPr bwMode="auto">
                  <a:xfrm flipH="1">
                    <a:off x="1356" y="873"/>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93" name="Line 453"/>
                  <p:cNvSpPr>
                    <a:spLocks noChangeShapeType="1"/>
                  </p:cNvSpPr>
                  <p:nvPr/>
                </p:nvSpPr>
                <p:spPr bwMode="auto">
                  <a:xfrm flipH="1">
                    <a:off x="1329" y="86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94" name="Line 454"/>
                  <p:cNvSpPr>
                    <a:spLocks noChangeShapeType="1"/>
                  </p:cNvSpPr>
                  <p:nvPr/>
                </p:nvSpPr>
                <p:spPr bwMode="auto">
                  <a:xfrm flipH="1">
                    <a:off x="1303" y="860"/>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95" name="Line 455"/>
                  <p:cNvSpPr>
                    <a:spLocks noChangeShapeType="1"/>
                  </p:cNvSpPr>
                  <p:nvPr/>
                </p:nvSpPr>
                <p:spPr bwMode="auto">
                  <a:xfrm flipH="1">
                    <a:off x="1277" y="853"/>
                    <a:ext cx="15"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96" name="Line 456"/>
                  <p:cNvSpPr>
                    <a:spLocks noChangeShapeType="1"/>
                  </p:cNvSpPr>
                  <p:nvPr/>
                </p:nvSpPr>
                <p:spPr bwMode="auto">
                  <a:xfrm flipH="1">
                    <a:off x="1256" y="846"/>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97" name="Line 457"/>
                  <p:cNvSpPr>
                    <a:spLocks noChangeShapeType="1"/>
                  </p:cNvSpPr>
                  <p:nvPr/>
                </p:nvSpPr>
                <p:spPr bwMode="auto">
                  <a:xfrm flipH="1">
                    <a:off x="1230" y="840"/>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98" name="Line 458"/>
                  <p:cNvSpPr>
                    <a:spLocks noChangeShapeType="1"/>
                  </p:cNvSpPr>
                  <p:nvPr/>
                </p:nvSpPr>
                <p:spPr bwMode="auto">
                  <a:xfrm flipH="1">
                    <a:off x="1203" y="840"/>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99" name="Line 459"/>
                  <p:cNvSpPr>
                    <a:spLocks noChangeShapeType="1"/>
                  </p:cNvSpPr>
                  <p:nvPr/>
                </p:nvSpPr>
                <p:spPr bwMode="auto">
                  <a:xfrm flipH="1">
                    <a:off x="1177" y="833"/>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00" name="Line 460"/>
                  <p:cNvSpPr>
                    <a:spLocks noChangeShapeType="1"/>
                  </p:cNvSpPr>
                  <p:nvPr/>
                </p:nvSpPr>
                <p:spPr bwMode="auto">
                  <a:xfrm flipH="1">
                    <a:off x="1151" y="833"/>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01" name="Freeform 461"/>
                  <p:cNvSpPr>
                    <a:spLocks noChangeArrowheads="1"/>
                  </p:cNvSpPr>
                  <p:nvPr/>
                </p:nvSpPr>
                <p:spPr bwMode="auto">
                  <a:xfrm>
                    <a:off x="1125" y="833"/>
                    <a:ext cx="7" cy="1"/>
                  </a:xfrm>
                  <a:custGeom>
                    <a:avLst/>
                    <a:gdLst>
                      <a:gd name="T0" fmla="*/ 6 w 6"/>
                      <a:gd name="T1" fmla="*/ 6 w 6"/>
                      <a:gd name="T2" fmla="*/ 0 w 6"/>
                    </a:gdLst>
                    <a:ahLst/>
                    <a:cxnLst>
                      <a:cxn ang="0">
                        <a:pos x="T0" y="0"/>
                      </a:cxn>
                      <a:cxn ang="0">
                        <a:pos x="T1" y="0"/>
                      </a:cxn>
                      <a:cxn ang="0">
                        <a:pos x="T2" y="0"/>
                      </a:cxn>
                    </a:cxnLst>
                    <a:rect l="0" t="0" r="r" b="b"/>
                    <a:pathLst>
                      <a:path w="6">
                        <a:moveTo>
                          <a:pt x="6" y="0"/>
                        </a:moveTo>
                        <a:lnTo>
                          <a:pt x="6" y="0"/>
                        </a:lnTo>
                        <a:lnTo>
                          <a:pt x="0"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502" name="Line 462"/>
                  <p:cNvSpPr>
                    <a:spLocks noChangeShapeType="1"/>
                  </p:cNvSpPr>
                  <p:nvPr/>
                </p:nvSpPr>
                <p:spPr bwMode="auto">
                  <a:xfrm flipH="1">
                    <a:off x="1098" y="833"/>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03" name="Line 463"/>
                  <p:cNvSpPr>
                    <a:spLocks noChangeShapeType="1"/>
                  </p:cNvSpPr>
                  <p:nvPr/>
                </p:nvSpPr>
                <p:spPr bwMode="auto">
                  <a:xfrm flipH="1">
                    <a:off x="1071" y="833"/>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04" name="Line 464"/>
                  <p:cNvSpPr>
                    <a:spLocks noChangeShapeType="1"/>
                  </p:cNvSpPr>
                  <p:nvPr/>
                </p:nvSpPr>
                <p:spPr bwMode="auto">
                  <a:xfrm flipH="1">
                    <a:off x="1045" y="840"/>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05" name="Line 465"/>
                  <p:cNvSpPr>
                    <a:spLocks noChangeShapeType="1"/>
                  </p:cNvSpPr>
                  <p:nvPr/>
                </p:nvSpPr>
                <p:spPr bwMode="auto">
                  <a:xfrm flipH="1">
                    <a:off x="1018" y="840"/>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06" name="Line 466"/>
                  <p:cNvSpPr>
                    <a:spLocks noChangeShapeType="1"/>
                  </p:cNvSpPr>
                  <p:nvPr/>
                </p:nvSpPr>
                <p:spPr bwMode="auto">
                  <a:xfrm flipH="1">
                    <a:off x="992" y="846"/>
                    <a:ext cx="15"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07" name="Line 467"/>
                  <p:cNvSpPr>
                    <a:spLocks noChangeShapeType="1"/>
                  </p:cNvSpPr>
                  <p:nvPr/>
                </p:nvSpPr>
                <p:spPr bwMode="auto">
                  <a:xfrm flipH="1">
                    <a:off x="972" y="853"/>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08" name="Line 468"/>
                  <p:cNvSpPr>
                    <a:spLocks noChangeShapeType="1"/>
                  </p:cNvSpPr>
                  <p:nvPr/>
                </p:nvSpPr>
                <p:spPr bwMode="auto">
                  <a:xfrm flipH="1">
                    <a:off x="946" y="860"/>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09" name="Line 469"/>
                  <p:cNvSpPr>
                    <a:spLocks noChangeShapeType="1"/>
                  </p:cNvSpPr>
                  <p:nvPr/>
                </p:nvSpPr>
                <p:spPr bwMode="auto">
                  <a:xfrm flipH="1">
                    <a:off x="919" y="866"/>
                    <a:ext cx="9"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10" name="Line 470"/>
                  <p:cNvSpPr>
                    <a:spLocks noChangeShapeType="1"/>
                  </p:cNvSpPr>
                  <p:nvPr/>
                </p:nvSpPr>
                <p:spPr bwMode="auto">
                  <a:xfrm flipH="1">
                    <a:off x="893" y="879"/>
                    <a:ext cx="15"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11" name="Freeform 471"/>
                  <p:cNvSpPr>
                    <a:spLocks noChangeArrowheads="1"/>
                  </p:cNvSpPr>
                  <p:nvPr/>
                </p:nvSpPr>
                <p:spPr bwMode="auto">
                  <a:xfrm>
                    <a:off x="874" y="886"/>
                    <a:ext cx="7" cy="6"/>
                  </a:xfrm>
                  <a:custGeom>
                    <a:avLst/>
                    <a:gdLst>
                      <a:gd name="T0" fmla="*/ 6 w 6"/>
                      <a:gd name="T1" fmla="*/ 0 h 6"/>
                      <a:gd name="T2" fmla="*/ 6 w 6"/>
                      <a:gd name="T3" fmla="*/ 0 h 6"/>
                      <a:gd name="T4" fmla="*/ 0 w 6"/>
                      <a:gd name="T5" fmla="*/ 6 h 6"/>
                    </a:gdLst>
                    <a:ahLst/>
                    <a:cxnLst>
                      <a:cxn ang="0">
                        <a:pos x="T0" y="T1"/>
                      </a:cxn>
                      <a:cxn ang="0">
                        <a:pos x="T2" y="T3"/>
                      </a:cxn>
                      <a:cxn ang="0">
                        <a:pos x="T4" y="T5"/>
                      </a:cxn>
                    </a:cxnLst>
                    <a:rect l="0" t="0" r="r" b="b"/>
                    <a:pathLst>
                      <a:path w="6" h="6">
                        <a:moveTo>
                          <a:pt x="6" y="0"/>
                        </a:moveTo>
                        <a:lnTo>
                          <a:pt x="6" y="0"/>
                        </a:lnTo>
                        <a:lnTo>
                          <a:pt x="0" y="6"/>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512" name="Line 472"/>
                  <p:cNvSpPr>
                    <a:spLocks noChangeShapeType="1"/>
                  </p:cNvSpPr>
                  <p:nvPr/>
                </p:nvSpPr>
                <p:spPr bwMode="auto">
                  <a:xfrm flipH="1">
                    <a:off x="846" y="899"/>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13" name="Line 473"/>
                  <p:cNvSpPr>
                    <a:spLocks noChangeShapeType="1"/>
                  </p:cNvSpPr>
                  <p:nvPr/>
                </p:nvSpPr>
                <p:spPr bwMode="auto">
                  <a:xfrm flipH="1">
                    <a:off x="827" y="912"/>
                    <a:ext cx="9"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14" name="Freeform 474"/>
                  <p:cNvSpPr>
                    <a:spLocks noChangeArrowheads="1"/>
                  </p:cNvSpPr>
                  <p:nvPr/>
                </p:nvSpPr>
                <p:spPr bwMode="auto">
                  <a:xfrm>
                    <a:off x="788" y="906"/>
                    <a:ext cx="40" cy="33"/>
                  </a:xfrm>
                  <a:custGeom>
                    <a:avLst/>
                    <a:gdLst>
                      <a:gd name="T0" fmla="*/ 36 w 36"/>
                      <a:gd name="T1" fmla="*/ 30 h 30"/>
                      <a:gd name="T2" fmla="*/ 0 w 36"/>
                      <a:gd name="T3" fmla="*/ 30 h 30"/>
                      <a:gd name="T4" fmla="*/ 18 w 36"/>
                      <a:gd name="T5" fmla="*/ 0 h 30"/>
                      <a:gd name="T6" fmla="*/ 36 w 36"/>
                      <a:gd name="T7" fmla="*/ 30 h 30"/>
                      <a:gd name="T8" fmla="*/ 0 w 36"/>
                      <a:gd name="T9" fmla="*/ 30 h 30"/>
                      <a:gd name="T10" fmla="*/ 36 w 36"/>
                      <a:gd name="T11" fmla="*/ 30 h 30"/>
                    </a:gdLst>
                    <a:ahLst/>
                    <a:cxnLst>
                      <a:cxn ang="0">
                        <a:pos x="T0" y="T1"/>
                      </a:cxn>
                      <a:cxn ang="0">
                        <a:pos x="T2" y="T3"/>
                      </a:cxn>
                      <a:cxn ang="0">
                        <a:pos x="T4" y="T5"/>
                      </a:cxn>
                      <a:cxn ang="0">
                        <a:pos x="T6" y="T7"/>
                      </a:cxn>
                      <a:cxn ang="0">
                        <a:pos x="T8" y="T9"/>
                      </a:cxn>
                      <a:cxn ang="0">
                        <a:pos x="T10" y="T11"/>
                      </a:cxn>
                    </a:cxnLst>
                    <a:rect l="0" t="0" r="r" b="b"/>
                    <a:pathLst>
                      <a:path w="36" h="30">
                        <a:moveTo>
                          <a:pt x="36" y="30"/>
                        </a:moveTo>
                        <a:lnTo>
                          <a:pt x="0" y="30"/>
                        </a:lnTo>
                        <a:lnTo>
                          <a:pt x="18" y="0"/>
                        </a:lnTo>
                        <a:lnTo>
                          <a:pt x="36" y="30"/>
                        </a:lnTo>
                        <a:lnTo>
                          <a:pt x="0" y="30"/>
                        </a:lnTo>
                        <a:lnTo>
                          <a:pt x="36" y="30"/>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515" name="Line 475"/>
                  <p:cNvSpPr>
                    <a:spLocks noChangeShapeType="1"/>
                  </p:cNvSpPr>
                  <p:nvPr/>
                </p:nvSpPr>
                <p:spPr bwMode="auto">
                  <a:xfrm>
                    <a:off x="1522" y="1012"/>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16" name="Line 476"/>
                  <p:cNvSpPr>
                    <a:spLocks noChangeShapeType="1"/>
                  </p:cNvSpPr>
                  <p:nvPr/>
                </p:nvSpPr>
                <p:spPr bwMode="auto">
                  <a:xfrm>
                    <a:off x="1542" y="1032"/>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17" name="Line 477"/>
                  <p:cNvSpPr>
                    <a:spLocks noChangeShapeType="1"/>
                  </p:cNvSpPr>
                  <p:nvPr/>
                </p:nvSpPr>
                <p:spPr bwMode="auto">
                  <a:xfrm>
                    <a:off x="1562" y="105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18" name="Line 478"/>
                  <p:cNvSpPr>
                    <a:spLocks noChangeShapeType="1"/>
                  </p:cNvSpPr>
                  <p:nvPr/>
                </p:nvSpPr>
                <p:spPr bwMode="auto">
                  <a:xfrm>
                    <a:off x="1582" y="1065"/>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19" name="Line 479"/>
                  <p:cNvSpPr>
                    <a:spLocks noChangeShapeType="1"/>
                  </p:cNvSpPr>
                  <p:nvPr/>
                </p:nvSpPr>
                <p:spPr bwMode="auto">
                  <a:xfrm>
                    <a:off x="1602" y="1078"/>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20" name="Freeform 480"/>
                  <p:cNvSpPr>
                    <a:spLocks noChangeArrowheads="1"/>
                  </p:cNvSpPr>
                  <p:nvPr/>
                </p:nvSpPr>
                <p:spPr bwMode="auto">
                  <a:xfrm>
                    <a:off x="1622" y="1098"/>
                    <a:ext cx="7" cy="1"/>
                  </a:xfrm>
                  <a:custGeom>
                    <a:avLst/>
                    <a:gdLst>
                      <a:gd name="T0" fmla="*/ 0 w 6"/>
                      <a:gd name="T1" fmla="*/ 6 w 6"/>
                      <a:gd name="T2" fmla="*/ 6 w 6"/>
                    </a:gdLst>
                    <a:ahLst/>
                    <a:cxnLst>
                      <a:cxn ang="0">
                        <a:pos x="T0" y="0"/>
                      </a:cxn>
                      <a:cxn ang="0">
                        <a:pos x="T1" y="0"/>
                      </a:cxn>
                      <a:cxn ang="0">
                        <a:pos x="T2" y="0"/>
                      </a:cxn>
                    </a:cxnLst>
                    <a:rect l="0" t="0" r="r" b="b"/>
                    <a:pathLst>
                      <a:path w="6">
                        <a:moveTo>
                          <a:pt x="0" y="0"/>
                        </a:moveTo>
                        <a:lnTo>
                          <a:pt x="6"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521" name="Line 481"/>
                  <p:cNvSpPr>
                    <a:spLocks noChangeShapeType="1"/>
                  </p:cNvSpPr>
                  <p:nvPr/>
                </p:nvSpPr>
                <p:spPr bwMode="auto">
                  <a:xfrm>
                    <a:off x="1648" y="111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22" name="Line 482"/>
                  <p:cNvSpPr>
                    <a:spLocks noChangeShapeType="1"/>
                  </p:cNvSpPr>
                  <p:nvPr/>
                </p:nvSpPr>
                <p:spPr bwMode="auto">
                  <a:xfrm>
                    <a:off x="1668" y="1118"/>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23" name="Line 483"/>
                  <p:cNvSpPr>
                    <a:spLocks noChangeShapeType="1"/>
                  </p:cNvSpPr>
                  <p:nvPr/>
                </p:nvSpPr>
                <p:spPr bwMode="auto">
                  <a:xfrm>
                    <a:off x="1694" y="1118"/>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24" name="Line 484"/>
                  <p:cNvSpPr>
                    <a:spLocks noChangeShapeType="1"/>
                  </p:cNvSpPr>
                  <p:nvPr/>
                </p:nvSpPr>
                <p:spPr bwMode="auto">
                  <a:xfrm>
                    <a:off x="1721" y="1118"/>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25" name="Line 485"/>
                  <p:cNvSpPr>
                    <a:spLocks noChangeShapeType="1"/>
                  </p:cNvSpPr>
                  <p:nvPr/>
                </p:nvSpPr>
                <p:spPr bwMode="auto">
                  <a:xfrm>
                    <a:off x="1748" y="111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26" name="Line 486"/>
                  <p:cNvSpPr>
                    <a:spLocks noChangeShapeType="1"/>
                  </p:cNvSpPr>
                  <p:nvPr/>
                </p:nvSpPr>
                <p:spPr bwMode="auto">
                  <a:xfrm>
                    <a:off x="1774" y="1104"/>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27" name="Freeform 487"/>
                  <p:cNvSpPr>
                    <a:spLocks noChangeArrowheads="1"/>
                  </p:cNvSpPr>
                  <p:nvPr/>
                </p:nvSpPr>
                <p:spPr bwMode="auto">
                  <a:xfrm>
                    <a:off x="1794" y="1091"/>
                    <a:ext cx="7" cy="1"/>
                  </a:xfrm>
                  <a:custGeom>
                    <a:avLst/>
                    <a:gdLst>
                      <a:gd name="T0" fmla="*/ 0 w 6"/>
                      <a:gd name="T1" fmla="*/ 0 w 6"/>
                      <a:gd name="T2" fmla="*/ 6 w 6"/>
                    </a:gdLst>
                    <a:ahLst/>
                    <a:cxnLst>
                      <a:cxn ang="0">
                        <a:pos x="T0" y="0"/>
                      </a:cxn>
                      <a:cxn ang="0">
                        <a:pos x="T1" y="0"/>
                      </a:cxn>
                      <a:cxn ang="0">
                        <a:pos x="T2" y="0"/>
                      </a:cxn>
                    </a:cxnLst>
                    <a:rect l="0" t="0" r="r" b="b"/>
                    <a:pathLst>
                      <a:path w="6">
                        <a:moveTo>
                          <a:pt x="0" y="0"/>
                        </a:moveTo>
                        <a:lnTo>
                          <a:pt x="0" y="0"/>
                        </a:lnTo>
                        <a:lnTo>
                          <a:pt x="6"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528" name="Line 488"/>
                  <p:cNvSpPr>
                    <a:spLocks noChangeShapeType="1"/>
                  </p:cNvSpPr>
                  <p:nvPr/>
                </p:nvSpPr>
                <p:spPr bwMode="auto">
                  <a:xfrm flipV="1">
                    <a:off x="1813" y="1070"/>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29" name="Line 489"/>
                  <p:cNvSpPr>
                    <a:spLocks noChangeShapeType="1"/>
                  </p:cNvSpPr>
                  <p:nvPr/>
                </p:nvSpPr>
                <p:spPr bwMode="auto">
                  <a:xfrm flipV="1">
                    <a:off x="1833" y="1050"/>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30" name="Line 490"/>
                  <p:cNvSpPr>
                    <a:spLocks noChangeShapeType="1"/>
                  </p:cNvSpPr>
                  <p:nvPr/>
                </p:nvSpPr>
                <p:spPr bwMode="auto">
                  <a:xfrm flipV="1">
                    <a:off x="1853" y="1030"/>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31" name="Freeform 491"/>
                  <p:cNvSpPr>
                    <a:spLocks noChangeArrowheads="1"/>
                  </p:cNvSpPr>
                  <p:nvPr/>
                </p:nvSpPr>
                <p:spPr bwMode="auto">
                  <a:xfrm>
                    <a:off x="1840" y="1005"/>
                    <a:ext cx="40" cy="40"/>
                  </a:xfrm>
                  <a:custGeom>
                    <a:avLst/>
                    <a:gdLst>
                      <a:gd name="T0" fmla="*/ 0 w 36"/>
                      <a:gd name="T1" fmla="*/ 18 h 36"/>
                      <a:gd name="T2" fmla="*/ 36 w 36"/>
                      <a:gd name="T3" fmla="*/ 0 h 36"/>
                      <a:gd name="T4" fmla="*/ 30 w 36"/>
                      <a:gd name="T5" fmla="*/ 36 h 36"/>
                      <a:gd name="T6" fmla="*/ 0 w 36"/>
                      <a:gd name="T7" fmla="*/ 18 h 36"/>
                      <a:gd name="T8" fmla="*/ 36 w 36"/>
                      <a:gd name="T9" fmla="*/ 0 h 36"/>
                      <a:gd name="T10" fmla="*/ 0 w 36"/>
                      <a:gd name="T11" fmla="*/ 18 h 36"/>
                    </a:gdLst>
                    <a:ahLst/>
                    <a:cxnLst>
                      <a:cxn ang="0">
                        <a:pos x="T0" y="T1"/>
                      </a:cxn>
                      <a:cxn ang="0">
                        <a:pos x="T2" y="T3"/>
                      </a:cxn>
                      <a:cxn ang="0">
                        <a:pos x="T4" y="T5"/>
                      </a:cxn>
                      <a:cxn ang="0">
                        <a:pos x="T6" y="T7"/>
                      </a:cxn>
                      <a:cxn ang="0">
                        <a:pos x="T8" y="T9"/>
                      </a:cxn>
                      <a:cxn ang="0">
                        <a:pos x="T10" y="T11"/>
                      </a:cxn>
                    </a:cxnLst>
                    <a:rect l="0" t="0" r="r" b="b"/>
                    <a:pathLst>
                      <a:path w="36" h="36">
                        <a:moveTo>
                          <a:pt x="0" y="18"/>
                        </a:moveTo>
                        <a:lnTo>
                          <a:pt x="36" y="0"/>
                        </a:lnTo>
                        <a:lnTo>
                          <a:pt x="30" y="36"/>
                        </a:lnTo>
                        <a:lnTo>
                          <a:pt x="0" y="18"/>
                        </a:lnTo>
                        <a:lnTo>
                          <a:pt x="36" y="0"/>
                        </a:lnTo>
                        <a:lnTo>
                          <a:pt x="0" y="18"/>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532" name="Line 492"/>
                  <p:cNvSpPr>
                    <a:spLocks noChangeShapeType="1"/>
                  </p:cNvSpPr>
                  <p:nvPr/>
                </p:nvSpPr>
                <p:spPr bwMode="auto">
                  <a:xfrm>
                    <a:off x="1522" y="1012"/>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33" name="Line 493"/>
                  <p:cNvSpPr>
                    <a:spLocks noChangeShapeType="1"/>
                  </p:cNvSpPr>
                  <p:nvPr/>
                </p:nvSpPr>
                <p:spPr bwMode="auto">
                  <a:xfrm>
                    <a:off x="1542" y="1025"/>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34" name="Freeform 494"/>
                  <p:cNvSpPr>
                    <a:spLocks noChangeArrowheads="1"/>
                  </p:cNvSpPr>
                  <p:nvPr/>
                </p:nvSpPr>
                <p:spPr bwMode="auto">
                  <a:xfrm>
                    <a:off x="1569" y="1045"/>
                    <a:ext cx="7" cy="1"/>
                  </a:xfrm>
                  <a:custGeom>
                    <a:avLst/>
                    <a:gdLst>
                      <a:gd name="T0" fmla="*/ 0 w 6"/>
                      <a:gd name="T1" fmla="*/ 0 w 6"/>
                      <a:gd name="T2" fmla="*/ 6 w 6"/>
                    </a:gdLst>
                    <a:ahLst/>
                    <a:cxnLst>
                      <a:cxn ang="0">
                        <a:pos x="T0" y="0"/>
                      </a:cxn>
                      <a:cxn ang="0">
                        <a:pos x="T1" y="0"/>
                      </a:cxn>
                      <a:cxn ang="0">
                        <a:pos x="T2" y="0"/>
                      </a:cxn>
                    </a:cxnLst>
                    <a:rect l="0" t="0" r="r" b="b"/>
                    <a:pathLst>
                      <a:path w="6">
                        <a:moveTo>
                          <a:pt x="0" y="0"/>
                        </a:moveTo>
                        <a:lnTo>
                          <a:pt x="0" y="0"/>
                        </a:lnTo>
                        <a:lnTo>
                          <a:pt x="6"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535" name="Line 495"/>
                  <p:cNvSpPr>
                    <a:spLocks noChangeShapeType="1"/>
                  </p:cNvSpPr>
                  <p:nvPr/>
                </p:nvSpPr>
                <p:spPr bwMode="auto">
                  <a:xfrm>
                    <a:off x="1589" y="1058"/>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36" name="Line 496"/>
                  <p:cNvSpPr>
                    <a:spLocks noChangeShapeType="1"/>
                  </p:cNvSpPr>
                  <p:nvPr/>
                </p:nvSpPr>
                <p:spPr bwMode="auto">
                  <a:xfrm>
                    <a:off x="1608" y="107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37" name="Line 497"/>
                  <p:cNvSpPr>
                    <a:spLocks noChangeShapeType="1"/>
                  </p:cNvSpPr>
                  <p:nvPr/>
                </p:nvSpPr>
                <p:spPr bwMode="auto">
                  <a:xfrm>
                    <a:off x="1635" y="1078"/>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38" name="Line 498"/>
                  <p:cNvSpPr>
                    <a:spLocks noChangeShapeType="1"/>
                  </p:cNvSpPr>
                  <p:nvPr/>
                </p:nvSpPr>
                <p:spPr bwMode="auto">
                  <a:xfrm>
                    <a:off x="1661" y="109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39" name="Freeform 499"/>
                  <p:cNvSpPr>
                    <a:spLocks noChangeArrowheads="1"/>
                  </p:cNvSpPr>
                  <p:nvPr/>
                </p:nvSpPr>
                <p:spPr bwMode="auto">
                  <a:xfrm>
                    <a:off x="1681" y="1098"/>
                    <a:ext cx="7" cy="7"/>
                  </a:xfrm>
                  <a:custGeom>
                    <a:avLst/>
                    <a:gdLst>
                      <a:gd name="T0" fmla="*/ 0 w 6"/>
                      <a:gd name="T1" fmla="*/ 0 h 6"/>
                      <a:gd name="T2" fmla="*/ 6 w 6"/>
                      <a:gd name="T3" fmla="*/ 0 h 6"/>
                      <a:gd name="T4" fmla="*/ 6 w 6"/>
                      <a:gd name="T5" fmla="*/ 6 h 6"/>
                    </a:gdLst>
                    <a:ahLst/>
                    <a:cxnLst>
                      <a:cxn ang="0">
                        <a:pos x="T0" y="T1"/>
                      </a:cxn>
                      <a:cxn ang="0">
                        <a:pos x="T2" y="T3"/>
                      </a:cxn>
                      <a:cxn ang="0">
                        <a:pos x="T4" y="T5"/>
                      </a:cxn>
                    </a:cxnLst>
                    <a:rect l="0" t="0" r="r" b="b"/>
                    <a:pathLst>
                      <a:path w="6" h="6">
                        <a:moveTo>
                          <a:pt x="0" y="0"/>
                        </a:moveTo>
                        <a:lnTo>
                          <a:pt x="6" y="0"/>
                        </a:lnTo>
                        <a:lnTo>
                          <a:pt x="6" y="6"/>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540" name="Line 500"/>
                  <p:cNvSpPr>
                    <a:spLocks noChangeShapeType="1"/>
                  </p:cNvSpPr>
                  <p:nvPr/>
                </p:nvSpPr>
                <p:spPr bwMode="auto">
                  <a:xfrm>
                    <a:off x="1708" y="1104"/>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41" name="Line 501"/>
                  <p:cNvSpPr>
                    <a:spLocks noChangeShapeType="1"/>
                  </p:cNvSpPr>
                  <p:nvPr/>
                </p:nvSpPr>
                <p:spPr bwMode="auto">
                  <a:xfrm>
                    <a:off x="1734" y="1111"/>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42" name="Freeform 502"/>
                  <p:cNvSpPr>
                    <a:spLocks noChangeArrowheads="1"/>
                  </p:cNvSpPr>
                  <p:nvPr/>
                </p:nvSpPr>
                <p:spPr bwMode="auto">
                  <a:xfrm>
                    <a:off x="1760" y="1118"/>
                    <a:ext cx="7" cy="1"/>
                  </a:xfrm>
                  <a:custGeom>
                    <a:avLst/>
                    <a:gdLst>
                      <a:gd name="T0" fmla="*/ 0 w 6"/>
                      <a:gd name="T1" fmla="*/ 6 w 6"/>
                      <a:gd name="T2" fmla="*/ 6 w 6"/>
                    </a:gdLst>
                    <a:ahLst/>
                    <a:cxnLst>
                      <a:cxn ang="0">
                        <a:pos x="T0" y="0"/>
                      </a:cxn>
                      <a:cxn ang="0">
                        <a:pos x="T1" y="0"/>
                      </a:cxn>
                      <a:cxn ang="0">
                        <a:pos x="T2" y="0"/>
                      </a:cxn>
                    </a:cxnLst>
                    <a:rect l="0" t="0" r="r" b="b"/>
                    <a:pathLst>
                      <a:path w="6">
                        <a:moveTo>
                          <a:pt x="0" y="0"/>
                        </a:moveTo>
                        <a:lnTo>
                          <a:pt x="6"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543" name="Line 503"/>
                  <p:cNvSpPr>
                    <a:spLocks noChangeShapeType="1"/>
                  </p:cNvSpPr>
                  <p:nvPr/>
                </p:nvSpPr>
                <p:spPr bwMode="auto">
                  <a:xfrm>
                    <a:off x="1787" y="1118"/>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44" name="Line 504"/>
                  <p:cNvSpPr>
                    <a:spLocks noChangeShapeType="1"/>
                  </p:cNvSpPr>
                  <p:nvPr/>
                </p:nvSpPr>
                <p:spPr bwMode="auto">
                  <a:xfrm>
                    <a:off x="1813" y="1118"/>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45" name="Line 505"/>
                  <p:cNvSpPr>
                    <a:spLocks noChangeShapeType="1"/>
                  </p:cNvSpPr>
                  <p:nvPr/>
                </p:nvSpPr>
                <p:spPr bwMode="auto">
                  <a:xfrm>
                    <a:off x="1840" y="1118"/>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46" name="Line 506"/>
                  <p:cNvSpPr>
                    <a:spLocks noChangeShapeType="1"/>
                  </p:cNvSpPr>
                  <p:nvPr/>
                </p:nvSpPr>
                <p:spPr bwMode="auto">
                  <a:xfrm flipV="1">
                    <a:off x="1866" y="1110"/>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47" name="Line 507"/>
                  <p:cNvSpPr>
                    <a:spLocks noChangeShapeType="1"/>
                  </p:cNvSpPr>
                  <p:nvPr/>
                </p:nvSpPr>
                <p:spPr bwMode="auto">
                  <a:xfrm>
                    <a:off x="1886" y="1111"/>
                    <a:ext cx="13"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48" name="Line 508"/>
                  <p:cNvSpPr>
                    <a:spLocks noChangeShapeType="1"/>
                  </p:cNvSpPr>
                  <p:nvPr/>
                </p:nvSpPr>
                <p:spPr bwMode="auto">
                  <a:xfrm flipV="1">
                    <a:off x="1913" y="1096"/>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49" name="Line 509"/>
                  <p:cNvSpPr>
                    <a:spLocks noChangeShapeType="1"/>
                  </p:cNvSpPr>
                  <p:nvPr/>
                </p:nvSpPr>
                <p:spPr bwMode="auto">
                  <a:xfrm flipV="1">
                    <a:off x="1939" y="1090"/>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50" name="Line 510"/>
                  <p:cNvSpPr>
                    <a:spLocks noChangeShapeType="1"/>
                  </p:cNvSpPr>
                  <p:nvPr/>
                </p:nvSpPr>
                <p:spPr bwMode="auto">
                  <a:xfrm flipV="1">
                    <a:off x="1959" y="1076"/>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51" name="Line 511"/>
                  <p:cNvSpPr>
                    <a:spLocks noChangeShapeType="1"/>
                  </p:cNvSpPr>
                  <p:nvPr/>
                </p:nvSpPr>
                <p:spPr bwMode="auto">
                  <a:xfrm>
                    <a:off x="1985" y="107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52" name="Line 512"/>
                  <p:cNvSpPr>
                    <a:spLocks noChangeShapeType="1"/>
                  </p:cNvSpPr>
                  <p:nvPr/>
                </p:nvSpPr>
                <p:spPr bwMode="auto">
                  <a:xfrm flipV="1">
                    <a:off x="2005" y="1050"/>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53" name="Line 513"/>
                  <p:cNvSpPr>
                    <a:spLocks noChangeShapeType="1"/>
                  </p:cNvSpPr>
                  <p:nvPr/>
                </p:nvSpPr>
                <p:spPr bwMode="auto">
                  <a:xfrm flipV="1">
                    <a:off x="2032" y="1037"/>
                    <a:ext cx="1"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54" name="Freeform 514"/>
                  <p:cNvSpPr>
                    <a:spLocks noChangeArrowheads="1"/>
                  </p:cNvSpPr>
                  <p:nvPr/>
                </p:nvSpPr>
                <p:spPr bwMode="auto">
                  <a:xfrm>
                    <a:off x="2032" y="1012"/>
                    <a:ext cx="40" cy="40"/>
                  </a:xfrm>
                  <a:custGeom>
                    <a:avLst/>
                    <a:gdLst>
                      <a:gd name="T0" fmla="*/ 0 w 36"/>
                      <a:gd name="T1" fmla="*/ 6 h 36"/>
                      <a:gd name="T2" fmla="*/ 36 w 36"/>
                      <a:gd name="T3" fmla="*/ 0 h 36"/>
                      <a:gd name="T4" fmla="*/ 18 w 36"/>
                      <a:gd name="T5" fmla="*/ 36 h 36"/>
                      <a:gd name="T6" fmla="*/ 0 w 36"/>
                      <a:gd name="T7" fmla="*/ 6 h 36"/>
                      <a:gd name="T8" fmla="*/ 36 w 36"/>
                      <a:gd name="T9" fmla="*/ 0 h 36"/>
                      <a:gd name="T10" fmla="*/ 0 w 36"/>
                      <a:gd name="T11" fmla="*/ 6 h 36"/>
                    </a:gdLst>
                    <a:ahLst/>
                    <a:cxnLst>
                      <a:cxn ang="0">
                        <a:pos x="T0" y="T1"/>
                      </a:cxn>
                      <a:cxn ang="0">
                        <a:pos x="T2" y="T3"/>
                      </a:cxn>
                      <a:cxn ang="0">
                        <a:pos x="T4" y="T5"/>
                      </a:cxn>
                      <a:cxn ang="0">
                        <a:pos x="T6" y="T7"/>
                      </a:cxn>
                      <a:cxn ang="0">
                        <a:pos x="T8" y="T9"/>
                      </a:cxn>
                      <a:cxn ang="0">
                        <a:pos x="T10" y="T11"/>
                      </a:cxn>
                    </a:cxnLst>
                    <a:rect l="0" t="0" r="r" b="b"/>
                    <a:pathLst>
                      <a:path w="36" h="36">
                        <a:moveTo>
                          <a:pt x="0" y="6"/>
                        </a:moveTo>
                        <a:lnTo>
                          <a:pt x="36" y="0"/>
                        </a:lnTo>
                        <a:lnTo>
                          <a:pt x="18" y="36"/>
                        </a:lnTo>
                        <a:lnTo>
                          <a:pt x="0" y="6"/>
                        </a:lnTo>
                        <a:lnTo>
                          <a:pt x="36" y="0"/>
                        </a:lnTo>
                        <a:lnTo>
                          <a:pt x="0" y="6"/>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555" name="Line 515"/>
                  <p:cNvSpPr>
                    <a:spLocks noChangeShapeType="1"/>
                  </p:cNvSpPr>
                  <p:nvPr/>
                </p:nvSpPr>
                <p:spPr bwMode="auto">
                  <a:xfrm>
                    <a:off x="1522" y="1012"/>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56" name="Line 516"/>
                  <p:cNvSpPr>
                    <a:spLocks noChangeShapeType="1"/>
                  </p:cNvSpPr>
                  <p:nvPr/>
                </p:nvSpPr>
                <p:spPr bwMode="auto">
                  <a:xfrm>
                    <a:off x="1549" y="1025"/>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57" name="Line 517"/>
                  <p:cNvSpPr>
                    <a:spLocks noChangeShapeType="1"/>
                  </p:cNvSpPr>
                  <p:nvPr/>
                </p:nvSpPr>
                <p:spPr bwMode="auto">
                  <a:xfrm>
                    <a:off x="1569" y="1038"/>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58" name="Line 518"/>
                  <p:cNvSpPr>
                    <a:spLocks noChangeShapeType="1"/>
                  </p:cNvSpPr>
                  <p:nvPr/>
                </p:nvSpPr>
                <p:spPr bwMode="auto">
                  <a:xfrm>
                    <a:off x="1595" y="105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59" name="Line 519"/>
                  <p:cNvSpPr>
                    <a:spLocks noChangeShapeType="1"/>
                  </p:cNvSpPr>
                  <p:nvPr/>
                </p:nvSpPr>
                <p:spPr bwMode="auto">
                  <a:xfrm>
                    <a:off x="1615" y="1058"/>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60" name="Line 520"/>
                  <p:cNvSpPr>
                    <a:spLocks noChangeShapeType="1"/>
                  </p:cNvSpPr>
                  <p:nvPr/>
                </p:nvSpPr>
                <p:spPr bwMode="auto">
                  <a:xfrm>
                    <a:off x="1641" y="107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61" name="Line 521"/>
                  <p:cNvSpPr>
                    <a:spLocks noChangeShapeType="1"/>
                  </p:cNvSpPr>
                  <p:nvPr/>
                </p:nvSpPr>
                <p:spPr bwMode="auto">
                  <a:xfrm>
                    <a:off x="1668" y="1078"/>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62" name="Line 522"/>
                  <p:cNvSpPr>
                    <a:spLocks noChangeShapeType="1"/>
                  </p:cNvSpPr>
                  <p:nvPr/>
                </p:nvSpPr>
                <p:spPr bwMode="auto">
                  <a:xfrm>
                    <a:off x="1688" y="1084"/>
                    <a:ext cx="13"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63" name="Line 523"/>
                  <p:cNvSpPr>
                    <a:spLocks noChangeShapeType="1"/>
                  </p:cNvSpPr>
                  <p:nvPr/>
                </p:nvSpPr>
                <p:spPr bwMode="auto">
                  <a:xfrm>
                    <a:off x="1714" y="1091"/>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64" name="Line 524"/>
                  <p:cNvSpPr>
                    <a:spLocks noChangeShapeType="1"/>
                  </p:cNvSpPr>
                  <p:nvPr/>
                </p:nvSpPr>
                <p:spPr bwMode="auto">
                  <a:xfrm>
                    <a:off x="1741" y="1104"/>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65" name="Line 525"/>
                  <p:cNvSpPr>
                    <a:spLocks noChangeShapeType="1"/>
                  </p:cNvSpPr>
                  <p:nvPr/>
                </p:nvSpPr>
                <p:spPr bwMode="auto">
                  <a:xfrm>
                    <a:off x="1767" y="1104"/>
                    <a:ext cx="7" cy="7"/>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66" name="Line 526"/>
                  <p:cNvSpPr>
                    <a:spLocks noChangeShapeType="1"/>
                  </p:cNvSpPr>
                  <p:nvPr/>
                </p:nvSpPr>
                <p:spPr bwMode="auto">
                  <a:xfrm>
                    <a:off x="1794" y="111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67" name="Line 527"/>
                  <p:cNvSpPr>
                    <a:spLocks noChangeShapeType="1"/>
                  </p:cNvSpPr>
                  <p:nvPr/>
                </p:nvSpPr>
                <p:spPr bwMode="auto">
                  <a:xfrm>
                    <a:off x="1820" y="1118"/>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68" name="Line 528"/>
                  <p:cNvSpPr>
                    <a:spLocks noChangeShapeType="1"/>
                  </p:cNvSpPr>
                  <p:nvPr/>
                </p:nvSpPr>
                <p:spPr bwMode="auto">
                  <a:xfrm>
                    <a:off x="1846" y="1118"/>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69" name="Line 529"/>
                  <p:cNvSpPr>
                    <a:spLocks noChangeShapeType="1"/>
                  </p:cNvSpPr>
                  <p:nvPr/>
                </p:nvSpPr>
                <p:spPr bwMode="auto">
                  <a:xfrm>
                    <a:off x="1866" y="1118"/>
                    <a:ext cx="13"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70" name="Freeform 530"/>
                  <p:cNvSpPr>
                    <a:spLocks noChangeArrowheads="1"/>
                  </p:cNvSpPr>
                  <p:nvPr/>
                </p:nvSpPr>
                <p:spPr bwMode="auto">
                  <a:xfrm>
                    <a:off x="1893" y="1118"/>
                    <a:ext cx="13" cy="1"/>
                  </a:xfrm>
                  <a:custGeom>
                    <a:avLst/>
                    <a:gdLst>
                      <a:gd name="T0" fmla="*/ 0 w 12"/>
                      <a:gd name="T1" fmla="*/ 6 w 12"/>
                      <a:gd name="T2" fmla="*/ 12 w 12"/>
                    </a:gdLst>
                    <a:ahLst/>
                    <a:cxnLst>
                      <a:cxn ang="0">
                        <a:pos x="T0" y="0"/>
                      </a:cxn>
                      <a:cxn ang="0">
                        <a:pos x="T1" y="0"/>
                      </a:cxn>
                      <a:cxn ang="0">
                        <a:pos x="T2" y="0"/>
                      </a:cxn>
                    </a:cxnLst>
                    <a:rect l="0" t="0" r="r" b="b"/>
                    <a:pathLst>
                      <a:path w="12">
                        <a:moveTo>
                          <a:pt x="0" y="0"/>
                        </a:moveTo>
                        <a:lnTo>
                          <a:pt x="6" y="0"/>
                        </a:lnTo>
                        <a:lnTo>
                          <a:pt x="12"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571" name="Line 531"/>
                  <p:cNvSpPr>
                    <a:spLocks noChangeShapeType="1"/>
                  </p:cNvSpPr>
                  <p:nvPr/>
                </p:nvSpPr>
                <p:spPr bwMode="auto">
                  <a:xfrm>
                    <a:off x="1919" y="1118"/>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72" name="Line 532"/>
                  <p:cNvSpPr>
                    <a:spLocks noChangeShapeType="1"/>
                  </p:cNvSpPr>
                  <p:nvPr/>
                </p:nvSpPr>
                <p:spPr bwMode="auto">
                  <a:xfrm>
                    <a:off x="1946" y="1118"/>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73" name="Line 533"/>
                  <p:cNvSpPr>
                    <a:spLocks noChangeShapeType="1"/>
                  </p:cNvSpPr>
                  <p:nvPr/>
                </p:nvSpPr>
                <p:spPr bwMode="auto">
                  <a:xfrm>
                    <a:off x="1972" y="1118"/>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74" name="Line 534"/>
                  <p:cNvSpPr>
                    <a:spLocks noChangeShapeType="1"/>
                  </p:cNvSpPr>
                  <p:nvPr/>
                </p:nvSpPr>
                <p:spPr bwMode="auto">
                  <a:xfrm>
                    <a:off x="1999" y="111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75" name="Line 535"/>
                  <p:cNvSpPr>
                    <a:spLocks noChangeShapeType="1"/>
                  </p:cNvSpPr>
                  <p:nvPr/>
                </p:nvSpPr>
                <p:spPr bwMode="auto">
                  <a:xfrm>
                    <a:off x="2025" y="1104"/>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76" name="Line 536"/>
                  <p:cNvSpPr>
                    <a:spLocks noChangeShapeType="1"/>
                  </p:cNvSpPr>
                  <p:nvPr/>
                </p:nvSpPr>
                <p:spPr bwMode="auto">
                  <a:xfrm>
                    <a:off x="2052" y="1098"/>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77" name="Line 537"/>
                  <p:cNvSpPr>
                    <a:spLocks noChangeShapeType="1"/>
                  </p:cNvSpPr>
                  <p:nvPr/>
                </p:nvSpPr>
                <p:spPr bwMode="auto">
                  <a:xfrm>
                    <a:off x="2078" y="1091"/>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78" name="Line 538"/>
                  <p:cNvSpPr>
                    <a:spLocks noChangeShapeType="1"/>
                  </p:cNvSpPr>
                  <p:nvPr/>
                </p:nvSpPr>
                <p:spPr bwMode="auto">
                  <a:xfrm>
                    <a:off x="2098" y="1084"/>
                    <a:ext cx="7" cy="1"/>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79" name="Line 539"/>
                  <p:cNvSpPr>
                    <a:spLocks noChangeShapeType="1"/>
                  </p:cNvSpPr>
                  <p:nvPr/>
                </p:nvSpPr>
                <p:spPr bwMode="auto">
                  <a:xfrm flipV="1">
                    <a:off x="2124" y="1070"/>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80" name="Freeform 540"/>
                  <p:cNvSpPr>
                    <a:spLocks noChangeArrowheads="1"/>
                  </p:cNvSpPr>
                  <p:nvPr/>
                </p:nvSpPr>
                <p:spPr bwMode="auto">
                  <a:xfrm>
                    <a:off x="2151" y="1065"/>
                    <a:ext cx="6" cy="1"/>
                  </a:xfrm>
                  <a:custGeom>
                    <a:avLst/>
                    <a:gdLst>
                      <a:gd name="T0" fmla="*/ 0 w 6"/>
                      <a:gd name="T1" fmla="*/ 0 w 6"/>
                      <a:gd name="T2" fmla="*/ 6 w 6"/>
                    </a:gdLst>
                    <a:ahLst/>
                    <a:cxnLst>
                      <a:cxn ang="0">
                        <a:pos x="T0" y="0"/>
                      </a:cxn>
                      <a:cxn ang="0">
                        <a:pos x="T1" y="0"/>
                      </a:cxn>
                      <a:cxn ang="0">
                        <a:pos x="T2" y="0"/>
                      </a:cxn>
                    </a:cxnLst>
                    <a:rect l="0" t="0" r="r" b="b"/>
                    <a:pathLst>
                      <a:path w="6">
                        <a:moveTo>
                          <a:pt x="0" y="0"/>
                        </a:moveTo>
                        <a:lnTo>
                          <a:pt x="0" y="0"/>
                        </a:lnTo>
                        <a:lnTo>
                          <a:pt x="6" y="0"/>
                        </a:ln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581" name="Line 541"/>
                  <p:cNvSpPr>
                    <a:spLocks noChangeShapeType="1"/>
                  </p:cNvSpPr>
                  <p:nvPr/>
                </p:nvSpPr>
                <p:spPr bwMode="auto">
                  <a:xfrm flipV="1">
                    <a:off x="2171" y="1050"/>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82" name="Line 542"/>
                  <p:cNvSpPr>
                    <a:spLocks noChangeShapeType="1"/>
                  </p:cNvSpPr>
                  <p:nvPr/>
                </p:nvSpPr>
                <p:spPr bwMode="auto">
                  <a:xfrm flipV="1">
                    <a:off x="2197" y="1037"/>
                    <a:ext cx="7" cy="9"/>
                  </a:xfrm>
                  <a:prstGeom prst="line">
                    <a:avLst/>
                  </a:prstGeom>
                  <a:noFill/>
                  <a:ln w="952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83" name="Freeform 543"/>
                  <p:cNvSpPr>
                    <a:spLocks noChangeArrowheads="1"/>
                  </p:cNvSpPr>
                  <p:nvPr/>
                </p:nvSpPr>
                <p:spPr bwMode="auto">
                  <a:xfrm>
                    <a:off x="2204" y="1018"/>
                    <a:ext cx="40" cy="33"/>
                  </a:xfrm>
                  <a:custGeom>
                    <a:avLst/>
                    <a:gdLst>
                      <a:gd name="T0" fmla="*/ 0 w 36"/>
                      <a:gd name="T1" fmla="*/ 0 h 30"/>
                      <a:gd name="T2" fmla="*/ 36 w 36"/>
                      <a:gd name="T3" fmla="*/ 0 h 30"/>
                      <a:gd name="T4" fmla="*/ 18 w 36"/>
                      <a:gd name="T5" fmla="*/ 30 h 30"/>
                      <a:gd name="T6" fmla="*/ 0 w 36"/>
                      <a:gd name="T7" fmla="*/ 0 h 30"/>
                      <a:gd name="T8" fmla="*/ 36 w 36"/>
                      <a:gd name="T9" fmla="*/ 0 h 30"/>
                      <a:gd name="T10" fmla="*/ 0 w 36"/>
                      <a:gd name="T11" fmla="*/ 0 h 30"/>
                    </a:gdLst>
                    <a:ahLst/>
                    <a:cxnLst>
                      <a:cxn ang="0">
                        <a:pos x="T0" y="T1"/>
                      </a:cxn>
                      <a:cxn ang="0">
                        <a:pos x="T2" y="T3"/>
                      </a:cxn>
                      <a:cxn ang="0">
                        <a:pos x="T4" y="T5"/>
                      </a:cxn>
                      <a:cxn ang="0">
                        <a:pos x="T6" y="T7"/>
                      </a:cxn>
                      <a:cxn ang="0">
                        <a:pos x="T8" y="T9"/>
                      </a:cxn>
                      <a:cxn ang="0">
                        <a:pos x="T10" y="T11"/>
                      </a:cxn>
                    </a:cxnLst>
                    <a:rect l="0" t="0" r="r" b="b"/>
                    <a:pathLst>
                      <a:path w="36" h="30">
                        <a:moveTo>
                          <a:pt x="0" y="0"/>
                        </a:moveTo>
                        <a:lnTo>
                          <a:pt x="36" y="0"/>
                        </a:lnTo>
                        <a:lnTo>
                          <a:pt x="18" y="30"/>
                        </a:lnTo>
                        <a:lnTo>
                          <a:pt x="0" y="0"/>
                        </a:lnTo>
                        <a:lnTo>
                          <a:pt x="36" y="0"/>
                        </a:lnTo>
                        <a:lnTo>
                          <a:pt x="0" y="0"/>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584" name="Line 544"/>
                  <p:cNvSpPr>
                    <a:spLocks noChangeShapeType="1"/>
                  </p:cNvSpPr>
                  <p:nvPr/>
                </p:nvSpPr>
                <p:spPr bwMode="auto">
                  <a:xfrm>
                    <a:off x="1152" y="1012"/>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85" name="Line 545"/>
                  <p:cNvSpPr>
                    <a:spLocks noChangeShapeType="1"/>
                  </p:cNvSpPr>
                  <p:nvPr/>
                </p:nvSpPr>
                <p:spPr bwMode="auto">
                  <a:xfrm>
                    <a:off x="1172" y="1032"/>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86" name="Line 546"/>
                  <p:cNvSpPr>
                    <a:spLocks noChangeShapeType="1"/>
                  </p:cNvSpPr>
                  <p:nvPr/>
                </p:nvSpPr>
                <p:spPr bwMode="auto">
                  <a:xfrm>
                    <a:off x="1192" y="1045"/>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87" name="Line 547"/>
                  <p:cNvSpPr>
                    <a:spLocks noChangeShapeType="1"/>
                  </p:cNvSpPr>
                  <p:nvPr/>
                </p:nvSpPr>
                <p:spPr bwMode="auto">
                  <a:xfrm>
                    <a:off x="1211" y="1065"/>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88" name="Line 548"/>
                  <p:cNvSpPr>
                    <a:spLocks noChangeShapeType="1"/>
                  </p:cNvSpPr>
                  <p:nvPr/>
                </p:nvSpPr>
                <p:spPr bwMode="auto">
                  <a:xfrm>
                    <a:off x="1231" y="1078"/>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89" name="Line 549"/>
                  <p:cNvSpPr>
                    <a:spLocks noChangeShapeType="1"/>
                  </p:cNvSpPr>
                  <p:nvPr/>
                </p:nvSpPr>
                <p:spPr bwMode="auto">
                  <a:xfrm>
                    <a:off x="1258" y="1091"/>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15590" name="Line 550"/>
                <p:cNvSpPr>
                  <a:spLocks noChangeShapeType="1"/>
                </p:cNvSpPr>
                <p:nvPr/>
              </p:nvSpPr>
              <p:spPr bwMode="auto">
                <a:xfrm>
                  <a:off x="1284" y="1098"/>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91" name="Line 551"/>
                <p:cNvSpPr>
                  <a:spLocks noChangeShapeType="1"/>
                </p:cNvSpPr>
                <p:nvPr/>
              </p:nvSpPr>
              <p:spPr bwMode="auto">
                <a:xfrm>
                  <a:off x="1304" y="1104"/>
                  <a:ext cx="13"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92" name="Line 552"/>
                <p:cNvSpPr>
                  <a:spLocks noChangeShapeType="1"/>
                </p:cNvSpPr>
                <p:nvPr/>
              </p:nvSpPr>
              <p:spPr bwMode="auto">
                <a:xfrm>
                  <a:off x="1331" y="1104"/>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93" name="Line 553"/>
                <p:cNvSpPr>
                  <a:spLocks noChangeShapeType="1"/>
                </p:cNvSpPr>
                <p:nvPr/>
              </p:nvSpPr>
              <p:spPr bwMode="auto">
                <a:xfrm>
                  <a:off x="1357" y="1098"/>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94" name="Line 554"/>
                <p:cNvSpPr>
                  <a:spLocks noChangeShapeType="1"/>
                </p:cNvSpPr>
                <p:nvPr/>
              </p:nvSpPr>
              <p:spPr bwMode="auto">
                <a:xfrm flipV="1">
                  <a:off x="1383" y="1083"/>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95" name="Line 555"/>
                <p:cNvSpPr>
                  <a:spLocks noChangeShapeType="1"/>
                </p:cNvSpPr>
                <p:nvPr/>
              </p:nvSpPr>
              <p:spPr bwMode="auto">
                <a:xfrm flipV="1">
                  <a:off x="1403" y="1070"/>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96" name="Line 556"/>
                <p:cNvSpPr>
                  <a:spLocks noChangeShapeType="1"/>
                </p:cNvSpPr>
                <p:nvPr/>
              </p:nvSpPr>
              <p:spPr bwMode="auto">
                <a:xfrm flipV="1">
                  <a:off x="1430" y="1057"/>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97" name="Line 557"/>
                <p:cNvSpPr>
                  <a:spLocks noChangeShapeType="1"/>
                </p:cNvSpPr>
                <p:nvPr/>
              </p:nvSpPr>
              <p:spPr bwMode="auto">
                <a:xfrm flipV="1">
                  <a:off x="1450" y="1037"/>
                  <a:ext cx="1"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598" name="Freeform 558"/>
                <p:cNvSpPr>
                  <a:spLocks noChangeArrowheads="1"/>
                </p:cNvSpPr>
                <p:nvPr/>
              </p:nvSpPr>
              <p:spPr bwMode="auto">
                <a:xfrm>
                  <a:off x="1450" y="1005"/>
                  <a:ext cx="33" cy="40"/>
                </a:xfrm>
                <a:custGeom>
                  <a:avLst/>
                  <a:gdLst>
                    <a:gd name="T0" fmla="*/ 0 w 30"/>
                    <a:gd name="T1" fmla="*/ 12 h 36"/>
                    <a:gd name="T2" fmla="*/ 30 w 30"/>
                    <a:gd name="T3" fmla="*/ 0 h 36"/>
                    <a:gd name="T4" fmla="*/ 24 w 30"/>
                    <a:gd name="T5" fmla="*/ 36 h 36"/>
                    <a:gd name="T6" fmla="*/ 0 w 30"/>
                    <a:gd name="T7" fmla="*/ 12 h 36"/>
                    <a:gd name="T8" fmla="*/ 30 w 30"/>
                    <a:gd name="T9" fmla="*/ 0 h 36"/>
                    <a:gd name="T10" fmla="*/ 0 w 30"/>
                    <a:gd name="T11" fmla="*/ 12 h 36"/>
                  </a:gdLst>
                  <a:ahLst/>
                  <a:cxnLst>
                    <a:cxn ang="0">
                      <a:pos x="T0" y="T1"/>
                    </a:cxn>
                    <a:cxn ang="0">
                      <a:pos x="T2" y="T3"/>
                    </a:cxn>
                    <a:cxn ang="0">
                      <a:pos x="T4" y="T5"/>
                    </a:cxn>
                    <a:cxn ang="0">
                      <a:pos x="T6" y="T7"/>
                    </a:cxn>
                    <a:cxn ang="0">
                      <a:pos x="T8" y="T9"/>
                    </a:cxn>
                    <a:cxn ang="0">
                      <a:pos x="T10" y="T11"/>
                    </a:cxn>
                  </a:cxnLst>
                  <a:rect l="0" t="0" r="r" b="b"/>
                  <a:pathLst>
                    <a:path w="30" h="36">
                      <a:moveTo>
                        <a:pt x="0" y="12"/>
                      </a:moveTo>
                      <a:lnTo>
                        <a:pt x="30" y="0"/>
                      </a:lnTo>
                      <a:lnTo>
                        <a:pt x="24" y="36"/>
                      </a:lnTo>
                      <a:lnTo>
                        <a:pt x="0" y="12"/>
                      </a:lnTo>
                      <a:lnTo>
                        <a:pt x="30"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599" name="Line 559"/>
                <p:cNvSpPr>
                  <a:spLocks noChangeShapeType="1"/>
                </p:cNvSpPr>
                <p:nvPr/>
              </p:nvSpPr>
              <p:spPr bwMode="auto">
                <a:xfrm flipH="1" flipV="1">
                  <a:off x="1878" y="944"/>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00" name="Line 560"/>
                <p:cNvSpPr>
                  <a:spLocks noChangeShapeType="1"/>
                </p:cNvSpPr>
                <p:nvPr/>
              </p:nvSpPr>
              <p:spPr bwMode="auto">
                <a:xfrm flipH="1" flipV="1">
                  <a:off x="1865" y="924"/>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01" name="Line 561"/>
                <p:cNvSpPr>
                  <a:spLocks noChangeShapeType="1"/>
                </p:cNvSpPr>
                <p:nvPr/>
              </p:nvSpPr>
              <p:spPr bwMode="auto">
                <a:xfrm flipH="1" flipV="1">
                  <a:off x="1845" y="905"/>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02" name="Line 562"/>
                <p:cNvSpPr>
                  <a:spLocks noChangeShapeType="1"/>
                </p:cNvSpPr>
                <p:nvPr/>
              </p:nvSpPr>
              <p:spPr bwMode="auto">
                <a:xfrm flipH="1">
                  <a:off x="1825" y="893"/>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03" name="Line 563"/>
                <p:cNvSpPr>
                  <a:spLocks noChangeShapeType="1"/>
                </p:cNvSpPr>
                <p:nvPr/>
              </p:nvSpPr>
              <p:spPr bwMode="auto">
                <a:xfrm flipH="1" flipV="1">
                  <a:off x="1805" y="871"/>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04" name="Freeform 564"/>
                <p:cNvSpPr>
                  <a:spLocks noChangeArrowheads="1"/>
                </p:cNvSpPr>
                <p:nvPr/>
              </p:nvSpPr>
              <p:spPr bwMode="auto">
                <a:xfrm>
                  <a:off x="1780" y="860"/>
                  <a:ext cx="7" cy="6"/>
                </a:xfrm>
                <a:custGeom>
                  <a:avLst/>
                  <a:gdLst>
                    <a:gd name="T0" fmla="*/ 6 w 6"/>
                    <a:gd name="T1" fmla="*/ 6 h 6"/>
                    <a:gd name="T2" fmla="*/ 6 w 6"/>
                    <a:gd name="T3" fmla="*/ 0 h 6"/>
                    <a:gd name="T4" fmla="*/ 0 w 6"/>
                    <a:gd name="T5" fmla="*/ 0 h 6"/>
                  </a:gdLst>
                  <a:ahLst/>
                  <a:cxnLst>
                    <a:cxn ang="0">
                      <a:pos x="T0" y="T1"/>
                    </a:cxn>
                    <a:cxn ang="0">
                      <a:pos x="T2" y="T3"/>
                    </a:cxn>
                    <a:cxn ang="0">
                      <a:pos x="T4" y="T5"/>
                    </a:cxn>
                  </a:cxnLst>
                  <a:rect l="0" t="0" r="r" b="b"/>
                  <a:pathLst>
                    <a:path w="6" h="6">
                      <a:moveTo>
                        <a:pt x="6" y="6"/>
                      </a:moveTo>
                      <a:lnTo>
                        <a:pt x="6" y="0"/>
                      </a:lnTo>
                      <a:lnTo>
                        <a:pt x="0" y="0"/>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05" name="Line 565"/>
                <p:cNvSpPr>
                  <a:spLocks noChangeShapeType="1"/>
                </p:cNvSpPr>
                <p:nvPr/>
              </p:nvSpPr>
              <p:spPr bwMode="auto">
                <a:xfrm flipH="1" flipV="1">
                  <a:off x="1759" y="845"/>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06" name="Line 566"/>
                <p:cNvSpPr>
                  <a:spLocks noChangeShapeType="1"/>
                </p:cNvSpPr>
                <p:nvPr/>
              </p:nvSpPr>
              <p:spPr bwMode="auto">
                <a:xfrm flipH="1" flipV="1">
                  <a:off x="1733" y="838"/>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07" name="Line 567"/>
                <p:cNvSpPr>
                  <a:spLocks noChangeShapeType="1"/>
                </p:cNvSpPr>
                <p:nvPr/>
              </p:nvSpPr>
              <p:spPr bwMode="auto">
                <a:xfrm flipH="1">
                  <a:off x="1706" y="840"/>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08" name="Line 568"/>
                <p:cNvSpPr>
                  <a:spLocks noChangeShapeType="1"/>
                </p:cNvSpPr>
                <p:nvPr/>
              </p:nvSpPr>
              <p:spPr bwMode="auto">
                <a:xfrm flipH="1">
                  <a:off x="1680" y="840"/>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09" name="Line 569"/>
                <p:cNvSpPr>
                  <a:spLocks noChangeShapeType="1"/>
                </p:cNvSpPr>
                <p:nvPr/>
              </p:nvSpPr>
              <p:spPr bwMode="auto">
                <a:xfrm flipH="1">
                  <a:off x="1653" y="846"/>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10" name="Line 570"/>
                <p:cNvSpPr>
                  <a:spLocks noChangeShapeType="1"/>
                </p:cNvSpPr>
                <p:nvPr/>
              </p:nvSpPr>
              <p:spPr bwMode="auto">
                <a:xfrm flipH="1">
                  <a:off x="1633" y="853"/>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11" name="Freeform 571"/>
                <p:cNvSpPr>
                  <a:spLocks noChangeArrowheads="1"/>
                </p:cNvSpPr>
                <p:nvPr/>
              </p:nvSpPr>
              <p:spPr bwMode="auto">
                <a:xfrm>
                  <a:off x="1608" y="866"/>
                  <a:ext cx="6" cy="7"/>
                </a:xfrm>
                <a:custGeom>
                  <a:avLst/>
                  <a:gdLst>
                    <a:gd name="T0" fmla="*/ 6 w 6"/>
                    <a:gd name="T1" fmla="*/ 0 h 6"/>
                    <a:gd name="T2" fmla="*/ 6 w 6"/>
                    <a:gd name="T3" fmla="*/ 0 h 6"/>
                    <a:gd name="T4" fmla="*/ 0 w 6"/>
                    <a:gd name="T5" fmla="*/ 6 h 6"/>
                  </a:gdLst>
                  <a:ahLst/>
                  <a:cxnLst>
                    <a:cxn ang="0">
                      <a:pos x="T0" y="T1"/>
                    </a:cxn>
                    <a:cxn ang="0">
                      <a:pos x="T2" y="T3"/>
                    </a:cxn>
                    <a:cxn ang="0">
                      <a:pos x="T4" y="T5"/>
                    </a:cxn>
                  </a:cxnLst>
                  <a:rect l="0" t="0" r="r" b="b"/>
                  <a:pathLst>
                    <a:path w="6" h="6">
                      <a:moveTo>
                        <a:pt x="6" y="0"/>
                      </a:moveTo>
                      <a:lnTo>
                        <a:pt x="6" y="0"/>
                      </a:lnTo>
                      <a:lnTo>
                        <a:pt x="0" y="6"/>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12" name="Line 572"/>
                <p:cNvSpPr>
                  <a:spLocks noChangeShapeType="1"/>
                </p:cNvSpPr>
                <p:nvPr/>
              </p:nvSpPr>
              <p:spPr bwMode="auto">
                <a:xfrm flipH="1">
                  <a:off x="1587" y="886"/>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13" name="Line 573"/>
                <p:cNvSpPr>
                  <a:spLocks noChangeShapeType="1"/>
                </p:cNvSpPr>
                <p:nvPr/>
              </p:nvSpPr>
              <p:spPr bwMode="auto">
                <a:xfrm>
                  <a:off x="1575" y="899"/>
                  <a:ext cx="1"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14" name="Line 574"/>
                <p:cNvSpPr>
                  <a:spLocks noChangeShapeType="1"/>
                </p:cNvSpPr>
                <p:nvPr/>
              </p:nvSpPr>
              <p:spPr bwMode="auto">
                <a:xfrm flipH="1">
                  <a:off x="1554" y="919"/>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15" name="Freeform 575"/>
                <p:cNvSpPr>
                  <a:spLocks noChangeArrowheads="1"/>
                </p:cNvSpPr>
                <p:nvPr/>
              </p:nvSpPr>
              <p:spPr bwMode="auto">
                <a:xfrm>
                  <a:off x="1529" y="912"/>
                  <a:ext cx="40" cy="40"/>
                </a:xfrm>
                <a:custGeom>
                  <a:avLst/>
                  <a:gdLst>
                    <a:gd name="T0" fmla="*/ 36 w 36"/>
                    <a:gd name="T1" fmla="*/ 24 h 36"/>
                    <a:gd name="T2" fmla="*/ 0 w 36"/>
                    <a:gd name="T3" fmla="*/ 36 h 36"/>
                    <a:gd name="T4" fmla="*/ 12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12"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16" name="Freeform 576"/>
                <p:cNvSpPr>
                  <a:spLocks noChangeArrowheads="1"/>
                </p:cNvSpPr>
                <p:nvPr/>
              </p:nvSpPr>
              <p:spPr bwMode="auto">
                <a:xfrm>
                  <a:off x="570" y="1012"/>
                  <a:ext cx="734" cy="437"/>
                </a:xfrm>
                <a:custGeom>
                  <a:avLst/>
                  <a:gdLst>
                    <a:gd name="T0" fmla="*/ 0 w 111"/>
                    <a:gd name="T1" fmla="*/ 0 h 66"/>
                    <a:gd name="T2" fmla="*/ 111 w 111"/>
                    <a:gd name="T3" fmla="*/ 3 h 66"/>
                  </a:gdLst>
                  <a:ahLst/>
                  <a:cxnLst>
                    <a:cxn ang="0">
                      <a:pos x="T0" y="T1"/>
                    </a:cxn>
                    <a:cxn ang="0">
                      <a:pos x="T2" y="T3"/>
                    </a:cxn>
                  </a:cxnLst>
                  <a:rect l="0" t="0" r="r" b="b"/>
                  <a:pathLst>
                    <a:path w="111" h="66">
                      <a:moveTo>
                        <a:pt x="0" y="0"/>
                      </a:moveTo>
                      <a:cubicBezTo>
                        <a:pt x="0" y="0"/>
                        <a:pt x="44" y="66"/>
                        <a:pt x="111" y="3"/>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17" name="Freeform 577"/>
                <p:cNvSpPr>
                  <a:spLocks noChangeArrowheads="1"/>
                </p:cNvSpPr>
                <p:nvPr/>
              </p:nvSpPr>
              <p:spPr bwMode="auto">
                <a:xfrm>
                  <a:off x="1284" y="1005"/>
                  <a:ext cx="40"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18" name="Freeform 578"/>
                <p:cNvSpPr>
                  <a:spLocks noChangeArrowheads="1"/>
                </p:cNvSpPr>
                <p:nvPr/>
              </p:nvSpPr>
              <p:spPr bwMode="auto">
                <a:xfrm>
                  <a:off x="775" y="1005"/>
                  <a:ext cx="331" cy="212"/>
                </a:xfrm>
                <a:custGeom>
                  <a:avLst/>
                  <a:gdLst>
                    <a:gd name="T0" fmla="*/ 0 w 50"/>
                    <a:gd name="T1" fmla="*/ 0 h 32"/>
                    <a:gd name="T2" fmla="*/ 50 w 50"/>
                    <a:gd name="T3" fmla="*/ 3 h 32"/>
                  </a:gdLst>
                  <a:ahLst/>
                  <a:cxnLst>
                    <a:cxn ang="0">
                      <a:pos x="T0" y="T1"/>
                    </a:cxn>
                    <a:cxn ang="0">
                      <a:pos x="T2" y="T3"/>
                    </a:cxn>
                  </a:cxnLst>
                  <a:rect l="0" t="0" r="r" b="b"/>
                  <a:pathLst>
                    <a:path w="50" h="32">
                      <a:moveTo>
                        <a:pt x="0" y="0"/>
                      </a:moveTo>
                      <a:cubicBezTo>
                        <a:pt x="0" y="0"/>
                        <a:pt x="25" y="32"/>
                        <a:pt x="50" y="3"/>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19" name="Freeform 579"/>
                <p:cNvSpPr>
                  <a:spLocks noChangeArrowheads="1"/>
                </p:cNvSpPr>
                <p:nvPr/>
              </p:nvSpPr>
              <p:spPr bwMode="auto">
                <a:xfrm>
                  <a:off x="1092" y="1005"/>
                  <a:ext cx="40"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20" name="Line 580"/>
                <p:cNvSpPr>
                  <a:spLocks noChangeShapeType="1"/>
                </p:cNvSpPr>
                <p:nvPr/>
              </p:nvSpPr>
              <p:spPr bwMode="auto">
                <a:xfrm flipV="1">
                  <a:off x="1331" y="944"/>
                  <a:ext cx="1"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21" name="Line 581"/>
                <p:cNvSpPr>
                  <a:spLocks noChangeShapeType="1"/>
                </p:cNvSpPr>
                <p:nvPr/>
              </p:nvSpPr>
              <p:spPr bwMode="auto">
                <a:xfrm flipH="1" flipV="1">
                  <a:off x="1309" y="924"/>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22" name="Line 582"/>
                <p:cNvSpPr>
                  <a:spLocks noChangeShapeType="1"/>
                </p:cNvSpPr>
                <p:nvPr/>
              </p:nvSpPr>
              <p:spPr bwMode="auto">
                <a:xfrm flipH="1" flipV="1">
                  <a:off x="1290" y="905"/>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23" name="Line 583"/>
                <p:cNvSpPr>
                  <a:spLocks noChangeShapeType="1"/>
                </p:cNvSpPr>
                <p:nvPr/>
              </p:nvSpPr>
              <p:spPr bwMode="auto">
                <a:xfrm flipH="1">
                  <a:off x="1270" y="893"/>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24" name="Line 584"/>
                <p:cNvSpPr>
                  <a:spLocks noChangeShapeType="1"/>
                </p:cNvSpPr>
                <p:nvPr/>
              </p:nvSpPr>
              <p:spPr bwMode="auto">
                <a:xfrm flipH="1" flipV="1">
                  <a:off x="1250" y="871"/>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25" name="Line 585"/>
                <p:cNvSpPr>
                  <a:spLocks noChangeShapeType="1"/>
                </p:cNvSpPr>
                <p:nvPr/>
              </p:nvSpPr>
              <p:spPr bwMode="auto">
                <a:xfrm flipH="1" flipV="1">
                  <a:off x="1230" y="858"/>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26" name="Line 586"/>
                <p:cNvSpPr>
                  <a:spLocks noChangeShapeType="1"/>
                </p:cNvSpPr>
                <p:nvPr/>
              </p:nvSpPr>
              <p:spPr bwMode="auto">
                <a:xfrm flipH="1" flipV="1">
                  <a:off x="1203" y="845"/>
                  <a:ext cx="9"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27" name="Freeform 587"/>
                <p:cNvSpPr>
                  <a:spLocks noChangeArrowheads="1"/>
                </p:cNvSpPr>
                <p:nvPr/>
              </p:nvSpPr>
              <p:spPr bwMode="auto">
                <a:xfrm>
                  <a:off x="1185" y="840"/>
                  <a:ext cx="7" cy="1"/>
                </a:xfrm>
                <a:custGeom>
                  <a:avLst/>
                  <a:gdLst>
                    <a:gd name="T0" fmla="*/ 6 w 6"/>
                    <a:gd name="T1" fmla="*/ 6 w 6"/>
                    <a:gd name="T2" fmla="*/ 0 w 6"/>
                  </a:gdLst>
                  <a:ahLst/>
                  <a:cxnLst>
                    <a:cxn ang="0">
                      <a:pos x="T0" y="0"/>
                    </a:cxn>
                    <a:cxn ang="0">
                      <a:pos x="T1" y="0"/>
                    </a:cxn>
                    <a:cxn ang="0">
                      <a:pos x="T2" y="0"/>
                    </a:cxn>
                  </a:cxnLst>
                  <a:rect l="0" t="0" r="r" b="b"/>
                  <a:pathLst>
                    <a:path w="6">
                      <a:moveTo>
                        <a:pt x="6" y="0"/>
                      </a:moveTo>
                      <a:lnTo>
                        <a:pt x="6" y="0"/>
                      </a:lnTo>
                      <a:lnTo>
                        <a:pt x="0" y="0"/>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28" name="Freeform 588"/>
                <p:cNvSpPr>
                  <a:spLocks noChangeArrowheads="1"/>
                </p:cNvSpPr>
                <p:nvPr/>
              </p:nvSpPr>
              <p:spPr bwMode="auto">
                <a:xfrm>
                  <a:off x="1159" y="833"/>
                  <a:ext cx="7" cy="1"/>
                </a:xfrm>
                <a:custGeom>
                  <a:avLst/>
                  <a:gdLst>
                    <a:gd name="T0" fmla="*/ 6 w 6"/>
                    <a:gd name="T1" fmla="*/ 0 w 6"/>
                    <a:gd name="T2" fmla="*/ 0 w 6"/>
                  </a:gdLst>
                  <a:ahLst/>
                  <a:cxnLst>
                    <a:cxn ang="0">
                      <a:pos x="T0" y="0"/>
                    </a:cxn>
                    <a:cxn ang="0">
                      <a:pos x="T1" y="0"/>
                    </a:cxn>
                    <a:cxn ang="0">
                      <a:pos x="T2" y="0"/>
                    </a:cxn>
                  </a:cxnLst>
                  <a:rect l="0" t="0" r="r" b="b"/>
                  <a:pathLst>
                    <a:path w="6">
                      <a:moveTo>
                        <a:pt x="6" y="0"/>
                      </a:moveTo>
                      <a:lnTo>
                        <a:pt x="0" y="0"/>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29" name="Line 589"/>
                <p:cNvSpPr>
                  <a:spLocks noChangeShapeType="1"/>
                </p:cNvSpPr>
                <p:nvPr/>
              </p:nvSpPr>
              <p:spPr bwMode="auto">
                <a:xfrm flipH="1">
                  <a:off x="1131" y="826"/>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30" name="Line 590"/>
                <p:cNvSpPr>
                  <a:spLocks noChangeShapeType="1"/>
                </p:cNvSpPr>
                <p:nvPr/>
              </p:nvSpPr>
              <p:spPr bwMode="auto">
                <a:xfrm flipH="1">
                  <a:off x="1104" y="826"/>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31" name="Line 591"/>
                <p:cNvSpPr>
                  <a:spLocks noChangeShapeType="1"/>
                </p:cNvSpPr>
                <p:nvPr/>
              </p:nvSpPr>
              <p:spPr bwMode="auto">
                <a:xfrm flipH="1">
                  <a:off x="1078" y="833"/>
                  <a:ext cx="9"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32" name="Line 592"/>
                <p:cNvSpPr>
                  <a:spLocks noChangeShapeType="1"/>
                </p:cNvSpPr>
                <p:nvPr/>
              </p:nvSpPr>
              <p:spPr bwMode="auto">
                <a:xfrm flipH="1">
                  <a:off x="1051" y="833"/>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33" name="Line 593"/>
                <p:cNvSpPr>
                  <a:spLocks noChangeShapeType="1"/>
                </p:cNvSpPr>
                <p:nvPr/>
              </p:nvSpPr>
              <p:spPr bwMode="auto">
                <a:xfrm flipH="1">
                  <a:off x="1032" y="846"/>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34" name="Line 594"/>
                <p:cNvSpPr>
                  <a:spLocks noChangeShapeType="1"/>
                </p:cNvSpPr>
                <p:nvPr/>
              </p:nvSpPr>
              <p:spPr bwMode="auto">
                <a:xfrm flipH="1">
                  <a:off x="1005" y="860"/>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35" name="Freeform 595"/>
                <p:cNvSpPr>
                  <a:spLocks noChangeArrowheads="1"/>
                </p:cNvSpPr>
                <p:nvPr/>
              </p:nvSpPr>
              <p:spPr bwMode="auto">
                <a:xfrm>
                  <a:off x="987" y="873"/>
                  <a:ext cx="7" cy="7"/>
                </a:xfrm>
                <a:custGeom>
                  <a:avLst/>
                  <a:gdLst>
                    <a:gd name="T0" fmla="*/ 6 w 6"/>
                    <a:gd name="T1" fmla="*/ 0 h 6"/>
                    <a:gd name="T2" fmla="*/ 6 w 6"/>
                    <a:gd name="T3" fmla="*/ 0 h 6"/>
                    <a:gd name="T4" fmla="*/ 0 w 6"/>
                    <a:gd name="T5" fmla="*/ 6 h 6"/>
                  </a:gdLst>
                  <a:ahLst/>
                  <a:cxnLst>
                    <a:cxn ang="0">
                      <a:pos x="T0" y="T1"/>
                    </a:cxn>
                    <a:cxn ang="0">
                      <a:pos x="T2" y="T3"/>
                    </a:cxn>
                    <a:cxn ang="0">
                      <a:pos x="T4" y="T5"/>
                    </a:cxn>
                  </a:cxnLst>
                  <a:rect l="0" t="0" r="r" b="b"/>
                  <a:pathLst>
                    <a:path w="6" h="6">
                      <a:moveTo>
                        <a:pt x="6" y="0"/>
                      </a:moveTo>
                      <a:lnTo>
                        <a:pt x="6" y="0"/>
                      </a:lnTo>
                      <a:lnTo>
                        <a:pt x="0" y="6"/>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36" name="Line 596"/>
                <p:cNvSpPr>
                  <a:spLocks noChangeShapeType="1"/>
                </p:cNvSpPr>
                <p:nvPr/>
              </p:nvSpPr>
              <p:spPr bwMode="auto">
                <a:xfrm flipH="1">
                  <a:off x="965" y="893"/>
                  <a:ext cx="9"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37" name="Freeform 597"/>
                <p:cNvSpPr>
                  <a:spLocks noChangeArrowheads="1"/>
                </p:cNvSpPr>
                <p:nvPr/>
              </p:nvSpPr>
              <p:spPr bwMode="auto">
                <a:xfrm>
                  <a:off x="934" y="912"/>
                  <a:ext cx="33" cy="33"/>
                </a:xfrm>
                <a:custGeom>
                  <a:avLst/>
                  <a:gdLst>
                    <a:gd name="T0" fmla="*/ 30 w 30"/>
                    <a:gd name="T1" fmla="*/ 6 h 30"/>
                    <a:gd name="T2" fmla="*/ 12 w 30"/>
                    <a:gd name="T3" fmla="*/ 30 h 30"/>
                    <a:gd name="T4" fmla="*/ 0 w 30"/>
                    <a:gd name="T5" fmla="*/ 0 h 30"/>
                    <a:gd name="T6" fmla="*/ 30 w 30"/>
                    <a:gd name="T7" fmla="*/ 6 h 30"/>
                    <a:gd name="T8" fmla="*/ 12 w 30"/>
                    <a:gd name="T9" fmla="*/ 30 h 30"/>
                    <a:gd name="T10" fmla="*/ 30 w 30"/>
                    <a:gd name="T11" fmla="*/ 6 h 30"/>
                  </a:gdLst>
                  <a:ahLst/>
                  <a:cxnLst>
                    <a:cxn ang="0">
                      <a:pos x="T0" y="T1"/>
                    </a:cxn>
                    <a:cxn ang="0">
                      <a:pos x="T2" y="T3"/>
                    </a:cxn>
                    <a:cxn ang="0">
                      <a:pos x="T4" y="T5"/>
                    </a:cxn>
                    <a:cxn ang="0">
                      <a:pos x="T6" y="T7"/>
                    </a:cxn>
                    <a:cxn ang="0">
                      <a:pos x="T8" y="T9"/>
                    </a:cxn>
                    <a:cxn ang="0">
                      <a:pos x="T10" y="T11"/>
                    </a:cxn>
                  </a:cxnLst>
                  <a:rect l="0" t="0" r="r" b="b"/>
                  <a:pathLst>
                    <a:path w="30" h="30">
                      <a:moveTo>
                        <a:pt x="30" y="6"/>
                      </a:moveTo>
                      <a:lnTo>
                        <a:pt x="12" y="30"/>
                      </a:lnTo>
                      <a:lnTo>
                        <a:pt x="0" y="0"/>
                      </a:lnTo>
                      <a:lnTo>
                        <a:pt x="30" y="6"/>
                      </a:lnTo>
                      <a:lnTo>
                        <a:pt x="12" y="30"/>
                      </a:lnTo>
                      <a:lnTo>
                        <a:pt x="30" y="6"/>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38" name="Line 598"/>
                <p:cNvSpPr>
                  <a:spLocks noChangeShapeType="1"/>
                </p:cNvSpPr>
                <p:nvPr/>
              </p:nvSpPr>
              <p:spPr bwMode="auto">
                <a:xfrm>
                  <a:off x="1708" y="1012"/>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39" name="Line 599"/>
                <p:cNvSpPr>
                  <a:spLocks noChangeShapeType="1"/>
                </p:cNvSpPr>
                <p:nvPr/>
              </p:nvSpPr>
              <p:spPr bwMode="auto">
                <a:xfrm>
                  <a:off x="1727" y="1032"/>
                  <a:ext cx="1"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40" name="Line 600"/>
                <p:cNvSpPr>
                  <a:spLocks noChangeShapeType="1"/>
                </p:cNvSpPr>
                <p:nvPr/>
              </p:nvSpPr>
              <p:spPr bwMode="auto">
                <a:xfrm>
                  <a:off x="1741" y="1051"/>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41" name="Line 601"/>
                <p:cNvSpPr>
                  <a:spLocks noChangeShapeType="1"/>
                </p:cNvSpPr>
                <p:nvPr/>
              </p:nvSpPr>
              <p:spPr bwMode="auto">
                <a:xfrm>
                  <a:off x="1767" y="1065"/>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42" name="Line 602"/>
                <p:cNvSpPr>
                  <a:spLocks noChangeShapeType="1"/>
                </p:cNvSpPr>
                <p:nvPr/>
              </p:nvSpPr>
              <p:spPr bwMode="auto">
                <a:xfrm>
                  <a:off x="1787" y="1078"/>
                  <a:ext cx="7" cy="7"/>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43" name="Line 603"/>
                <p:cNvSpPr>
                  <a:spLocks noChangeShapeType="1"/>
                </p:cNvSpPr>
                <p:nvPr/>
              </p:nvSpPr>
              <p:spPr bwMode="auto">
                <a:xfrm>
                  <a:off x="1807" y="1098"/>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44" name="Line 604"/>
                <p:cNvSpPr>
                  <a:spLocks noChangeShapeType="1"/>
                </p:cNvSpPr>
                <p:nvPr/>
              </p:nvSpPr>
              <p:spPr bwMode="auto">
                <a:xfrm>
                  <a:off x="1833" y="1111"/>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45" name="Line 605"/>
                <p:cNvSpPr>
                  <a:spLocks noChangeShapeType="1"/>
                </p:cNvSpPr>
                <p:nvPr/>
              </p:nvSpPr>
              <p:spPr bwMode="auto">
                <a:xfrm>
                  <a:off x="1853" y="1118"/>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46" name="Line 606"/>
                <p:cNvSpPr>
                  <a:spLocks noChangeShapeType="1"/>
                </p:cNvSpPr>
                <p:nvPr/>
              </p:nvSpPr>
              <p:spPr bwMode="auto">
                <a:xfrm>
                  <a:off x="1880" y="1124"/>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47" name="Line 607"/>
                <p:cNvSpPr>
                  <a:spLocks noChangeShapeType="1"/>
                </p:cNvSpPr>
                <p:nvPr/>
              </p:nvSpPr>
              <p:spPr bwMode="auto">
                <a:xfrm>
                  <a:off x="1906" y="1124"/>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48" name="Freeform 608"/>
                <p:cNvSpPr>
                  <a:spLocks noChangeArrowheads="1"/>
                </p:cNvSpPr>
                <p:nvPr/>
              </p:nvSpPr>
              <p:spPr bwMode="auto">
                <a:xfrm>
                  <a:off x="1932" y="1124"/>
                  <a:ext cx="7" cy="1"/>
                </a:xfrm>
                <a:custGeom>
                  <a:avLst/>
                  <a:gdLst>
                    <a:gd name="T0" fmla="*/ 0 w 6"/>
                    <a:gd name="T1" fmla="*/ 6 w 6"/>
                    <a:gd name="T2" fmla="*/ 6 w 6"/>
                  </a:gdLst>
                  <a:ahLst/>
                  <a:cxnLst>
                    <a:cxn ang="0">
                      <a:pos x="T0" y="0"/>
                    </a:cxn>
                    <a:cxn ang="0">
                      <a:pos x="T1" y="0"/>
                    </a:cxn>
                    <a:cxn ang="0">
                      <a:pos x="T2" y="0"/>
                    </a:cxn>
                  </a:cxnLst>
                  <a:rect l="0" t="0" r="r" b="b"/>
                  <a:pathLst>
                    <a:path w="6">
                      <a:moveTo>
                        <a:pt x="0" y="0"/>
                      </a:moveTo>
                      <a:lnTo>
                        <a:pt x="6" y="0"/>
                      </a:ln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49" name="Line 609"/>
                <p:cNvSpPr>
                  <a:spLocks noChangeShapeType="1"/>
                </p:cNvSpPr>
                <p:nvPr/>
              </p:nvSpPr>
              <p:spPr bwMode="auto">
                <a:xfrm flipV="1">
                  <a:off x="1959" y="1110"/>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50" name="Line 610"/>
                <p:cNvSpPr>
                  <a:spLocks noChangeShapeType="1"/>
                </p:cNvSpPr>
                <p:nvPr/>
              </p:nvSpPr>
              <p:spPr bwMode="auto">
                <a:xfrm>
                  <a:off x="1985" y="1104"/>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51" name="Line 611"/>
                <p:cNvSpPr>
                  <a:spLocks noChangeShapeType="1"/>
                </p:cNvSpPr>
                <p:nvPr/>
              </p:nvSpPr>
              <p:spPr bwMode="auto">
                <a:xfrm flipV="1">
                  <a:off x="2005" y="1090"/>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52" name="Line 612"/>
                <p:cNvSpPr>
                  <a:spLocks noChangeShapeType="1"/>
                </p:cNvSpPr>
                <p:nvPr/>
              </p:nvSpPr>
              <p:spPr bwMode="auto">
                <a:xfrm>
                  <a:off x="2025" y="1078"/>
                  <a:ext cx="7" cy="1"/>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53" name="Line 613"/>
                <p:cNvSpPr>
                  <a:spLocks noChangeShapeType="1"/>
                </p:cNvSpPr>
                <p:nvPr/>
              </p:nvSpPr>
              <p:spPr bwMode="auto">
                <a:xfrm flipV="1">
                  <a:off x="2045" y="1057"/>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54" name="Line 614"/>
                <p:cNvSpPr>
                  <a:spLocks noChangeShapeType="1"/>
                </p:cNvSpPr>
                <p:nvPr/>
              </p:nvSpPr>
              <p:spPr bwMode="auto">
                <a:xfrm flipV="1">
                  <a:off x="2065" y="1037"/>
                  <a:ext cx="7" cy="9"/>
                </a:xfrm>
                <a:prstGeom prst="line">
                  <a:avLst/>
                </a:prstGeom>
                <a:noFill/>
                <a:ln w="9525">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55" name="Freeform 615"/>
                <p:cNvSpPr>
                  <a:spLocks noChangeArrowheads="1"/>
                </p:cNvSpPr>
                <p:nvPr/>
              </p:nvSpPr>
              <p:spPr bwMode="auto">
                <a:xfrm>
                  <a:off x="2058" y="1012"/>
                  <a:ext cx="40"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56" name="Freeform 616"/>
                <p:cNvSpPr>
                  <a:spLocks noChangeArrowheads="1"/>
                </p:cNvSpPr>
                <p:nvPr/>
              </p:nvSpPr>
              <p:spPr bwMode="auto">
                <a:xfrm>
                  <a:off x="2283" y="714"/>
                  <a:ext cx="370" cy="232"/>
                </a:xfrm>
                <a:custGeom>
                  <a:avLst/>
                  <a:gdLst>
                    <a:gd name="T0" fmla="*/ 56 w 56"/>
                    <a:gd name="T1" fmla="*/ 35 h 35"/>
                    <a:gd name="T2" fmla="*/ 0 w 56"/>
                    <a:gd name="T3" fmla="*/ 32 h 35"/>
                  </a:gdLst>
                  <a:ahLst/>
                  <a:cxnLst>
                    <a:cxn ang="0">
                      <a:pos x="T0" y="T1"/>
                    </a:cxn>
                    <a:cxn ang="0">
                      <a:pos x="T2" y="T3"/>
                    </a:cxn>
                  </a:cxnLst>
                  <a:rect l="0" t="0" r="r" b="b"/>
                  <a:pathLst>
                    <a:path w="56" h="35">
                      <a:moveTo>
                        <a:pt x="56" y="35"/>
                      </a:moveTo>
                      <a:cubicBezTo>
                        <a:pt x="56" y="35"/>
                        <a:pt x="29" y="0"/>
                        <a:pt x="0" y="32"/>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57" name="Freeform 617"/>
                <p:cNvSpPr>
                  <a:spLocks noChangeArrowheads="1"/>
                </p:cNvSpPr>
                <p:nvPr/>
              </p:nvSpPr>
              <p:spPr bwMode="auto">
                <a:xfrm>
                  <a:off x="2263" y="912"/>
                  <a:ext cx="40" cy="40"/>
                </a:xfrm>
                <a:custGeom>
                  <a:avLst/>
                  <a:gdLst>
                    <a:gd name="T0" fmla="*/ 36 w 36"/>
                    <a:gd name="T1" fmla="*/ 24 h 36"/>
                    <a:gd name="T2" fmla="*/ 0 w 36"/>
                    <a:gd name="T3" fmla="*/ 36 h 36"/>
                    <a:gd name="T4" fmla="*/ 6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6" y="0"/>
                      </a:lnTo>
                      <a:lnTo>
                        <a:pt x="36" y="24"/>
                      </a:lnTo>
                      <a:lnTo>
                        <a:pt x="0" y="36"/>
                      </a:lnTo>
                      <a:lnTo>
                        <a:pt x="36" y="24"/>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58" name="Freeform 618"/>
                <p:cNvSpPr>
                  <a:spLocks noChangeArrowheads="1"/>
                </p:cNvSpPr>
                <p:nvPr/>
              </p:nvSpPr>
              <p:spPr bwMode="auto">
                <a:xfrm>
                  <a:off x="2263" y="1018"/>
                  <a:ext cx="364" cy="232"/>
                </a:xfrm>
                <a:custGeom>
                  <a:avLst/>
                  <a:gdLst>
                    <a:gd name="T0" fmla="*/ 0 w 55"/>
                    <a:gd name="T1" fmla="*/ 0 h 35"/>
                    <a:gd name="T2" fmla="*/ 55 w 55"/>
                    <a:gd name="T3" fmla="*/ 3 h 35"/>
                  </a:gdLst>
                  <a:ahLst/>
                  <a:cxnLst>
                    <a:cxn ang="0">
                      <a:pos x="T0" y="T1"/>
                    </a:cxn>
                    <a:cxn ang="0">
                      <a:pos x="T2" y="T3"/>
                    </a:cxn>
                  </a:cxnLst>
                  <a:rect l="0" t="0" r="r" b="b"/>
                  <a:pathLst>
                    <a:path w="55" h="35">
                      <a:moveTo>
                        <a:pt x="0" y="0"/>
                      </a:moveTo>
                      <a:cubicBezTo>
                        <a:pt x="0" y="0"/>
                        <a:pt x="27" y="35"/>
                        <a:pt x="55" y="3"/>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59" name="Freeform 619"/>
                <p:cNvSpPr>
                  <a:spLocks noChangeArrowheads="1"/>
                </p:cNvSpPr>
                <p:nvPr/>
              </p:nvSpPr>
              <p:spPr bwMode="auto">
                <a:xfrm>
                  <a:off x="2614" y="1012"/>
                  <a:ext cx="39"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215660" name="Picture 6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 y="1442"/>
                  <a:ext cx="2461" cy="36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661" name="Freeform 621"/>
                <p:cNvSpPr>
                  <a:spLocks noChangeArrowheads="1"/>
                </p:cNvSpPr>
                <p:nvPr/>
              </p:nvSpPr>
              <p:spPr bwMode="auto">
                <a:xfrm>
                  <a:off x="266" y="1448"/>
                  <a:ext cx="2441" cy="344"/>
                </a:xfrm>
                <a:custGeom>
                  <a:avLst/>
                  <a:gdLst>
                    <a:gd name="T0" fmla="*/ 0 w 369"/>
                    <a:gd name="T1" fmla="*/ 20 h 52"/>
                    <a:gd name="T2" fmla="*/ 102 w 369"/>
                    <a:gd name="T3" fmla="*/ 0 h 52"/>
                    <a:gd name="T4" fmla="*/ 127 w 369"/>
                    <a:gd name="T5" fmla="*/ 51 h 52"/>
                    <a:gd name="T6" fmla="*/ 245 w 369"/>
                    <a:gd name="T7" fmla="*/ 51 h 52"/>
                    <a:gd name="T8" fmla="*/ 272 w 369"/>
                    <a:gd name="T9" fmla="*/ 0 h 52"/>
                    <a:gd name="T10" fmla="*/ 369 w 369"/>
                    <a:gd name="T11" fmla="*/ 20 h 52"/>
                    <a:gd name="T12" fmla="*/ 369 w 369"/>
                    <a:gd name="T13" fmla="*/ 52 h 52"/>
                    <a:gd name="T14" fmla="*/ 0 w 369"/>
                    <a:gd name="T15" fmla="*/ 52 h 52"/>
                    <a:gd name="T16" fmla="*/ 0 w 369"/>
                    <a:gd name="T17"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52">
                      <a:moveTo>
                        <a:pt x="0" y="20"/>
                      </a:moveTo>
                      <a:cubicBezTo>
                        <a:pt x="46" y="20"/>
                        <a:pt x="88" y="16"/>
                        <a:pt x="102" y="0"/>
                      </a:cubicBezTo>
                      <a:lnTo>
                        <a:pt x="127" y="51"/>
                      </a:lnTo>
                      <a:lnTo>
                        <a:pt x="245" y="51"/>
                      </a:lnTo>
                      <a:lnTo>
                        <a:pt x="272" y="0"/>
                      </a:lnTo>
                      <a:cubicBezTo>
                        <a:pt x="294" y="14"/>
                        <a:pt x="323" y="20"/>
                        <a:pt x="369" y="20"/>
                      </a:cubicBezTo>
                      <a:lnTo>
                        <a:pt x="369" y="52"/>
                      </a:lnTo>
                      <a:lnTo>
                        <a:pt x="0" y="52"/>
                      </a:lnTo>
                      <a:lnTo>
                        <a:pt x="0" y="2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62" name="Rectangle 622"/>
                <p:cNvSpPr>
                  <a:spLocks noChangeArrowheads="1"/>
                </p:cNvSpPr>
                <p:nvPr/>
              </p:nvSpPr>
              <p:spPr bwMode="auto">
                <a:xfrm>
                  <a:off x="1215" y="1520"/>
                  <a:ext cx="581"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lnSpc>
                      <a:spcPct val="98000"/>
                    </a:lnSpc>
                  </a:pPr>
                  <a:r>
                    <a:rPr lang="en-GB" altLang="en-US" sz="1200">
                      <a:latin typeface="AvantGarde Bk BT" charset="0"/>
                    </a:rPr>
                    <a:t>deafferentation</a:t>
                  </a:r>
                </a:p>
              </p:txBody>
            </p:sp>
            <p:sp>
              <p:nvSpPr>
                <p:cNvPr id="215663" name="Rectangle 623"/>
                <p:cNvSpPr>
                  <a:spLocks noChangeArrowheads="1"/>
                </p:cNvSpPr>
                <p:nvPr/>
              </p:nvSpPr>
              <p:spPr bwMode="auto">
                <a:xfrm>
                  <a:off x="2080" y="1520"/>
                  <a:ext cx="455"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nSpc>
                      <a:spcPct val="98000"/>
                    </a:lnSpc>
                  </a:pPr>
                  <a:r>
                    <a:rPr lang="en-GB" altLang="en-US" sz="1200">
                      <a:solidFill>
                        <a:srgbClr val="000000"/>
                      </a:solidFill>
                      <a:latin typeface="AvantGarde Bk BT" charset="0"/>
                    </a:rPr>
                    <a:t>disinhibition</a:t>
                  </a:r>
                </a:p>
              </p:txBody>
            </p:sp>
            <p:sp>
              <p:nvSpPr>
                <p:cNvPr id="215664" name="Rectangle 624"/>
                <p:cNvSpPr>
                  <a:spLocks noChangeArrowheads="1"/>
                </p:cNvSpPr>
                <p:nvPr/>
              </p:nvSpPr>
              <p:spPr bwMode="auto">
                <a:xfrm>
                  <a:off x="504" y="1520"/>
                  <a:ext cx="456"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lnSpc>
                      <a:spcPct val="98000"/>
                    </a:lnSpc>
                  </a:pPr>
                  <a:r>
                    <a:rPr lang="en-GB" altLang="en-US" sz="1200">
                      <a:latin typeface="AvantGarde Bk BT" charset="0"/>
                    </a:rPr>
                    <a:t>disinhibition</a:t>
                  </a:r>
                </a:p>
              </p:txBody>
            </p:sp>
            <p:sp>
              <p:nvSpPr>
                <p:cNvPr id="215665" name="Oval 625"/>
                <p:cNvSpPr>
                  <a:spLocks noChangeArrowheads="1"/>
                </p:cNvSpPr>
                <p:nvPr/>
              </p:nvSpPr>
              <p:spPr bwMode="auto">
                <a:xfrm>
                  <a:off x="312" y="946"/>
                  <a:ext cx="66" cy="66"/>
                </a:xfrm>
                <a:prstGeom prst="ellipse">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66" name="Oval 626"/>
                <p:cNvSpPr>
                  <a:spLocks noChangeArrowheads="1"/>
                </p:cNvSpPr>
                <p:nvPr/>
              </p:nvSpPr>
              <p:spPr bwMode="auto">
                <a:xfrm>
                  <a:off x="537" y="946"/>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67" name="Oval 627"/>
                <p:cNvSpPr>
                  <a:spLocks noChangeArrowheads="1"/>
                </p:cNvSpPr>
                <p:nvPr/>
              </p:nvSpPr>
              <p:spPr bwMode="auto">
                <a:xfrm>
                  <a:off x="729" y="946"/>
                  <a:ext cx="66" cy="66"/>
                </a:xfrm>
                <a:prstGeom prst="ellipse">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68" name="Line 628"/>
                <p:cNvSpPr>
                  <a:spLocks noChangeShapeType="1"/>
                </p:cNvSpPr>
                <p:nvPr/>
              </p:nvSpPr>
              <p:spPr bwMode="auto">
                <a:xfrm>
                  <a:off x="339" y="1038"/>
                  <a:ext cx="1" cy="3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69" name="Freeform 629"/>
                <p:cNvSpPr>
                  <a:spLocks noChangeArrowheads="1"/>
                </p:cNvSpPr>
                <p:nvPr/>
              </p:nvSpPr>
              <p:spPr bwMode="auto">
                <a:xfrm>
                  <a:off x="319" y="1038"/>
                  <a:ext cx="39" cy="40"/>
                </a:xfrm>
                <a:custGeom>
                  <a:avLst/>
                  <a:gdLst>
                    <a:gd name="T0" fmla="*/ 36 w 36"/>
                    <a:gd name="T1" fmla="*/ 36 h 36"/>
                    <a:gd name="T2" fmla="*/ 18 w 36"/>
                    <a:gd name="T3" fmla="*/ 0 h 36"/>
                    <a:gd name="T4" fmla="*/ 0 w 36"/>
                    <a:gd name="T5" fmla="*/ 36 h 36"/>
                    <a:gd name="T6" fmla="*/ 36 w 36"/>
                    <a:gd name="T7" fmla="*/ 36 h 36"/>
                    <a:gd name="T8" fmla="*/ 18 w 36"/>
                    <a:gd name="T9" fmla="*/ 0 h 36"/>
                    <a:gd name="T10" fmla="*/ 36 w 36"/>
                    <a:gd name="T11" fmla="*/ 36 h 36"/>
                  </a:gdLst>
                  <a:ahLst/>
                  <a:cxnLst>
                    <a:cxn ang="0">
                      <a:pos x="T0" y="T1"/>
                    </a:cxn>
                    <a:cxn ang="0">
                      <a:pos x="T2" y="T3"/>
                    </a:cxn>
                    <a:cxn ang="0">
                      <a:pos x="T4" y="T5"/>
                    </a:cxn>
                    <a:cxn ang="0">
                      <a:pos x="T6" y="T7"/>
                    </a:cxn>
                    <a:cxn ang="0">
                      <a:pos x="T8" y="T9"/>
                    </a:cxn>
                    <a:cxn ang="0">
                      <a:pos x="T10" y="T11"/>
                    </a:cxn>
                  </a:cxnLst>
                  <a:rect l="0" t="0" r="r" b="b"/>
                  <a:pathLst>
                    <a:path w="36" h="36">
                      <a:moveTo>
                        <a:pt x="36" y="36"/>
                      </a:moveTo>
                      <a:lnTo>
                        <a:pt x="18" y="0"/>
                      </a:lnTo>
                      <a:lnTo>
                        <a:pt x="0" y="36"/>
                      </a:lnTo>
                      <a:lnTo>
                        <a:pt x="36" y="36"/>
                      </a:lnTo>
                      <a:lnTo>
                        <a:pt x="18" y="0"/>
                      </a:lnTo>
                      <a:lnTo>
                        <a:pt x="36"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70" name="Line 630"/>
                <p:cNvSpPr>
                  <a:spLocks noChangeShapeType="1"/>
                </p:cNvSpPr>
                <p:nvPr/>
              </p:nvSpPr>
              <p:spPr bwMode="auto">
                <a:xfrm>
                  <a:off x="570" y="1038"/>
                  <a:ext cx="1" cy="3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71" name="Freeform 631"/>
                <p:cNvSpPr>
                  <a:spLocks noChangeArrowheads="1"/>
                </p:cNvSpPr>
                <p:nvPr/>
              </p:nvSpPr>
              <p:spPr bwMode="auto">
                <a:xfrm>
                  <a:off x="550" y="1038"/>
                  <a:ext cx="39" cy="40"/>
                </a:xfrm>
                <a:custGeom>
                  <a:avLst/>
                  <a:gdLst>
                    <a:gd name="T0" fmla="*/ 36 w 36"/>
                    <a:gd name="T1" fmla="*/ 36 h 36"/>
                    <a:gd name="T2" fmla="*/ 18 w 36"/>
                    <a:gd name="T3" fmla="*/ 0 h 36"/>
                    <a:gd name="T4" fmla="*/ 0 w 36"/>
                    <a:gd name="T5" fmla="*/ 36 h 36"/>
                    <a:gd name="T6" fmla="*/ 36 w 36"/>
                    <a:gd name="T7" fmla="*/ 36 h 36"/>
                    <a:gd name="T8" fmla="*/ 18 w 36"/>
                    <a:gd name="T9" fmla="*/ 0 h 36"/>
                    <a:gd name="T10" fmla="*/ 36 w 36"/>
                    <a:gd name="T11" fmla="*/ 36 h 36"/>
                  </a:gdLst>
                  <a:ahLst/>
                  <a:cxnLst>
                    <a:cxn ang="0">
                      <a:pos x="T0" y="T1"/>
                    </a:cxn>
                    <a:cxn ang="0">
                      <a:pos x="T2" y="T3"/>
                    </a:cxn>
                    <a:cxn ang="0">
                      <a:pos x="T4" y="T5"/>
                    </a:cxn>
                    <a:cxn ang="0">
                      <a:pos x="T6" y="T7"/>
                    </a:cxn>
                    <a:cxn ang="0">
                      <a:pos x="T8" y="T9"/>
                    </a:cxn>
                    <a:cxn ang="0">
                      <a:pos x="T10" y="T11"/>
                    </a:cxn>
                  </a:cxnLst>
                  <a:rect l="0" t="0" r="r" b="b"/>
                  <a:pathLst>
                    <a:path w="36" h="36">
                      <a:moveTo>
                        <a:pt x="36" y="36"/>
                      </a:moveTo>
                      <a:lnTo>
                        <a:pt x="18" y="0"/>
                      </a:lnTo>
                      <a:lnTo>
                        <a:pt x="0" y="36"/>
                      </a:lnTo>
                      <a:lnTo>
                        <a:pt x="36" y="36"/>
                      </a:lnTo>
                      <a:lnTo>
                        <a:pt x="18" y="0"/>
                      </a:lnTo>
                      <a:lnTo>
                        <a:pt x="36"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72" name="Line 632"/>
                <p:cNvSpPr>
                  <a:spLocks noChangeShapeType="1"/>
                </p:cNvSpPr>
                <p:nvPr/>
              </p:nvSpPr>
              <p:spPr bwMode="auto">
                <a:xfrm>
                  <a:off x="762" y="1038"/>
                  <a:ext cx="1" cy="311"/>
                </a:xfrm>
                <a:prstGeom prst="line">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73" name="Freeform 633"/>
                <p:cNvSpPr>
                  <a:spLocks noChangeArrowheads="1"/>
                </p:cNvSpPr>
                <p:nvPr/>
              </p:nvSpPr>
              <p:spPr bwMode="auto">
                <a:xfrm>
                  <a:off x="742" y="1038"/>
                  <a:ext cx="40" cy="40"/>
                </a:xfrm>
                <a:custGeom>
                  <a:avLst/>
                  <a:gdLst>
                    <a:gd name="T0" fmla="*/ 36 w 36"/>
                    <a:gd name="T1" fmla="*/ 36 h 36"/>
                    <a:gd name="T2" fmla="*/ 18 w 36"/>
                    <a:gd name="T3" fmla="*/ 0 h 36"/>
                    <a:gd name="T4" fmla="*/ 0 w 36"/>
                    <a:gd name="T5" fmla="*/ 36 h 36"/>
                    <a:gd name="T6" fmla="*/ 36 w 36"/>
                    <a:gd name="T7" fmla="*/ 36 h 36"/>
                    <a:gd name="T8" fmla="*/ 18 w 36"/>
                    <a:gd name="T9" fmla="*/ 0 h 36"/>
                    <a:gd name="T10" fmla="*/ 36 w 36"/>
                    <a:gd name="T11" fmla="*/ 36 h 36"/>
                  </a:gdLst>
                  <a:ahLst/>
                  <a:cxnLst>
                    <a:cxn ang="0">
                      <a:pos x="T0" y="T1"/>
                    </a:cxn>
                    <a:cxn ang="0">
                      <a:pos x="T2" y="T3"/>
                    </a:cxn>
                    <a:cxn ang="0">
                      <a:pos x="T4" y="T5"/>
                    </a:cxn>
                    <a:cxn ang="0">
                      <a:pos x="T6" y="T7"/>
                    </a:cxn>
                    <a:cxn ang="0">
                      <a:pos x="T8" y="T9"/>
                    </a:cxn>
                    <a:cxn ang="0">
                      <a:pos x="T10" y="T11"/>
                    </a:cxn>
                  </a:cxnLst>
                  <a:rect l="0" t="0" r="r" b="b"/>
                  <a:pathLst>
                    <a:path w="36" h="36">
                      <a:moveTo>
                        <a:pt x="36" y="36"/>
                      </a:moveTo>
                      <a:lnTo>
                        <a:pt x="18" y="0"/>
                      </a:lnTo>
                      <a:lnTo>
                        <a:pt x="0" y="36"/>
                      </a:lnTo>
                      <a:lnTo>
                        <a:pt x="36" y="36"/>
                      </a:lnTo>
                      <a:lnTo>
                        <a:pt x="18" y="0"/>
                      </a:lnTo>
                      <a:lnTo>
                        <a:pt x="36" y="3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74" name="Freeform 634"/>
                <p:cNvSpPr>
                  <a:spLocks noChangeArrowheads="1"/>
                </p:cNvSpPr>
                <p:nvPr/>
              </p:nvSpPr>
              <p:spPr bwMode="auto">
                <a:xfrm>
                  <a:off x="385" y="714"/>
                  <a:ext cx="370" cy="238"/>
                </a:xfrm>
                <a:custGeom>
                  <a:avLst/>
                  <a:gdLst>
                    <a:gd name="T0" fmla="*/ 56 w 56"/>
                    <a:gd name="T1" fmla="*/ 36 h 36"/>
                    <a:gd name="T2" fmla="*/ 0 w 56"/>
                    <a:gd name="T3" fmla="*/ 32 h 36"/>
                  </a:gdLst>
                  <a:ahLst/>
                  <a:cxnLst>
                    <a:cxn ang="0">
                      <a:pos x="T0" y="T1"/>
                    </a:cxn>
                    <a:cxn ang="0">
                      <a:pos x="T2" y="T3"/>
                    </a:cxn>
                  </a:cxnLst>
                  <a:rect l="0" t="0" r="r" b="b"/>
                  <a:pathLst>
                    <a:path w="56" h="36">
                      <a:moveTo>
                        <a:pt x="56" y="36"/>
                      </a:moveTo>
                      <a:cubicBezTo>
                        <a:pt x="56" y="36"/>
                        <a:pt x="29" y="0"/>
                        <a:pt x="0" y="32"/>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75" name="Freeform 635"/>
                <p:cNvSpPr>
                  <a:spLocks noChangeArrowheads="1"/>
                </p:cNvSpPr>
                <p:nvPr/>
              </p:nvSpPr>
              <p:spPr bwMode="auto">
                <a:xfrm>
                  <a:off x="365" y="912"/>
                  <a:ext cx="40" cy="40"/>
                </a:xfrm>
                <a:custGeom>
                  <a:avLst/>
                  <a:gdLst>
                    <a:gd name="T0" fmla="*/ 36 w 36"/>
                    <a:gd name="T1" fmla="*/ 24 h 36"/>
                    <a:gd name="T2" fmla="*/ 0 w 36"/>
                    <a:gd name="T3" fmla="*/ 36 h 36"/>
                    <a:gd name="T4" fmla="*/ 6 w 36"/>
                    <a:gd name="T5" fmla="*/ 0 h 36"/>
                    <a:gd name="T6" fmla="*/ 36 w 36"/>
                    <a:gd name="T7" fmla="*/ 24 h 36"/>
                    <a:gd name="T8" fmla="*/ 0 w 36"/>
                    <a:gd name="T9" fmla="*/ 36 h 36"/>
                    <a:gd name="T10" fmla="*/ 36 w 36"/>
                    <a:gd name="T11" fmla="*/ 24 h 36"/>
                  </a:gdLst>
                  <a:ahLst/>
                  <a:cxnLst>
                    <a:cxn ang="0">
                      <a:pos x="T0" y="T1"/>
                    </a:cxn>
                    <a:cxn ang="0">
                      <a:pos x="T2" y="T3"/>
                    </a:cxn>
                    <a:cxn ang="0">
                      <a:pos x="T4" y="T5"/>
                    </a:cxn>
                    <a:cxn ang="0">
                      <a:pos x="T6" y="T7"/>
                    </a:cxn>
                    <a:cxn ang="0">
                      <a:pos x="T8" y="T9"/>
                    </a:cxn>
                    <a:cxn ang="0">
                      <a:pos x="T10" y="T11"/>
                    </a:cxn>
                  </a:cxnLst>
                  <a:rect l="0" t="0" r="r" b="b"/>
                  <a:pathLst>
                    <a:path w="36" h="36">
                      <a:moveTo>
                        <a:pt x="36" y="24"/>
                      </a:moveTo>
                      <a:lnTo>
                        <a:pt x="0" y="36"/>
                      </a:lnTo>
                      <a:lnTo>
                        <a:pt x="6" y="0"/>
                      </a:lnTo>
                      <a:lnTo>
                        <a:pt x="36" y="24"/>
                      </a:lnTo>
                      <a:lnTo>
                        <a:pt x="0" y="36"/>
                      </a:lnTo>
                      <a:lnTo>
                        <a:pt x="36" y="24"/>
                      </a:lnTo>
                      <a:close/>
                    </a:path>
                  </a:pathLst>
                </a:custGeom>
                <a:solidFill>
                  <a:srgbClr val="0000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76" name="Freeform 636"/>
                <p:cNvSpPr>
                  <a:spLocks noChangeArrowheads="1"/>
                </p:cNvSpPr>
                <p:nvPr/>
              </p:nvSpPr>
              <p:spPr bwMode="auto">
                <a:xfrm>
                  <a:off x="365" y="1012"/>
                  <a:ext cx="364" cy="232"/>
                </a:xfrm>
                <a:custGeom>
                  <a:avLst/>
                  <a:gdLst>
                    <a:gd name="T0" fmla="*/ 0 w 55"/>
                    <a:gd name="T1" fmla="*/ 0 h 35"/>
                    <a:gd name="T2" fmla="*/ 55 w 55"/>
                    <a:gd name="T3" fmla="*/ 3 h 35"/>
                  </a:gdLst>
                  <a:ahLst/>
                  <a:cxnLst>
                    <a:cxn ang="0">
                      <a:pos x="T0" y="T1"/>
                    </a:cxn>
                    <a:cxn ang="0">
                      <a:pos x="T2" y="T3"/>
                    </a:cxn>
                  </a:cxnLst>
                  <a:rect l="0" t="0" r="r" b="b"/>
                  <a:pathLst>
                    <a:path w="55" h="35">
                      <a:moveTo>
                        <a:pt x="0" y="0"/>
                      </a:moveTo>
                      <a:cubicBezTo>
                        <a:pt x="0" y="0"/>
                        <a:pt x="27" y="35"/>
                        <a:pt x="55" y="3"/>
                      </a:cubicBezTo>
                    </a:path>
                  </a:pathLst>
                </a:custGeom>
                <a:noFill/>
                <a:ln w="952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677" name="Freeform 637"/>
                <p:cNvSpPr>
                  <a:spLocks noChangeArrowheads="1"/>
                </p:cNvSpPr>
                <p:nvPr/>
              </p:nvSpPr>
              <p:spPr bwMode="auto">
                <a:xfrm>
                  <a:off x="715" y="1005"/>
                  <a:ext cx="40" cy="40"/>
                </a:xfrm>
                <a:custGeom>
                  <a:avLst/>
                  <a:gdLst>
                    <a:gd name="T0" fmla="*/ 0 w 36"/>
                    <a:gd name="T1" fmla="*/ 12 h 36"/>
                    <a:gd name="T2" fmla="*/ 36 w 36"/>
                    <a:gd name="T3" fmla="*/ 0 h 36"/>
                    <a:gd name="T4" fmla="*/ 24 w 36"/>
                    <a:gd name="T5" fmla="*/ 36 h 36"/>
                    <a:gd name="T6" fmla="*/ 0 w 36"/>
                    <a:gd name="T7" fmla="*/ 12 h 36"/>
                    <a:gd name="T8" fmla="*/ 36 w 36"/>
                    <a:gd name="T9" fmla="*/ 0 h 36"/>
                    <a:gd name="T10" fmla="*/ 0 w 36"/>
                    <a:gd name="T11" fmla="*/ 12 h 36"/>
                  </a:gdLst>
                  <a:ahLst/>
                  <a:cxnLst>
                    <a:cxn ang="0">
                      <a:pos x="T0" y="T1"/>
                    </a:cxn>
                    <a:cxn ang="0">
                      <a:pos x="T2" y="T3"/>
                    </a:cxn>
                    <a:cxn ang="0">
                      <a:pos x="T4" y="T5"/>
                    </a:cxn>
                    <a:cxn ang="0">
                      <a:pos x="T6" y="T7"/>
                    </a:cxn>
                    <a:cxn ang="0">
                      <a:pos x="T8" y="T9"/>
                    </a:cxn>
                    <a:cxn ang="0">
                      <a:pos x="T10" y="T11"/>
                    </a:cxn>
                  </a:cxnLst>
                  <a:rect l="0" t="0" r="r" b="b"/>
                  <a:pathLst>
                    <a:path w="36" h="36">
                      <a:moveTo>
                        <a:pt x="0" y="12"/>
                      </a:moveTo>
                      <a:lnTo>
                        <a:pt x="36" y="0"/>
                      </a:lnTo>
                      <a:lnTo>
                        <a:pt x="24" y="36"/>
                      </a:lnTo>
                      <a:lnTo>
                        <a:pt x="0" y="12"/>
                      </a:lnTo>
                      <a:lnTo>
                        <a:pt x="36" y="0"/>
                      </a:lnTo>
                      <a:lnTo>
                        <a:pt x="0" y="12"/>
                      </a:lnTo>
                      <a:close/>
                    </a:path>
                  </a:pathLst>
                </a:cu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15678" name="Group 638"/>
              <p:cNvGrpSpPr>
                <a:grpSpLocks/>
              </p:cNvGrpSpPr>
              <p:nvPr/>
            </p:nvGrpSpPr>
            <p:grpSpPr bwMode="auto">
              <a:xfrm>
                <a:off x="0" y="1504"/>
                <a:ext cx="2698" cy="461"/>
                <a:chOff x="0" y="1504"/>
                <a:chExt cx="2698" cy="461"/>
              </a:xfrm>
            </p:grpSpPr>
            <p:sp>
              <p:nvSpPr>
                <p:cNvPr id="215679" name="Line 639"/>
                <p:cNvSpPr>
                  <a:spLocks noChangeShapeType="1"/>
                </p:cNvSpPr>
                <p:nvPr/>
              </p:nvSpPr>
              <p:spPr bwMode="auto">
                <a:xfrm flipV="1">
                  <a:off x="250" y="1553"/>
                  <a:ext cx="1" cy="252"/>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80" name="Line 640"/>
                <p:cNvSpPr>
                  <a:spLocks noChangeShapeType="1"/>
                </p:cNvSpPr>
                <p:nvPr/>
              </p:nvSpPr>
              <p:spPr bwMode="auto">
                <a:xfrm>
                  <a:off x="250" y="1804"/>
                  <a:ext cx="2449" cy="1"/>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81" name="Text Box 641"/>
                <p:cNvSpPr txBox="1">
                  <a:spLocks noChangeArrowheads="1"/>
                </p:cNvSpPr>
                <p:nvPr/>
              </p:nvSpPr>
              <p:spPr bwMode="auto">
                <a:xfrm>
                  <a:off x="0" y="1504"/>
                  <a:ext cx="400"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875"/>
                    </a:spcBef>
                  </a:pPr>
                  <a:r>
                    <a:rPr lang="en-GB" altLang="en-US" sz="1400" i="1">
                      <a:solidFill>
                        <a:srgbClr val="000000"/>
                      </a:solidFill>
                    </a:rPr>
                    <a:t>s</a:t>
                  </a:r>
                  <a:r>
                    <a:rPr lang="en-GB" altLang="en-US" sz="1400" i="1" baseline="-25000">
                      <a:solidFill>
                        <a:srgbClr val="000000"/>
                      </a:solidFill>
                    </a:rPr>
                    <a:t>i</a:t>
                  </a:r>
                </a:p>
              </p:txBody>
            </p:sp>
            <p:sp>
              <p:nvSpPr>
                <p:cNvPr id="215682" name="Text Box 642"/>
                <p:cNvSpPr txBox="1">
                  <a:spLocks noChangeArrowheads="1"/>
                </p:cNvSpPr>
                <p:nvPr/>
              </p:nvSpPr>
              <p:spPr bwMode="auto">
                <a:xfrm>
                  <a:off x="1100" y="1754"/>
                  <a:ext cx="850"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spcBef>
                      <a:spcPts val="875"/>
                    </a:spcBef>
                  </a:pPr>
                  <a:r>
                    <a:rPr lang="en-GB" altLang="en-US" sz="1400" i="1"/>
                    <a:t>#neuron</a:t>
                  </a:r>
                </a:p>
              </p:txBody>
            </p:sp>
          </p:grpSp>
        </p:grpSp>
        <p:sp>
          <p:nvSpPr>
            <p:cNvPr id="215683" name="Freeform 643"/>
            <p:cNvSpPr>
              <a:spLocks noChangeArrowheads="1"/>
            </p:cNvSpPr>
            <p:nvPr/>
          </p:nvSpPr>
          <p:spPr bwMode="auto">
            <a:xfrm>
              <a:off x="1710" y="531"/>
              <a:ext cx="741" cy="423"/>
            </a:xfrm>
            <a:custGeom>
              <a:avLst/>
              <a:gdLst>
                <a:gd name="T0" fmla="*/ 112 w 112"/>
                <a:gd name="T1" fmla="*/ 64 h 64"/>
                <a:gd name="T2" fmla="*/ 0 w 112"/>
                <a:gd name="T3" fmla="*/ 61 h 64"/>
              </a:gdLst>
              <a:ahLst/>
              <a:cxnLst>
                <a:cxn ang="0">
                  <a:pos x="T0" y="T1"/>
                </a:cxn>
                <a:cxn ang="0">
                  <a:pos x="T2" y="T3"/>
                </a:cxn>
              </a:cxnLst>
              <a:rect l="0" t="0" r="r" b="b"/>
              <a:pathLst>
                <a:path w="112" h="64">
                  <a:moveTo>
                    <a:pt x="112" y="64"/>
                  </a:moveTo>
                  <a:cubicBezTo>
                    <a:pt x="112" y="64"/>
                    <a:pt x="68" y="0"/>
                    <a:pt x="0" y="61"/>
                  </a:cubicBezTo>
                </a:path>
              </a:pathLst>
            </a:cu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15684" name="Text Box 644"/>
          <p:cNvSpPr txBox="1">
            <a:spLocks noChangeArrowheads="1"/>
          </p:cNvSpPr>
          <p:nvPr/>
        </p:nvSpPr>
        <p:spPr bwMode="auto">
          <a:xfrm>
            <a:off x="4564063" y="1160463"/>
            <a:ext cx="5159375" cy="237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rgbClr val="000000"/>
                </a:solidFill>
                <a:latin typeface="Arial" pitchFamily="34" charset="0"/>
              </a:defRPr>
            </a:lvl9pPr>
          </a:lstStyle>
          <a:p>
            <a:pPr>
              <a:spcBef>
                <a:spcPts val="1125"/>
              </a:spcBef>
            </a:pPr>
            <a:r>
              <a:rPr lang="en-GB" altLang="en-US" sz="2000"/>
              <a:t>When we reduce the input to a subset of neurons (</a:t>
            </a:r>
            <a:r>
              <a:rPr lang="en-GB" altLang="en-US" sz="2000" b="1"/>
              <a:t>Deafferentation</a:t>
            </a:r>
            <a:r>
              <a:rPr lang="en-GB" altLang="en-US" sz="2000"/>
              <a:t>), synapses are formed that would normally not occur during development but arise from a compensatory network rewiring.</a:t>
            </a:r>
          </a:p>
          <a:p>
            <a:pPr>
              <a:spcBef>
                <a:spcPts val="1125"/>
              </a:spcBef>
            </a:pPr>
            <a:r>
              <a:rPr lang="en-GB" altLang="en-US" sz="2000"/>
              <a:t>We clearly see, an </a:t>
            </a:r>
            <a:r>
              <a:rPr lang="en-GB" altLang="en-US" sz="2000" b="1"/>
              <a:t>axonal sprouting</a:t>
            </a:r>
            <a:r>
              <a:rPr lang="en-GB" altLang="en-US" sz="2000"/>
              <a:t> of neighbouring neurons.</a:t>
            </a:r>
          </a:p>
        </p:txBody>
      </p:sp>
      <p:grpSp>
        <p:nvGrpSpPr>
          <p:cNvPr id="2" name="Group 1"/>
          <p:cNvGrpSpPr/>
          <p:nvPr/>
        </p:nvGrpSpPr>
        <p:grpSpPr>
          <a:xfrm>
            <a:off x="28575" y="3595688"/>
            <a:ext cx="10050463" cy="3916362"/>
            <a:chOff x="28575" y="3595688"/>
            <a:chExt cx="10050463" cy="3916362"/>
          </a:xfrm>
        </p:grpSpPr>
        <p:sp>
          <p:nvSpPr>
            <p:cNvPr id="215053" name="Text Box 13"/>
            <p:cNvSpPr txBox="1">
              <a:spLocks noChangeArrowheads="1"/>
            </p:cNvSpPr>
            <p:nvPr/>
          </p:nvSpPr>
          <p:spPr bwMode="auto">
            <a:xfrm>
              <a:off x="7024688" y="3609975"/>
              <a:ext cx="269875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Lst>
                <a:defRPr>
                  <a:solidFill>
                    <a:srgbClr val="000000"/>
                  </a:solidFill>
                  <a:latin typeface="Arial" pitchFamily="34" charset="0"/>
                </a:defRPr>
              </a:lvl1pPr>
              <a:lvl2pPr>
                <a:tabLst>
                  <a:tab pos="723900" algn="l"/>
                  <a:tab pos="1447800" algn="l"/>
                  <a:tab pos="2171700" algn="l"/>
                </a:tabLst>
                <a:defRPr>
                  <a:solidFill>
                    <a:srgbClr val="000000"/>
                  </a:solidFill>
                  <a:latin typeface="Arial" pitchFamily="34" charset="0"/>
                </a:defRPr>
              </a:lvl2pPr>
              <a:lvl3pPr>
                <a:tabLst>
                  <a:tab pos="723900" algn="l"/>
                  <a:tab pos="1447800" algn="l"/>
                  <a:tab pos="2171700" algn="l"/>
                </a:tabLst>
                <a:defRPr>
                  <a:solidFill>
                    <a:srgbClr val="000000"/>
                  </a:solidFill>
                  <a:latin typeface="Arial" pitchFamily="34" charset="0"/>
                </a:defRPr>
              </a:lvl3pPr>
              <a:lvl4pPr>
                <a:tabLst>
                  <a:tab pos="723900" algn="l"/>
                  <a:tab pos="1447800" algn="l"/>
                  <a:tab pos="2171700" algn="l"/>
                </a:tabLst>
                <a:defRPr>
                  <a:solidFill>
                    <a:srgbClr val="000000"/>
                  </a:solidFill>
                  <a:latin typeface="Arial" pitchFamily="34" charset="0"/>
                </a:defRPr>
              </a:lvl4pPr>
              <a:lvl5pPr>
                <a:tabLst>
                  <a:tab pos="723900" algn="l"/>
                  <a:tab pos="1447800" algn="l"/>
                  <a:tab pos="21717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9pPr>
            </a:lstStyle>
            <a:p>
              <a:pPr>
                <a:spcBef>
                  <a:spcPts val="1000"/>
                </a:spcBef>
              </a:pPr>
              <a:r>
                <a:rPr lang="en-GB" altLang="en-US" sz="1600"/>
                <a:t>After reorganization</a:t>
              </a:r>
            </a:p>
          </p:txBody>
        </p:sp>
        <p:sp>
          <p:nvSpPr>
            <p:cNvPr id="215054" name="Text Box 14"/>
            <p:cNvSpPr txBox="1">
              <a:spLocks noChangeArrowheads="1"/>
            </p:cNvSpPr>
            <p:nvPr/>
          </p:nvSpPr>
          <p:spPr bwMode="auto">
            <a:xfrm>
              <a:off x="673100" y="3595688"/>
              <a:ext cx="269875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Lst>
                <a:defRPr>
                  <a:solidFill>
                    <a:srgbClr val="000000"/>
                  </a:solidFill>
                  <a:latin typeface="Arial" pitchFamily="34" charset="0"/>
                </a:defRPr>
              </a:lvl1pPr>
              <a:lvl2pPr>
                <a:tabLst>
                  <a:tab pos="723900" algn="l"/>
                  <a:tab pos="1447800" algn="l"/>
                  <a:tab pos="2171700" algn="l"/>
                </a:tabLst>
                <a:defRPr>
                  <a:solidFill>
                    <a:srgbClr val="000000"/>
                  </a:solidFill>
                  <a:latin typeface="Arial" pitchFamily="34" charset="0"/>
                </a:defRPr>
              </a:lvl2pPr>
              <a:lvl3pPr>
                <a:tabLst>
                  <a:tab pos="723900" algn="l"/>
                  <a:tab pos="1447800" algn="l"/>
                  <a:tab pos="2171700" algn="l"/>
                </a:tabLst>
                <a:defRPr>
                  <a:solidFill>
                    <a:srgbClr val="000000"/>
                  </a:solidFill>
                  <a:latin typeface="Arial" pitchFamily="34" charset="0"/>
                </a:defRPr>
              </a:lvl3pPr>
              <a:lvl4pPr>
                <a:tabLst>
                  <a:tab pos="723900" algn="l"/>
                  <a:tab pos="1447800" algn="l"/>
                  <a:tab pos="2171700" algn="l"/>
                </a:tabLst>
                <a:defRPr>
                  <a:solidFill>
                    <a:srgbClr val="000000"/>
                  </a:solidFill>
                  <a:latin typeface="Arial" pitchFamily="34" charset="0"/>
                </a:defRPr>
              </a:lvl4pPr>
              <a:lvl5pPr>
                <a:tabLst>
                  <a:tab pos="723900" algn="l"/>
                  <a:tab pos="1447800" algn="l"/>
                  <a:tab pos="21717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9pPr>
            </a:lstStyle>
            <a:p>
              <a:pPr>
                <a:spcBef>
                  <a:spcPts val="1000"/>
                </a:spcBef>
              </a:pPr>
              <a:r>
                <a:rPr lang="en-GB" altLang="en-US" sz="1600"/>
                <a:t>Before reorganization</a:t>
              </a:r>
            </a:p>
          </p:txBody>
        </p:sp>
        <p:sp>
          <p:nvSpPr>
            <p:cNvPr id="215055" name="Text Box 15"/>
            <p:cNvSpPr txBox="1">
              <a:spLocks noChangeArrowheads="1"/>
            </p:cNvSpPr>
            <p:nvPr/>
          </p:nvSpPr>
          <p:spPr bwMode="auto">
            <a:xfrm>
              <a:off x="4483100" y="3595688"/>
              <a:ext cx="1589088"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Lst>
                <a:defRPr>
                  <a:solidFill>
                    <a:srgbClr val="000000"/>
                  </a:solidFill>
                  <a:latin typeface="Arial" pitchFamily="34" charset="0"/>
                </a:defRPr>
              </a:lvl1pPr>
              <a:lvl2pPr>
                <a:tabLst>
                  <a:tab pos="723900" algn="l"/>
                  <a:tab pos="1447800" algn="l"/>
                </a:tabLst>
                <a:defRPr>
                  <a:solidFill>
                    <a:srgbClr val="000000"/>
                  </a:solidFill>
                  <a:latin typeface="Arial" pitchFamily="34" charset="0"/>
                </a:defRPr>
              </a:lvl2pPr>
              <a:lvl3pPr>
                <a:tabLst>
                  <a:tab pos="723900" algn="l"/>
                  <a:tab pos="1447800" algn="l"/>
                </a:tabLst>
                <a:defRPr>
                  <a:solidFill>
                    <a:srgbClr val="000000"/>
                  </a:solidFill>
                  <a:latin typeface="Arial" pitchFamily="34" charset="0"/>
                </a:defRPr>
              </a:lvl3pPr>
              <a:lvl4pPr>
                <a:tabLst>
                  <a:tab pos="723900" algn="l"/>
                  <a:tab pos="1447800" algn="l"/>
                </a:tabLst>
                <a:defRPr>
                  <a:solidFill>
                    <a:srgbClr val="000000"/>
                  </a:solidFill>
                  <a:latin typeface="Arial" pitchFamily="34" charset="0"/>
                </a:defRPr>
              </a:lvl4pPr>
              <a:lvl5pPr>
                <a:tabLst>
                  <a:tab pos="723900" algn="l"/>
                  <a:tab pos="1447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9pPr>
            </a:lstStyle>
            <a:p>
              <a:pPr>
                <a:spcBef>
                  <a:spcPts val="1000"/>
                </a:spcBef>
              </a:pPr>
              <a:r>
                <a:rPr lang="en-GB" altLang="en-US" sz="1600"/>
                <a:t>Changes</a:t>
              </a:r>
            </a:p>
          </p:txBody>
        </p:sp>
        <p:sp>
          <p:nvSpPr>
            <p:cNvPr id="215056" name="Text Box 16"/>
            <p:cNvSpPr txBox="1">
              <a:spLocks noChangeArrowheads="1"/>
            </p:cNvSpPr>
            <p:nvPr/>
          </p:nvSpPr>
          <p:spPr bwMode="auto">
            <a:xfrm rot="16200000">
              <a:off x="-392112" y="5394325"/>
              <a:ext cx="127000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1000"/>
                </a:spcBef>
              </a:pPr>
              <a:r>
                <a:rPr lang="en-GB" altLang="en-US" sz="1600">
                  <a:solidFill>
                    <a:srgbClr val="000000"/>
                  </a:solidFill>
                </a:rPr>
                <a:t>Excitation</a:t>
              </a:r>
            </a:p>
          </p:txBody>
        </p:sp>
        <p:sp>
          <p:nvSpPr>
            <p:cNvPr id="215057" name="Text Box 17"/>
            <p:cNvSpPr txBox="1">
              <a:spLocks noChangeArrowheads="1"/>
            </p:cNvSpPr>
            <p:nvPr/>
          </p:nvSpPr>
          <p:spPr bwMode="auto">
            <a:xfrm>
              <a:off x="852488" y="7097713"/>
              <a:ext cx="127000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spcBef>
                  <a:spcPts val="1000"/>
                </a:spcBef>
              </a:pPr>
              <a:r>
                <a:rPr lang="en-GB" altLang="en-US" sz="1600"/>
                <a:t>Excitation</a:t>
              </a:r>
            </a:p>
          </p:txBody>
        </p:sp>
        <p:sp>
          <p:nvSpPr>
            <p:cNvPr id="215058" name="Text Box 18"/>
            <p:cNvSpPr txBox="1">
              <a:spLocks noChangeArrowheads="1"/>
            </p:cNvSpPr>
            <p:nvPr/>
          </p:nvSpPr>
          <p:spPr bwMode="auto">
            <a:xfrm>
              <a:off x="2519363" y="7097713"/>
              <a:ext cx="127000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spcBef>
                  <a:spcPts val="1000"/>
                </a:spcBef>
              </a:pPr>
              <a:r>
                <a:rPr lang="en-GB" altLang="en-US" sz="1600"/>
                <a:t>Inhibition</a:t>
              </a:r>
            </a:p>
          </p:txBody>
        </p:sp>
        <p:sp>
          <p:nvSpPr>
            <p:cNvPr id="215059" name="Text Box 19"/>
            <p:cNvSpPr txBox="1">
              <a:spLocks noChangeArrowheads="1"/>
            </p:cNvSpPr>
            <p:nvPr/>
          </p:nvSpPr>
          <p:spPr bwMode="auto">
            <a:xfrm rot="16200000">
              <a:off x="-420687" y="4125913"/>
              <a:ext cx="127000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1000"/>
                </a:spcBef>
              </a:pPr>
              <a:r>
                <a:rPr lang="en-GB" altLang="en-US" sz="1600">
                  <a:solidFill>
                    <a:srgbClr val="000000"/>
                  </a:solidFill>
                </a:rPr>
                <a:t>Inhibition</a:t>
              </a:r>
            </a:p>
          </p:txBody>
        </p:sp>
        <p:sp>
          <p:nvSpPr>
            <p:cNvPr id="215060" name="Text Box 20"/>
            <p:cNvSpPr txBox="1">
              <a:spLocks noChangeArrowheads="1"/>
            </p:cNvSpPr>
            <p:nvPr/>
          </p:nvSpPr>
          <p:spPr bwMode="auto">
            <a:xfrm>
              <a:off x="4100513" y="7126288"/>
              <a:ext cx="127000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spcBef>
                  <a:spcPts val="1000"/>
                </a:spcBef>
              </a:pPr>
              <a:r>
                <a:rPr lang="en-GB" altLang="en-US" sz="1600"/>
                <a:t>Excitation</a:t>
              </a:r>
            </a:p>
          </p:txBody>
        </p:sp>
        <p:sp>
          <p:nvSpPr>
            <p:cNvPr id="215061" name="Text Box 21"/>
            <p:cNvSpPr txBox="1">
              <a:spLocks noChangeArrowheads="1"/>
            </p:cNvSpPr>
            <p:nvPr/>
          </p:nvSpPr>
          <p:spPr bwMode="auto">
            <a:xfrm>
              <a:off x="5767388" y="7126288"/>
              <a:ext cx="1271588"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spcBef>
                  <a:spcPts val="1000"/>
                </a:spcBef>
              </a:pPr>
              <a:r>
                <a:rPr lang="en-GB" altLang="en-US" sz="1600"/>
                <a:t>Inhibition</a:t>
              </a:r>
            </a:p>
          </p:txBody>
        </p:sp>
        <p:sp>
          <p:nvSpPr>
            <p:cNvPr id="215062" name="Text Box 22"/>
            <p:cNvSpPr txBox="1">
              <a:spLocks noChangeArrowheads="1"/>
            </p:cNvSpPr>
            <p:nvPr/>
          </p:nvSpPr>
          <p:spPr bwMode="auto">
            <a:xfrm>
              <a:off x="7235825" y="7140575"/>
              <a:ext cx="1271588"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spcBef>
                  <a:spcPts val="1000"/>
                </a:spcBef>
              </a:pPr>
              <a:r>
                <a:rPr lang="en-GB" altLang="en-US" sz="1600"/>
                <a:t>Excitation</a:t>
              </a:r>
            </a:p>
          </p:txBody>
        </p:sp>
        <p:sp>
          <p:nvSpPr>
            <p:cNvPr id="215063" name="Text Box 23"/>
            <p:cNvSpPr txBox="1">
              <a:spLocks noChangeArrowheads="1"/>
            </p:cNvSpPr>
            <p:nvPr/>
          </p:nvSpPr>
          <p:spPr bwMode="auto">
            <a:xfrm>
              <a:off x="8809038" y="7113588"/>
              <a:ext cx="127000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Lst>
                <a:defRPr>
                  <a:solidFill>
                    <a:srgbClr val="000000"/>
                  </a:solidFill>
                  <a:latin typeface="Arial" pitchFamily="34" charset="0"/>
                </a:defRPr>
              </a:lvl1pPr>
              <a:lvl2pPr>
                <a:tabLst>
                  <a:tab pos="723900" algn="l"/>
                </a:tabLst>
                <a:defRPr>
                  <a:solidFill>
                    <a:srgbClr val="000000"/>
                  </a:solidFill>
                  <a:latin typeface="Arial" pitchFamily="34" charset="0"/>
                </a:defRPr>
              </a:lvl2pPr>
              <a:lvl3pPr>
                <a:tabLst>
                  <a:tab pos="723900" algn="l"/>
                </a:tabLst>
                <a:defRPr>
                  <a:solidFill>
                    <a:srgbClr val="000000"/>
                  </a:solidFill>
                  <a:latin typeface="Arial" pitchFamily="34" charset="0"/>
                </a:defRPr>
              </a:lvl3pPr>
              <a:lvl4pPr>
                <a:tabLst>
                  <a:tab pos="723900" algn="l"/>
                </a:tabLst>
                <a:defRPr>
                  <a:solidFill>
                    <a:srgbClr val="000000"/>
                  </a:solidFill>
                  <a:latin typeface="Arial" pitchFamily="34" charset="0"/>
                </a:defRPr>
              </a:lvl4pPr>
              <a:lvl5pPr>
                <a:tabLst>
                  <a:tab pos="7239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Lst>
                <a:defRPr>
                  <a:solidFill>
                    <a:srgbClr val="000000"/>
                  </a:solidFill>
                  <a:latin typeface="Arial" pitchFamily="34" charset="0"/>
                </a:defRPr>
              </a:lvl9pPr>
            </a:lstStyle>
            <a:p>
              <a:pPr>
                <a:spcBef>
                  <a:spcPts val="1000"/>
                </a:spcBef>
              </a:pPr>
              <a:r>
                <a:rPr lang="en-GB" altLang="en-US" sz="1600"/>
                <a:t>Inhibition</a:t>
              </a:r>
            </a:p>
          </p:txBody>
        </p:sp>
        <p:pic>
          <p:nvPicPr>
            <p:cNvPr id="215700" name="Picture 6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792" y="3923853"/>
              <a:ext cx="9447212" cy="300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15685" name="Group 645"/>
          <p:cNvGrpSpPr>
            <a:grpSpLocks/>
          </p:cNvGrpSpPr>
          <p:nvPr/>
        </p:nvGrpSpPr>
        <p:grpSpPr bwMode="auto">
          <a:xfrm>
            <a:off x="7272560" y="3059757"/>
            <a:ext cx="1031875" cy="2605087"/>
            <a:chOff x="4581" y="2109"/>
            <a:chExt cx="650" cy="1641"/>
          </a:xfrm>
        </p:grpSpPr>
        <p:sp>
          <p:nvSpPr>
            <p:cNvPr id="215686" name="Line 646"/>
            <p:cNvSpPr>
              <a:spLocks noChangeShapeType="1"/>
            </p:cNvSpPr>
            <p:nvPr/>
          </p:nvSpPr>
          <p:spPr bwMode="auto">
            <a:xfrm>
              <a:off x="4581" y="2109"/>
              <a:ext cx="182" cy="1406"/>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687" name="Line 647"/>
            <p:cNvSpPr>
              <a:spLocks noChangeShapeType="1"/>
            </p:cNvSpPr>
            <p:nvPr/>
          </p:nvSpPr>
          <p:spPr bwMode="auto">
            <a:xfrm>
              <a:off x="4581" y="2109"/>
              <a:ext cx="650" cy="1641"/>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ntr" presetSubtype="0" fill="hold" nodeType="clickEffect">
                                  <p:stCondLst>
                                    <p:cond delay="0"/>
                                  </p:stCondLst>
                                  <p:childTnLst>
                                    <p:set>
                                      <p:cBhvr>
                                        <p:cTn id="12" dur="1" fill="hold">
                                          <p:stCondLst>
                                            <p:cond delay="0"/>
                                          </p:stCondLst>
                                        </p:cTn>
                                        <p:tgtEl>
                                          <p:spTgt spid="215684">
                                            <p:txEl>
                                              <p:pRg st="1" end="1"/>
                                            </p:txEl>
                                          </p:spTgt>
                                        </p:tgtEl>
                                        <p:attrNameLst>
                                          <p:attrName>style.visibility</p:attrName>
                                        </p:attrNameLst>
                                      </p:cBhvr>
                                      <p:to>
                                        <p:strVal val="visible"/>
                                      </p:to>
                                    </p:set>
                                    <p:anim calcmode="lin" valueType="num">
                                      <p:cBhvr>
                                        <p:cTn id="13" dur="1000" fill="hold"/>
                                        <p:tgtEl>
                                          <p:spTgt spid="215684">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215684">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215684">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215684">
                                            <p:txEl>
                                              <p:pRg st="1" end="1"/>
                                            </p:txEl>
                                          </p:spTgt>
                                        </p:tgtEl>
                                        <p:attrNameLst>
                                          <p:attrName>ppt_y</p:attrName>
                                        </p:attrNameLst>
                                      </p:cBhvr>
                                      <p:tavLst>
                                        <p:tav tm="0" fmla="#ppt_y+(sin(-2*pi*(1-$))*-#ppt_x+cos(-2*pi*(1-$))*(1-#ppt_y))*(1-$)">
                                          <p:val>
                                            <p:fltVal val="0"/>
                                          </p:val>
                                        </p:tav>
                                        <p:tav tm="100000">
                                          <p:val>
                                            <p:fltVal val="1"/>
                                          </p:val>
                                        </p:tav>
                                      </p:tavLst>
                                    </p:anim>
                                  </p:childTnLst>
                                </p:cTn>
                              </p:par>
                              <p:par>
                                <p:cTn id="17" presetID="22" presetClass="entr" presetSubtype="1" fill="hold" nodeType="withEffect">
                                  <p:stCondLst>
                                    <p:cond delay="0"/>
                                  </p:stCondLst>
                                  <p:childTnLst>
                                    <p:set>
                                      <p:cBhvr>
                                        <p:cTn id="18" dur="1" fill="hold">
                                          <p:stCondLst>
                                            <p:cond delay="0"/>
                                          </p:stCondLst>
                                        </p:cTn>
                                        <p:tgtEl>
                                          <p:spTgt spid="215685"/>
                                        </p:tgtEl>
                                        <p:attrNameLst>
                                          <p:attrName>style.visibility</p:attrName>
                                        </p:attrNameLst>
                                      </p:cBhvr>
                                      <p:to>
                                        <p:strVal val="visible"/>
                                      </p:to>
                                    </p:set>
                                    <p:animEffect transition="in" filter="wipe(up)">
                                      <p:cBhvr>
                                        <p:cTn id="19" dur="500"/>
                                        <p:tgtEl>
                                          <p:spTgt spid="215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de-DE" altLang="en-US">
                <a:solidFill>
                  <a:srgbClr val="333399"/>
                </a:solidFill>
              </a:rPr>
              <a:t>How Structural Plasticity influences network development AND activity</a:t>
            </a:r>
          </a:p>
        </p:txBody>
      </p:sp>
      <p:sp>
        <p:nvSpPr>
          <p:cNvPr id="137219" name="Rectangle 3"/>
          <p:cNvSpPr>
            <a:spLocks noGrp="1" noChangeArrowheads="1"/>
          </p:cNvSpPr>
          <p:nvPr>
            <p:ph type="body" idx="1"/>
          </p:nvPr>
        </p:nvSpPr>
        <p:spPr>
          <a:xfrm>
            <a:off x="576263" y="5362575"/>
            <a:ext cx="9069387" cy="1873250"/>
          </a:xfrm>
        </p:spPr>
        <p:txBody>
          <a:bodyPr/>
          <a:lstStyle/>
          <a:p>
            <a:r>
              <a:rPr lang="de-DE" altLang="en-US"/>
              <a:t>Looking at developing cell cultures and</a:t>
            </a:r>
          </a:p>
          <a:p>
            <a:r>
              <a:rPr lang="de-DE" altLang="en-US"/>
              <a:t>Using the aspect of self-organized criticality in the neuronal activity.</a:t>
            </a:r>
          </a:p>
        </p:txBody>
      </p:sp>
      <p:sp>
        <p:nvSpPr>
          <p:cNvPr id="137220" name="Text Box 4"/>
          <p:cNvSpPr txBox="1">
            <a:spLocks noChangeArrowheads="1"/>
          </p:cNvSpPr>
          <p:nvPr/>
        </p:nvSpPr>
        <p:spPr bwMode="auto">
          <a:xfrm>
            <a:off x="503238" y="1792288"/>
            <a:ext cx="3668712" cy="4889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en-US" sz="2800"/>
              <a:t>Simplifying the model!</a:t>
            </a:r>
          </a:p>
        </p:txBody>
      </p:sp>
      <p:grpSp>
        <p:nvGrpSpPr>
          <p:cNvPr id="137221" name="Group 5"/>
          <p:cNvGrpSpPr>
            <a:grpSpLocks/>
          </p:cNvGrpSpPr>
          <p:nvPr/>
        </p:nvGrpSpPr>
        <p:grpSpPr bwMode="auto">
          <a:xfrm>
            <a:off x="2420938" y="2271713"/>
            <a:ext cx="2708275" cy="2698750"/>
            <a:chOff x="567" y="1434"/>
            <a:chExt cx="1548" cy="1542"/>
          </a:xfrm>
        </p:grpSpPr>
        <p:pic>
          <p:nvPicPr>
            <p:cNvPr id="137222" name="Picture 6" descr="neu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 y="1509"/>
              <a:ext cx="1548" cy="1392"/>
            </a:xfrm>
            <a:prstGeom prst="rect">
              <a:avLst/>
            </a:prstGeom>
            <a:noFill/>
            <a:extLst>
              <a:ext uri="{909E8E84-426E-40DD-AFC4-6F175D3DCCD1}">
                <a14:hiddenFill xmlns:a14="http://schemas.microsoft.com/office/drawing/2010/main">
                  <a:solidFill>
                    <a:srgbClr val="FFFFFF"/>
                  </a:solidFill>
                </a14:hiddenFill>
              </a:ext>
            </a:extLst>
          </p:spPr>
        </p:pic>
        <p:sp>
          <p:nvSpPr>
            <p:cNvPr id="137223" name="Oval 7"/>
            <p:cNvSpPr>
              <a:spLocks noChangeArrowheads="1"/>
            </p:cNvSpPr>
            <p:nvPr/>
          </p:nvSpPr>
          <p:spPr bwMode="auto">
            <a:xfrm>
              <a:off x="570" y="1434"/>
              <a:ext cx="1542" cy="1542"/>
            </a:xfrm>
            <a:prstGeom prst="ellipse">
              <a:avLst/>
            </a:prstGeom>
            <a:gradFill rotWithShape="1">
              <a:gsLst>
                <a:gs pos="0">
                  <a:srgbClr val="FF0000">
                    <a:alpha val="27000"/>
                  </a:srgbClr>
                </a:gs>
                <a:gs pos="100000">
                  <a:srgbClr val="FF0000">
                    <a:alpha val="27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7224" name="Group 8"/>
          <p:cNvGrpSpPr>
            <a:grpSpLocks/>
          </p:cNvGrpSpPr>
          <p:nvPr/>
        </p:nvGrpSpPr>
        <p:grpSpPr bwMode="auto">
          <a:xfrm>
            <a:off x="4405313" y="2271713"/>
            <a:ext cx="2708275" cy="2698750"/>
            <a:chOff x="2466" y="1570"/>
            <a:chExt cx="1548" cy="1542"/>
          </a:xfrm>
        </p:grpSpPr>
        <p:pic>
          <p:nvPicPr>
            <p:cNvPr id="137225" name="Picture 9" descr="neu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 y="1645"/>
              <a:ext cx="1548" cy="1392"/>
            </a:xfrm>
            <a:prstGeom prst="rect">
              <a:avLst/>
            </a:prstGeom>
            <a:noFill/>
            <a:extLst>
              <a:ext uri="{909E8E84-426E-40DD-AFC4-6F175D3DCCD1}">
                <a14:hiddenFill xmlns:a14="http://schemas.microsoft.com/office/drawing/2010/main">
                  <a:solidFill>
                    <a:srgbClr val="FFFFFF"/>
                  </a:solidFill>
                </a14:hiddenFill>
              </a:ext>
            </a:extLst>
          </p:spPr>
        </p:pic>
        <p:sp>
          <p:nvSpPr>
            <p:cNvPr id="137226" name="Oval 10"/>
            <p:cNvSpPr>
              <a:spLocks noChangeArrowheads="1"/>
            </p:cNvSpPr>
            <p:nvPr/>
          </p:nvSpPr>
          <p:spPr bwMode="auto">
            <a:xfrm>
              <a:off x="2472" y="1570"/>
              <a:ext cx="1542" cy="1542"/>
            </a:xfrm>
            <a:prstGeom prst="ellipse">
              <a:avLst/>
            </a:prstGeom>
            <a:solidFill>
              <a:srgbClr val="0000FF">
                <a:alpha val="27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1000" fill="hold"/>
                                        <p:tgtEl>
                                          <p:spTgt spid="137224"/>
                                        </p:tgtEl>
                                      </p:cBhvr>
                                      <p:by x="55000" y="55000"/>
                                    </p:animScale>
                                  </p:childTnLst>
                                </p:cTn>
                              </p:par>
                              <p:par>
                                <p:cTn id="7" presetID="6" presetClass="emph" presetSubtype="0" fill="hold" nodeType="withEffect">
                                  <p:stCondLst>
                                    <p:cond delay="0"/>
                                  </p:stCondLst>
                                  <p:childTnLst>
                                    <p:animScale>
                                      <p:cBhvr>
                                        <p:cTn id="8" dur="1000" fill="hold"/>
                                        <p:tgtEl>
                                          <p:spTgt spid="137221"/>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5" name="Rectangle 3"/>
          <p:cNvSpPr>
            <a:spLocks noGrp="1" noChangeArrowheads="1"/>
          </p:cNvSpPr>
          <p:nvPr>
            <p:ph idx="4294967295"/>
          </p:nvPr>
        </p:nvSpPr>
        <p:spPr>
          <a:xfrm>
            <a:off x="504825" y="2241550"/>
            <a:ext cx="9067800" cy="493713"/>
          </a:xfrm>
        </p:spPr>
        <p:txBody>
          <a:bodyPr lIns="99207" tIns="51588" rIns="99207" bIns="51588"/>
          <a:lstStyle/>
          <a:p>
            <a:pPr marL="741363" lvl="1" indent="-284163" defTabSz="457200">
              <a:buSzPct val="45000"/>
              <a:buFontTx/>
              <a:buNone/>
            </a:pPr>
            <a:r>
              <a:rPr lang="en-GB" altLang="en-US" sz="2400"/>
              <a:t>“critical” is a state between two different phases of a system.</a:t>
            </a:r>
          </a:p>
          <a:p>
            <a:pPr marL="741363" lvl="1" indent="-284163" defTabSz="457200">
              <a:buSzPct val="45000"/>
              <a:buFontTx/>
              <a:buNone/>
            </a:pPr>
            <a:endParaRPr lang="en-GB" altLang="en-US"/>
          </a:p>
          <a:p>
            <a:pPr marL="741363" lvl="1" indent="-284163" defTabSz="457200">
              <a:buSzPct val="45000"/>
              <a:buFontTx/>
              <a:buNone/>
            </a:pPr>
            <a:endParaRPr lang="en-GB" altLang="en-US"/>
          </a:p>
        </p:txBody>
      </p:sp>
      <p:sp>
        <p:nvSpPr>
          <p:cNvPr id="188419"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13333F14-7D17-4349-8225-72EBAB55D1DB}" type="slidenum">
              <a:rPr lang="de-DE" altLang="en-US" sz="1100">
                <a:solidFill>
                  <a:schemeClr val="tx1"/>
                </a:solidFill>
                <a:cs typeface="Arial" pitchFamily="34" charset="0"/>
              </a:rPr>
              <a:pPr algn="r" hangingPunct="1">
                <a:lnSpc>
                  <a:spcPct val="100000"/>
                </a:lnSpc>
                <a:buClrTx/>
                <a:buSzTx/>
                <a:buFontTx/>
                <a:buNone/>
              </a:pPr>
              <a:t>36</a:t>
            </a:fld>
            <a:endParaRPr lang="de-DE" altLang="en-US" sz="1100">
              <a:solidFill>
                <a:schemeClr val="tx1"/>
              </a:solidFill>
              <a:cs typeface="Arial" pitchFamily="34" charset="0"/>
            </a:endParaRPr>
          </a:p>
        </p:txBody>
      </p:sp>
      <p:sp>
        <p:nvSpPr>
          <p:cNvPr id="7171" name="Rectangle 2"/>
          <p:cNvSpPr>
            <a:spLocks noGrp="1" noChangeArrowheads="1"/>
          </p:cNvSpPr>
          <p:nvPr>
            <p:ph type="title" idx="4294967295"/>
          </p:nvPr>
        </p:nvSpPr>
        <p:spPr>
          <a:xfrm>
            <a:off x="503552" y="302277"/>
            <a:ext cx="9073185" cy="1260432"/>
          </a:xfrm>
          <a:noFill/>
        </p:spPr>
        <p:txBody>
          <a:bodyPr lIns="90000" tIns="46800" rIns="90000" bIns="46800" rtlCol="0">
            <a:normAutofit/>
            <a:scene3d>
              <a:camera prst="orthographicFront"/>
              <a:lightRig rig="soft" dir="t"/>
            </a:scene3d>
            <a:sp3d prstMaterial="softEdge">
              <a:bevelT w="25400" h="25400"/>
            </a:sp3d>
          </a:bodyPr>
          <a:lstStyle/>
          <a:p>
            <a:pPr algn="l" defTabSz="914400" fontAlgn="auto" hangingPunct="1">
              <a:lnSpc>
                <a:spcPct val="100000"/>
              </a:lnSpc>
              <a:spcAft>
                <a:spcPts val="0"/>
              </a:spcAft>
              <a:buClrTx/>
              <a:buSzTx/>
              <a:buFontTx/>
              <a:buNone/>
              <a:defRPr/>
            </a:pPr>
            <a:r>
              <a:rPr lang="en-GB" sz="3200" b="1" kern="1200" dirty="0">
                <a:solidFill>
                  <a:schemeClr val="tx2"/>
                </a:solidFill>
                <a:effectLst>
                  <a:outerShdw blurRad="31750" dist="25400" dir="5400000" algn="tl" rotWithShape="0">
                    <a:srgbClr val="000000">
                      <a:alpha val="25000"/>
                    </a:srgbClr>
                  </a:outerShdw>
                </a:effectLst>
                <a:latin typeface="+mj-lt"/>
                <a:ea typeface="+mj-ea"/>
                <a:cs typeface="+mj-cs"/>
              </a:rPr>
              <a:t>What is self-organized criticality (SOC)?</a:t>
            </a:r>
          </a:p>
        </p:txBody>
      </p:sp>
      <p:sp>
        <p:nvSpPr>
          <p:cNvPr id="90131" name="Oval 19"/>
          <p:cNvSpPr>
            <a:spLocks noChangeArrowheads="1"/>
          </p:cNvSpPr>
          <p:nvPr/>
        </p:nvSpPr>
        <p:spPr bwMode="auto">
          <a:xfrm>
            <a:off x="6435674" y="539477"/>
            <a:ext cx="2205038" cy="787400"/>
          </a:xfrm>
          <a:prstGeom prst="ellipse">
            <a:avLst/>
          </a:prstGeom>
          <a:noFill/>
          <a:ln w="25400">
            <a:solidFill>
              <a:srgbClr val="FF0000"/>
            </a:solidFill>
            <a:round/>
            <a:headEnd/>
            <a:tailEnd/>
          </a:ln>
          <a:effectLst>
            <a:outerShdw dist="38100" dir="5400000" algn="t" rotWithShape="0">
              <a:srgbClr val="000000">
                <a:alpha val="39999"/>
              </a:srgbClr>
            </a:outerShdw>
          </a:effectLst>
          <a:extLst>
            <a:ext uri="{909E8E84-426E-40DD-AFC4-6F175D3DCCD1}">
              <a14:hiddenFill xmlns:a14="http://schemas.microsoft.com/office/drawing/2010/main">
                <a:solidFill>
                  <a:srgbClr val="FFFFFF"/>
                </a:solidFill>
              </a14:hiddenFill>
            </a:ext>
          </a:extLst>
        </p:spPr>
        <p:txBody>
          <a:bodyPr wrap="none" lIns="100794" tIns="50397" rIns="100794" bIns="50397" anchor="ctr"/>
          <a:lstStyle>
            <a:lvl1pPr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buClr>
                <a:srgbClr val="003366"/>
              </a:buClr>
              <a:buSzPct val="100000"/>
              <a:buFont typeface="Times New Roman" pitchFamily="18" charset="0"/>
              <a:buNone/>
            </a:pPr>
            <a:endParaRPr lang="en-US" altLang="en-US" sz="3500">
              <a:solidFill>
                <a:schemeClr val="bg1"/>
              </a:solidFill>
              <a:latin typeface="Times New Roman" pitchFamily="18" charset="0"/>
              <a:cs typeface="Arial" pitchFamily="34" charset="0"/>
            </a:endParaRPr>
          </a:p>
        </p:txBody>
      </p:sp>
      <p:pic>
        <p:nvPicPr>
          <p:cNvPr id="90133"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313" y="4257675"/>
            <a:ext cx="6113462"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34" name="Rectangle 22"/>
          <p:cNvSpPr>
            <a:spLocks noChangeArrowheads="1"/>
          </p:cNvSpPr>
          <p:nvPr/>
        </p:nvSpPr>
        <p:spPr bwMode="auto">
          <a:xfrm>
            <a:off x="992188" y="3700463"/>
            <a:ext cx="554513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7825" indent="-377825" defTabSz="503238">
              <a:defRPr>
                <a:solidFill>
                  <a:srgbClr val="000000"/>
                </a:solidFill>
                <a:latin typeface="Arial" pitchFamily="34" charset="0"/>
              </a:defRPr>
            </a:lvl1pPr>
            <a:lvl2pPr marL="817563" indent="-314325"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lvl="1" eaLnBrk="0">
              <a:lnSpc>
                <a:spcPct val="100000"/>
              </a:lnSpc>
            </a:pPr>
            <a:r>
              <a:rPr lang="en-GB" altLang="en-US" sz="2200">
                <a:solidFill>
                  <a:schemeClr val="tx1"/>
                </a:solidFill>
                <a:latin typeface="Lucida Sans Unicode" pitchFamily="34" charset="0"/>
                <a:cs typeface="Arial" pitchFamily="34" charset="0"/>
              </a:rPr>
              <a:t>f.e. the Ising model of magnetism</a:t>
            </a:r>
          </a:p>
        </p:txBody>
      </p:sp>
      <p:sp>
        <p:nvSpPr>
          <p:cNvPr id="90135" name="Text Box 23"/>
          <p:cNvSpPr txBox="1">
            <a:spLocks noChangeArrowheads="1"/>
          </p:cNvSpPr>
          <p:nvPr/>
        </p:nvSpPr>
        <p:spPr bwMode="auto">
          <a:xfrm>
            <a:off x="2659063" y="6242050"/>
            <a:ext cx="17430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buClr>
                <a:srgbClr val="003366"/>
              </a:buClr>
              <a:buSzPct val="100000"/>
              <a:buFont typeface="Times New Roman" pitchFamily="18" charset="0"/>
              <a:buNone/>
            </a:pPr>
            <a:r>
              <a:rPr lang="de-DE" altLang="en-US" sz="2000">
                <a:solidFill>
                  <a:schemeClr val="tx1"/>
                </a:solidFill>
                <a:cs typeface="Arial" pitchFamily="34" charset="0"/>
              </a:rPr>
              <a:t>ferromagnetic</a:t>
            </a:r>
          </a:p>
        </p:txBody>
      </p:sp>
      <p:sp>
        <p:nvSpPr>
          <p:cNvPr id="90136" name="Text Box 24"/>
          <p:cNvSpPr txBox="1">
            <a:spLocks noChangeArrowheads="1"/>
          </p:cNvSpPr>
          <p:nvPr/>
        </p:nvSpPr>
        <p:spPr bwMode="auto">
          <a:xfrm>
            <a:off x="5040313" y="6256338"/>
            <a:ext cx="9175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buClr>
                <a:srgbClr val="003366"/>
              </a:buClr>
              <a:buSzPct val="100000"/>
              <a:buFont typeface="Times New Roman" pitchFamily="18" charset="0"/>
              <a:buNone/>
            </a:pPr>
            <a:r>
              <a:rPr lang="de-DE" altLang="en-US" sz="2000">
                <a:solidFill>
                  <a:schemeClr val="tx1"/>
                </a:solidFill>
                <a:cs typeface="Arial" pitchFamily="34" charset="0"/>
              </a:rPr>
              <a:t>critical</a:t>
            </a:r>
          </a:p>
        </p:txBody>
      </p:sp>
      <p:sp>
        <p:nvSpPr>
          <p:cNvPr id="90137" name="Text Box 25"/>
          <p:cNvSpPr txBox="1">
            <a:spLocks noChangeArrowheads="1"/>
          </p:cNvSpPr>
          <p:nvPr/>
        </p:nvSpPr>
        <p:spPr bwMode="auto">
          <a:xfrm>
            <a:off x="6724650" y="6256338"/>
            <a:ext cx="1728788"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buClr>
                <a:srgbClr val="003366"/>
              </a:buClr>
              <a:buSzPct val="100000"/>
              <a:buFont typeface="Times New Roman" pitchFamily="18" charset="0"/>
              <a:buNone/>
            </a:pPr>
            <a:r>
              <a:rPr lang="de-DE" altLang="en-US" sz="2000">
                <a:solidFill>
                  <a:schemeClr val="tx1"/>
                </a:solidFill>
                <a:cs typeface="Arial" pitchFamily="34" charset="0"/>
              </a:rPr>
              <a:t>paramagnetic</a:t>
            </a:r>
          </a:p>
        </p:txBody>
      </p:sp>
      <p:sp>
        <p:nvSpPr>
          <p:cNvPr id="90138" name="Text Box 26"/>
          <p:cNvSpPr txBox="1">
            <a:spLocks noChangeArrowheads="1"/>
          </p:cNvSpPr>
          <p:nvPr/>
        </p:nvSpPr>
        <p:spPr bwMode="auto">
          <a:xfrm>
            <a:off x="8505825" y="5126038"/>
            <a:ext cx="1376363"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buClr>
                <a:srgbClr val="003366"/>
              </a:buClr>
              <a:buSzPct val="100000"/>
              <a:buFont typeface="Times New Roman" pitchFamily="18" charset="0"/>
              <a:buNone/>
            </a:pPr>
            <a:r>
              <a:rPr lang="de-DE" altLang="en-US" sz="1500" b="1" i="1">
                <a:solidFill>
                  <a:schemeClr val="tx1"/>
                </a:solidFill>
                <a:latin typeface="Lucida Sans Unicode" pitchFamily="34" charset="0"/>
                <a:cs typeface="Arial" pitchFamily="34" charset="0"/>
              </a:rPr>
              <a:t>T</a:t>
            </a:r>
            <a:r>
              <a:rPr lang="de-DE" altLang="en-US" sz="1500" b="1" i="1" baseline="-25000">
                <a:solidFill>
                  <a:schemeClr val="tx1"/>
                </a:solidFill>
                <a:latin typeface="Lucida Sans Unicode" pitchFamily="34" charset="0"/>
                <a:cs typeface="Arial" pitchFamily="34" charset="0"/>
              </a:rPr>
              <a:t>C</a:t>
            </a:r>
            <a:r>
              <a:rPr lang="de-DE" altLang="en-US" sz="1500">
                <a:solidFill>
                  <a:schemeClr val="tx1"/>
                </a:solidFill>
                <a:latin typeface="Lucida Sans Unicode" pitchFamily="34" charset="0"/>
                <a:cs typeface="Arial" pitchFamily="34" charset="0"/>
              </a:rPr>
              <a:t>  Curie temperature</a:t>
            </a:r>
          </a:p>
        </p:txBody>
      </p:sp>
      <p:sp>
        <p:nvSpPr>
          <p:cNvPr id="90139" name="Rectangle 27"/>
          <p:cNvSpPr>
            <a:spLocks noChangeArrowheads="1"/>
          </p:cNvSpPr>
          <p:nvPr/>
        </p:nvSpPr>
        <p:spPr bwMode="auto">
          <a:xfrm>
            <a:off x="7977188" y="6796088"/>
            <a:ext cx="1984375"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7825" indent="-377825" defTabSz="503238">
              <a:defRPr>
                <a:solidFill>
                  <a:srgbClr val="000000"/>
                </a:solidFill>
                <a:latin typeface="Arial" pitchFamily="34" charset="0"/>
              </a:defRPr>
            </a:lvl1pPr>
            <a:lvl2pPr marL="817563" indent="-314325"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lvl="1" eaLnBrk="0">
              <a:lnSpc>
                <a:spcPct val="100000"/>
              </a:lnSpc>
            </a:pPr>
            <a:r>
              <a:rPr lang="en-GB" altLang="en-US" sz="1300">
                <a:solidFill>
                  <a:schemeClr val="tx1"/>
                </a:solidFill>
                <a:latin typeface="Lucida Sans Unicode" pitchFamily="34" charset="0"/>
                <a:cs typeface="Arial" pitchFamily="34" charset="0"/>
              </a:rPr>
              <a:t>Chialvo, 2007</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013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0115">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01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0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01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01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1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01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P spid="90131" grpId="0" animBg="1"/>
      <p:bldP spid="90131" grpId="1" animBg="1"/>
      <p:bldP spid="90134" grpId="0"/>
      <p:bldP spid="90135" grpId="0"/>
      <p:bldP spid="90136" grpId="0"/>
      <p:bldP spid="90137" grpId="0"/>
      <p:bldP spid="90138" grpId="0"/>
      <p:bldP spid="9013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71930262-C152-48A4-A7D0-1DDC47E0F921}" type="slidenum">
              <a:rPr lang="de-DE" altLang="en-US" sz="1100">
                <a:solidFill>
                  <a:schemeClr val="tx1"/>
                </a:solidFill>
                <a:cs typeface="Arial" pitchFamily="34" charset="0"/>
              </a:rPr>
              <a:pPr algn="r" hangingPunct="1">
                <a:lnSpc>
                  <a:spcPct val="100000"/>
                </a:lnSpc>
                <a:buClrTx/>
                <a:buSzTx/>
                <a:buFontTx/>
                <a:buNone/>
              </a:pPr>
              <a:t>37</a:t>
            </a:fld>
            <a:endParaRPr lang="de-DE" altLang="en-US" sz="1100">
              <a:solidFill>
                <a:schemeClr val="tx1"/>
              </a:solidFill>
              <a:cs typeface="Arial" pitchFamily="34" charset="0"/>
            </a:endParaRPr>
          </a:p>
        </p:txBody>
      </p:sp>
      <p:sp>
        <p:nvSpPr>
          <p:cNvPr id="11" name="Title 10"/>
          <p:cNvSpPr>
            <a:spLocks noGrp="1"/>
          </p:cNvSpPr>
          <p:nvPr>
            <p:ph type="title" idx="4294967295"/>
          </p:nvPr>
        </p:nvSpPr>
        <p:spPr>
          <a:xfrm>
            <a:off x="503552" y="302277"/>
            <a:ext cx="9073185" cy="1260432"/>
          </a:xfrm>
          <a:noFill/>
        </p:spPr>
        <p:txBody>
          <a:bodyPr rtlCol="0">
            <a:normAutofit/>
            <a:scene3d>
              <a:camera prst="orthographicFront"/>
              <a:lightRig rig="soft" dir="t"/>
            </a:scene3d>
            <a:sp3d prstMaterial="softEdge">
              <a:bevelT w="25400" h="25400"/>
            </a:sp3d>
          </a:bodyPr>
          <a:lstStyle/>
          <a:p>
            <a:pPr algn="l" defTabSz="914400" fontAlgn="auto" hangingPunct="1">
              <a:lnSpc>
                <a:spcPct val="100000"/>
              </a:lnSpc>
              <a:spcAft>
                <a:spcPts val="0"/>
              </a:spcAft>
              <a:buClrTx/>
              <a:buSzTx/>
              <a:buFontTx/>
              <a:buNone/>
              <a:defRPr/>
            </a:pPr>
            <a:r>
              <a:rPr lang="de-DE" sz="3200" b="1" kern="1200" dirty="0">
                <a:solidFill>
                  <a:schemeClr val="tx2"/>
                </a:solidFill>
                <a:effectLst>
                  <a:outerShdw blurRad="31750" dist="25400" dir="5400000" algn="tl" rotWithShape="0">
                    <a:srgbClr val="000000">
                      <a:alpha val="25000"/>
                    </a:srgbClr>
                  </a:outerShdw>
                </a:effectLst>
                <a:latin typeface="+mj-lt"/>
                <a:ea typeface="+mj-ea"/>
                <a:cs typeface="+mj-cs"/>
              </a:rPr>
              <a:t>What is an avalanche?</a:t>
            </a:r>
          </a:p>
        </p:txBody>
      </p:sp>
      <p:pic>
        <p:nvPicPr>
          <p:cNvPr id="327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7813" y="1716088"/>
            <a:ext cx="3948112" cy="354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74" name="Text Box 5"/>
          <p:cNvSpPr txBox="1">
            <a:spLocks noChangeArrowheads="1"/>
          </p:cNvSpPr>
          <p:nvPr/>
        </p:nvSpPr>
        <p:spPr bwMode="auto">
          <a:xfrm>
            <a:off x="1071563" y="3465513"/>
            <a:ext cx="82327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spAutoFit/>
          </a:bodyPr>
          <a:lstStyle>
            <a:lvl1pPr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1pPr>
            <a:lvl2pPr marL="819150" indent="-3159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2pPr>
            <a:lvl3pPr marL="1260475"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3pPr>
            <a:lvl4pPr marL="1763713"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4pPr>
            <a:lvl5pPr marL="2268538"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9pPr>
          </a:lstStyle>
          <a:p>
            <a:pPr algn="ctr" hangingPunct="1">
              <a:lnSpc>
                <a:spcPct val="125000"/>
              </a:lnSpc>
              <a:buClr>
                <a:srgbClr val="003366"/>
              </a:buClr>
              <a:buSzPct val="100000"/>
              <a:buFont typeface="Times New Roman" pitchFamily="18" charset="0"/>
              <a:buNone/>
            </a:pPr>
            <a:r>
              <a:rPr lang="en-GB" altLang="en-US" sz="2200" b="1" i="1">
                <a:solidFill>
                  <a:srgbClr val="FF0000"/>
                </a:solidFill>
                <a:latin typeface="Lucida Sans Unicode" pitchFamily="34" charset="0"/>
                <a:cs typeface="Arial" pitchFamily="34" charset="0"/>
              </a:rPr>
              <a:t>Now you have a scientific excuse for going to the beach.</a:t>
            </a:r>
            <a:r>
              <a:rPr lang="en-GB" altLang="en-US" sz="2200" b="1">
                <a:solidFill>
                  <a:srgbClr val="CC0000"/>
                </a:solidFill>
                <a:latin typeface="Lucida Sans Unicode" pitchFamily="34" charset="0"/>
                <a:cs typeface="Arial" pitchFamily="34" charset="0"/>
              </a:rPr>
              <a:t> </a:t>
            </a:r>
          </a:p>
        </p:txBody>
      </p:sp>
      <p:sp>
        <p:nvSpPr>
          <p:cNvPr id="32775" name="Text Box 6"/>
          <p:cNvSpPr txBox="1">
            <a:spLocks noChangeArrowheads="1"/>
          </p:cNvSpPr>
          <p:nvPr/>
        </p:nvSpPr>
        <p:spPr bwMode="auto">
          <a:xfrm>
            <a:off x="2330450" y="1654175"/>
            <a:ext cx="61229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207" tIns="51588" rIns="99207" bIns="51588">
            <a:spAutoFit/>
          </a:bodyPr>
          <a:lstStyle>
            <a:lvl1pPr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1pPr>
            <a:lvl2pPr marL="819150" indent="-3159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2pPr>
            <a:lvl3pPr marL="1260475"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3pPr>
            <a:lvl4pPr marL="1763713"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4pPr>
            <a:lvl5pPr marL="2268538"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9pPr>
          </a:lstStyle>
          <a:p>
            <a:pPr hangingPunct="1">
              <a:lnSpc>
                <a:spcPct val="100000"/>
              </a:lnSpc>
              <a:buClr>
                <a:srgbClr val="003366"/>
              </a:buClr>
              <a:buSzPct val="100000"/>
              <a:buFont typeface="Times New Roman" pitchFamily="18" charset="0"/>
              <a:buNone/>
            </a:pPr>
            <a:r>
              <a:rPr lang="en-GB" altLang="en-US" sz="1300">
                <a:solidFill>
                  <a:schemeClr val="tx1"/>
                </a:solidFill>
                <a:latin typeface="Lucida Sans Unicode" pitchFamily="34" charset="0"/>
                <a:cs typeface="Arial" pitchFamily="34" charset="0"/>
              </a:rPr>
              <a:t>Bak, 1996, How Nature works: The Science of Self-Organized Criticality </a:t>
            </a:r>
          </a:p>
        </p:txBody>
      </p:sp>
      <p:sp>
        <p:nvSpPr>
          <p:cNvPr id="32776" name="Rectangle 20"/>
          <p:cNvSpPr>
            <a:spLocks noChangeArrowheads="1"/>
          </p:cNvSpPr>
          <p:nvPr/>
        </p:nvSpPr>
        <p:spPr bwMode="auto">
          <a:xfrm>
            <a:off x="673100" y="5448300"/>
            <a:ext cx="88217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7825" indent="-377825" defTabSz="503238">
              <a:defRPr>
                <a:solidFill>
                  <a:srgbClr val="000000"/>
                </a:solidFill>
                <a:latin typeface="Arial" pitchFamily="34" charset="0"/>
              </a:defRPr>
            </a:lvl1pPr>
            <a:lvl2pPr marL="817563" indent="-314325"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lvl="1" algn="ctr" eaLnBrk="0">
              <a:lnSpc>
                <a:spcPct val="100000"/>
              </a:lnSpc>
            </a:pPr>
            <a:r>
              <a:rPr lang="en-GB" altLang="en-US" sz="2000">
                <a:solidFill>
                  <a:schemeClr val="tx1"/>
                </a:solidFill>
                <a:latin typeface="Lucida Sans Unicode" pitchFamily="34" charset="0"/>
                <a:cs typeface="Arial" pitchFamily="34" charset="0"/>
              </a:rPr>
              <a:t>An avalanche is an object of spatial-temporal linked events.</a:t>
            </a:r>
          </a:p>
        </p:txBody>
      </p:sp>
      <p:sp>
        <p:nvSpPr>
          <p:cNvPr id="32777" name="Rectangle 20"/>
          <p:cNvSpPr>
            <a:spLocks noChangeArrowheads="1"/>
          </p:cNvSpPr>
          <p:nvPr/>
        </p:nvSpPr>
        <p:spPr bwMode="auto">
          <a:xfrm>
            <a:off x="1654175" y="5918200"/>
            <a:ext cx="826928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7825" indent="-377825" defTabSz="503238">
              <a:defRPr>
                <a:solidFill>
                  <a:srgbClr val="000000"/>
                </a:solidFill>
                <a:latin typeface="Arial" pitchFamily="34" charset="0"/>
              </a:defRPr>
            </a:lvl1pPr>
            <a:lvl2pPr marL="817563" indent="-314325"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lvl="1" eaLnBrk="0">
              <a:lnSpc>
                <a:spcPct val="100000"/>
              </a:lnSpc>
            </a:pPr>
            <a:r>
              <a:rPr lang="en-GB" altLang="en-US" sz="2000" b="1">
                <a:solidFill>
                  <a:schemeClr val="tx1"/>
                </a:solidFill>
                <a:latin typeface="Lucida Sans Unicode" pitchFamily="34" charset="0"/>
                <a:cs typeface="Arial" pitchFamily="34" charset="0"/>
              </a:rPr>
              <a:t>Size</a:t>
            </a:r>
            <a:r>
              <a:rPr lang="en-GB" altLang="en-US" sz="2000">
                <a:solidFill>
                  <a:schemeClr val="tx1"/>
                </a:solidFill>
                <a:latin typeface="Lucida Sans Unicode" pitchFamily="34" charset="0"/>
                <a:cs typeface="Arial" pitchFamily="34" charset="0"/>
              </a:rPr>
              <a:t> 	 – number of events within one avalanche</a:t>
            </a:r>
          </a:p>
          <a:p>
            <a:pPr lvl="1" eaLnBrk="0">
              <a:lnSpc>
                <a:spcPct val="100000"/>
              </a:lnSpc>
            </a:pPr>
            <a:r>
              <a:rPr lang="en-GB" altLang="en-US" sz="2000" b="1">
                <a:solidFill>
                  <a:schemeClr val="tx1"/>
                </a:solidFill>
                <a:latin typeface="Lucida Sans Unicode" pitchFamily="34" charset="0"/>
                <a:cs typeface="Arial" pitchFamily="34" charset="0"/>
              </a:rPr>
              <a:t>Duration</a:t>
            </a:r>
            <a:r>
              <a:rPr lang="en-GB" altLang="en-US" sz="2000">
                <a:solidFill>
                  <a:schemeClr val="tx1"/>
                </a:solidFill>
                <a:latin typeface="Lucida Sans Unicode" pitchFamily="34" charset="0"/>
                <a:cs typeface="Arial" pitchFamily="34" charset="0"/>
              </a:rPr>
              <a:t> – time between first and last event of the avalanche</a:t>
            </a:r>
          </a:p>
        </p:txBody>
      </p:sp>
      <p:sp>
        <p:nvSpPr>
          <p:cNvPr id="189449" name="AutoShape 9">
            <a:hlinkClick r:id="rId4" action="ppaction://program" highlightClick="1"/>
          </p:cNvPr>
          <p:cNvSpPr>
            <a:spLocks noChangeArrowheads="1"/>
          </p:cNvSpPr>
          <p:nvPr/>
        </p:nvSpPr>
        <p:spPr bwMode="auto">
          <a:xfrm>
            <a:off x="8424863" y="6732588"/>
            <a:ext cx="554037" cy="593725"/>
          </a:xfrm>
          <a:prstGeom prst="actionButtonMovie">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775"/>
                                        </p:tgtEl>
                                        <p:attrNameLst>
                                          <p:attrName>style.visibility</p:attrName>
                                        </p:attrNameLst>
                                      </p:cBhvr>
                                      <p:to>
                                        <p:strVal val="visible"/>
                                      </p:to>
                                    </p:set>
                                    <p:animEffect transition="in" filter="dissolve">
                                      <p:cBhvr>
                                        <p:cTn id="7" dur="500"/>
                                        <p:tgtEl>
                                          <p:spTgt spid="32775"/>
                                        </p:tgtEl>
                                      </p:cBhvr>
                                    </p:animEffect>
                                  </p:childTnLst>
                                </p:cTn>
                              </p:par>
                              <p:par>
                                <p:cTn id="8" presetID="9" presetClass="entr" presetSubtype="0" fill="hold" nodeType="withEffect">
                                  <p:stCondLst>
                                    <p:cond delay="0"/>
                                  </p:stCondLst>
                                  <p:childTnLst>
                                    <p:set>
                                      <p:cBhvr>
                                        <p:cTn id="9" dur="1" fill="hold">
                                          <p:stCondLst>
                                            <p:cond delay="0"/>
                                          </p:stCondLst>
                                        </p:cTn>
                                        <p:tgtEl>
                                          <p:spTgt spid="32773"/>
                                        </p:tgtEl>
                                        <p:attrNameLst>
                                          <p:attrName>style.visibility</p:attrName>
                                        </p:attrNameLst>
                                      </p:cBhvr>
                                      <p:to>
                                        <p:strVal val="visible"/>
                                      </p:to>
                                    </p:set>
                                    <p:animEffect transition="in" filter="dissolve">
                                      <p:cBhvr>
                                        <p:cTn id="10" dur="500"/>
                                        <p:tgtEl>
                                          <p:spTgt spid="3277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77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27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5" grpId="0"/>
      <p:bldP spid="32776" grpId="0"/>
      <p:bldP spid="32777" grpId="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3" name="Rectangle 3"/>
          <p:cNvSpPr>
            <a:spLocks noGrp="1" noChangeArrowheads="1"/>
          </p:cNvSpPr>
          <p:nvPr>
            <p:ph idx="4294967295"/>
          </p:nvPr>
        </p:nvSpPr>
        <p:spPr>
          <a:xfrm>
            <a:off x="393700" y="2262188"/>
            <a:ext cx="9372600" cy="1123950"/>
          </a:xfrm>
        </p:spPr>
        <p:txBody>
          <a:bodyPr lIns="99207" tIns="51588" rIns="99207" bIns="51588"/>
          <a:lstStyle/>
          <a:p>
            <a:pPr marL="741363" lvl="1" indent="-284163" defTabSz="457200">
              <a:lnSpc>
                <a:spcPct val="125000"/>
              </a:lnSpc>
              <a:buSzPct val="45000"/>
              <a:buFontTx/>
              <a:buNone/>
            </a:pPr>
            <a:r>
              <a:rPr lang="en-GB" altLang="en-US" sz="2400"/>
              <a:t>“self-organized” describes the property of a system to develop towards a state driven by local rules.</a:t>
            </a:r>
          </a:p>
        </p:txBody>
      </p:sp>
      <p:sp>
        <p:nvSpPr>
          <p:cNvPr id="191491"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2BC01AC3-1DC4-4D0D-9589-4E6EEAEF0C9A}" type="slidenum">
              <a:rPr lang="de-DE" altLang="en-US" sz="1100">
                <a:solidFill>
                  <a:schemeClr val="tx1"/>
                </a:solidFill>
                <a:cs typeface="Arial" pitchFamily="34" charset="0"/>
              </a:rPr>
              <a:pPr algn="r" hangingPunct="1">
                <a:lnSpc>
                  <a:spcPct val="100000"/>
                </a:lnSpc>
                <a:buClrTx/>
                <a:buSzTx/>
                <a:buFontTx/>
                <a:buNone/>
              </a:pPr>
              <a:t>38</a:t>
            </a:fld>
            <a:endParaRPr lang="de-DE" altLang="en-US" sz="1100">
              <a:solidFill>
                <a:schemeClr val="tx1"/>
              </a:solidFill>
              <a:cs typeface="Arial" pitchFamily="34" charset="0"/>
            </a:endParaRPr>
          </a:p>
        </p:txBody>
      </p:sp>
      <p:sp>
        <p:nvSpPr>
          <p:cNvPr id="9219" name="Rectangle 2"/>
          <p:cNvSpPr>
            <a:spLocks noGrp="1" noChangeArrowheads="1"/>
          </p:cNvSpPr>
          <p:nvPr>
            <p:ph type="title" idx="4294967295"/>
          </p:nvPr>
        </p:nvSpPr>
        <p:spPr>
          <a:xfrm>
            <a:off x="503552" y="302277"/>
            <a:ext cx="9073185" cy="1260432"/>
          </a:xfrm>
          <a:noFill/>
        </p:spPr>
        <p:txBody>
          <a:bodyPr lIns="90000" tIns="46800" rIns="90000" bIns="46800" rtlCol="0">
            <a:normAutofit/>
            <a:scene3d>
              <a:camera prst="orthographicFront"/>
              <a:lightRig rig="soft" dir="t"/>
            </a:scene3d>
            <a:sp3d prstMaterial="softEdge">
              <a:bevelT w="25400" h="25400"/>
            </a:sp3d>
          </a:bodyPr>
          <a:lstStyle/>
          <a:p>
            <a:pPr algn="l" defTabSz="914400" fontAlgn="auto" hangingPunct="1">
              <a:lnSpc>
                <a:spcPct val="100000"/>
              </a:lnSpc>
              <a:spcAft>
                <a:spcPts val="0"/>
              </a:spcAft>
              <a:buClrTx/>
              <a:buSzTx/>
              <a:buFontTx/>
              <a:buNone/>
              <a:defRPr/>
            </a:pPr>
            <a:r>
              <a:rPr lang="en-GB" sz="3200" b="1" kern="1200">
                <a:solidFill>
                  <a:schemeClr val="tx2"/>
                </a:solidFill>
                <a:effectLst>
                  <a:outerShdw blurRad="31750" dist="25400" dir="5400000" algn="tl" rotWithShape="0">
                    <a:srgbClr val="000000">
                      <a:alpha val="25000"/>
                    </a:srgbClr>
                  </a:outerShdw>
                </a:effectLst>
                <a:latin typeface="+mj-lt"/>
                <a:ea typeface="+mj-ea"/>
                <a:cs typeface="+mj-cs"/>
              </a:rPr>
              <a:t>What is self-organized criticality (SOC)?</a:t>
            </a:r>
          </a:p>
        </p:txBody>
      </p:sp>
      <p:sp>
        <p:nvSpPr>
          <p:cNvPr id="92179" name="Oval 19"/>
          <p:cNvSpPr>
            <a:spLocks noChangeArrowheads="1"/>
          </p:cNvSpPr>
          <p:nvPr/>
        </p:nvSpPr>
        <p:spPr bwMode="auto">
          <a:xfrm>
            <a:off x="1871960" y="467469"/>
            <a:ext cx="3482975" cy="866775"/>
          </a:xfrm>
          <a:prstGeom prst="ellipse">
            <a:avLst/>
          </a:prstGeom>
          <a:noFill/>
          <a:ln w="25400">
            <a:solidFill>
              <a:srgbClr val="FF0000"/>
            </a:solidFill>
            <a:round/>
            <a:headEnd/>
            <a:tailEnd/>
          </a:ln>
          <a:effectLst>
            <a:outerShdw dist="38100" dir="5400000" algn="t" rotWithShape="0">
              <a:srgbClr val="000000">
                <a:alpha val="39999"/>
              </a:srgbClr>
            </a:outerShdw>
          </a:effectLst>
          <a:extLst>
            <a:ext uri="{909E8E84-426E-40DD-AFC4-6F175D3DCCD1}">
              <a14:hiddenFill xmlns:a14="http://schemas.microsoft.com/office/drawing/2010/main">
                <a:solidFill>
                  <a:srgbClr val="FFFFFF"/>
                </a:solidFill>
              </a14:hiddenFill>
            </a:ext>
          </a:extLst>
        </p:spPr>
        <p:txBody>
          <a:bodyPr wrap="none" lIns="100794" tIns="50397" rIns="100794" bIns="50397" anchor="ctr"/>
          <a:lstStyle>
            <a:lvl1pPr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buClr>
                <a:srgbClr val="003366"/>
              </a:buClr>
              <a:buSzPct val="100000"/>
              <a:buFont typeface="Times New Roman" pitchFamily="18" charset="0"/>
              <a:buNone/>
            </a:pPr>
            <a:endParaRPr lang="en-US" altLang="en-US" sz="3500">
              <a:solidFill>
                <a:schemeClr val="bg1"/>
              </a:solidFill>
              <a:latin typeface="Times New Roman" pitchFamily="18" charset="0"/>
              <a:cs typeface="Arial" pitchFamily="34" charset="0"/>
            </a:endParaRPr>
          </a:p>
        </p:txBody>
      </p:sp>
      <p:sp>
        <p:nvSpPr>
          <p:cNvPr id="9222" name="Rectangle 20"/>
          <p:cNvSpPr>
            <a:spLocks noChangeArrowheads="1"/>
          </p:cNvSpPr>
          <p:nvPr/>
        </p:nvSpPr>
        <p:spPr bwMode="auto">
          <a:xfrm>
            <a:off x="393700" y="1811338"/>
            <a:ext cx="9056688"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7825" indent="-377825" defTabSz="503238">
              <a:defRPr>
                <a:solidFill>
                  <a:srgbClr val="000000"/>
                </a:solidFill>
                <a:latin typeface="Arial" pitchFamily="34" charset="0"/>
              </a:defRPr>
            </a:lvl1pPr>
            <a:lvl2pPr marL="817563" indent="-314325"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lvl="1" eaLnBrk="0">
              <a:lnSpc>
                <a:spcPct val="100000"/>
              </a:lnSpc>
            </a:pPr>
            <a:r>
              <a:rPr lang="en-GB" altLang="en-US" sz="2200">
                <a:solidFill>
                  <a:schemeClr val="tx1"/>
                </a:solidFill>
                <a:latin typeface="Lucida Sans Unicode" pitchFamily="34" charset="0"/>
                <a:cs typeface="Arial" pitchFamily="34" charset="0"/>
              </a:rPr>
              <a:t>“critical” is a state between two different phases of a system.</a:t>
            </a:r>
            <a:endParaRPr lang="en-GB" altLang="en-US" sz="2600">
              <a:solidFill>
                <a:schemeClr val="tx1"/>
              </a:solidFill>
              <a:latin typeface="Lucida Sans Unicode" pitchFamily="34" charset="0"/>
              <a:cs typeface="Arial" pitchFamily="34" charset="0"/>
            </a:endParaRPr>
          </a:p>
        </p:txBody>
      </p:sp>
      <p:sp>
        <p:nvSpPr>
          <p:cNvPr id="92182" name="Rectangle 22"/>
          <p:cNvSpPr>
            <a:spLocks noChangeArrowheads="1"/>
          </p:cNvSpPr>
          <p:nvPr/>
        </p:nvSpPr>
        <p:spPr bwMode="auto">
          <a:xfrm>
            <a:off x="1250950" y="4487863"/>
            <a:ext cx="8515350" cy="214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6238" indent="-376238"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eaLnBrk="0">
              <a:lnSpc>
                <a:spcPct val="150000"/>
              </a:lnSpc>
              <a:spcBef>
                <a:spcPts val="775"/>
              </a:spcBef>
              <a:buClr>
                <a:srgbClr val="003366"/>
              </a:buClr>
              <a:buSzPct val="120000"/>
              <a:buFont typeface="Arial" pitchFamily="34" charset="0"/>
              <a:buChar char="•"/>
            </a:pPr>
            <a:r>
              <a:rPr lang="de-DE" altLang="en-US" sz="2000">
                <a:solidFill>
                  <a:schemeClr val="tx1"/>
                </a:solidFill>
                <a:latin typeface="Lucida Sans Unicode" pitchFamily="34" charset="0"/>
                <a:cs typeface="Arial" pitchFamily="34" charset="0"/>
              </a:rPr>
              <a:t>The critical state is very </a:t>
            </a:r>
            <a:r>
              <a:rPr lang="de-DE" altLang="en-US" sz="2000" b="1">
                <a:solidFill>
                  <a:schemeClr val="tx1"/>
                </a:solidFill>
                <a:latin typeface="Lucida Sans Unicode" pitchFamily="34" charset="0"/>
                <a:cs typeface="Arial" pitchFamily="34" charset="0"/>
              </a:rPr>
              <a:t>robust</a:t>
            </a:r>
            <a:r>
              <a:rPr lang="de-DE" altLang="en-US" sz="2000">
                <a:solidFill>
                  <a:schemeClr val="tx1"/>
                </a:solidFill>
                <a:latin typeface="Lucida Sans Unicode" pitchFamily="34" charset="0"/>
                <a:cs typeface="Arial" pitchFamily="34" charset="0"/>
              </a:rPr>
              <a:t> against external perturbations and responds with avalanches</a:t>
            </a:r>
          </a:p>
          <a:p>
            <a:pPr eaLnBrk="0">
              <a:lnSpc>
                <a:spcPct val="150000"/>
              </a:lnSpc>
              <a:spcBef>
                <a:spcPts val="775"/>
              </a:spcBef>
              <a:buClr>
                <a:srgbClr val="003366"/>
              </a:buClr>
              <a:buSzPct val="120000"/>
              <a:buFont typeface="Arial" pitchFamily="34" charset="0"/>
              <a:buChar char="•"/>
            </a:pPr>
            <a:r>
              <a:rPr lang="de-DE" altLang="en-US" sz="2000">
                <a:solidFill>
                  <a:schemeClr val="tx1"/>
                </a:solidFill>
                <a:latin typeface="Lucida Sans Unicode" pitchFamily="34" charset="0"/>
                <a:cs typeface="Arial" pitchFamily="34" charset="0"/>
              </a:rPr>
              <a:t>These avalanches are </a:t>
            </a:r>
            <a:r>
              <a:rPr lang="de-DE" altLang="en-US" sz="2000" b="1">
                <a:solidFill>
                  <a:schemeClr val="tx1"/>
                </a:solidFill>
                <a:latin typeface="Lucida Sans Unicode" pitchFamily="34" charset="0"/>
                <a:cs typeface="Arial" pitchFamily="34" charset="0"/>
              </a:rPr>
              <a:t>power law</a:t>
            </a:r>
            <a:r>
              <a:rPr lang="de-DE" altLang="en-US" sz="2000">
                <a:solidFill>
                  <a:schemeClr val="tx1"/>
                </a:solidFill>
                <a:latin typeface="Lucida Sans Unicode" pitchFamily="34" charset="0"/>
                <a:cs typeface="Arial" pitchFamily="34" charset="0"/>
              </a:rPr>
              <a:t> distributed in size and duration</a:t>
            </a:r>
          </a:p>
          <a:p>
            <a:pPr eaLnBrk="0">
              <a:lnSpc>
                <a:spcPct val="150000"/>
              </a:lnSpc>
              <a:spcBef>
                <a:spcPts val="775"/>
              </a:spcBef>
              <a:buClr>
                <a:srgbClr val="003366"/>
              </a:buClr>
              <a:buSzPct val="120000"/>
              <a:buFont typeface="Arial" pitchFamily="34" charset="0"/>
              <a:buChar char="•"/>
            </a:pPr>
            <a:r>
              <a:rPr lang="de-DE" altLang="en-US" sz="2000">
                <a:solidFill>
                  <a:schemeClr val="tx1"/>
                </a:solidFill>
                <a:latin typeface="Lucida Sans Unicode" pitchFamily="34" charset="0"/>
                <a:cs typeface="Arial" pitchFamily="34" charset="0"/>
              </a:rPr>
              <a:t>Avalanches are </a:t>
            </a:r>
            <a:r>
              <a:rPr lang="de-DE" altLang="en-US" sz="2000" b="1">
                <a:solidFill>
                  <a:schemeClr val="tx1"/>
                </a:solidFill>
                <a:latin typeface="Lucida Sans Unicode" pitchFamily="34" charset="0"/>
                <a:cs typeface="Arial" pitchFamily="34" charset="0"/>
              </a:rPr>
              <a:t>invariant</a:t>
            </a:r>
            <a:r>
              <a:rPr lang="de-DE" altLang="en-US" sz="2000">
                <a:solidFill>
                  <a:schemeClr val="tx1"/>
                </a:solidFill>
                <a:latin typeface="Lucida Sans Unicode" pitchFamily="34" charset="0"/>
                <a:cs typeface="Arial" pitchFamily="34" charset="0"/>
              </a:rPr>
              <a:t> in size and duration:  </a:t>
            </a:r>
            <a:r>
              <a:rPr lang="de-DE" altLang="en-US" sz="2000" i="1">
                <a:solidFill>
                  <a:schemeClr val="tx1"/>
                </a:solidFill>
                <a:latin typeface="Lucida Sans Unicode" pitchFamily="34" charset="0"/>
                <a:cs typeface="Arial" pitchFamily="34" charset="0"/>
              </a:rPr>
              <a:t>p(ax) = C(a) p(a)</a:t>
            </a:r>
          </a:p>
        </p:txBody>
      </p:sp>
      <p:sp>
        <p:nvSpPr>
          <p:cNvPr id="92183" name="Rectangle 23"/>
          <p:cNvSpPr>
            <a:spLocks noChangeArrowheads="1"/>
          </p:cNvSpPr>
          <p:nvPr/>
        </p:nvSpPr>
        <p:spPr bwMode="auto">
          <a:xfrm>
            <a:off x="615950" y="3865563"/>
            <a:ext cx="34036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7825" indent="-377825" defTabSz="503238">
              <a:defRPr>
                <a:solidFill>
                  <a:srgbClr val="000000"/>
                </a:solidFill>
                <a:latin typeface="Arial" pitchFamily="34" charset="0"/>
              </a:defRPr>
            </a:lvl1pPr>
            <a:lvl2pPr marL="817563" indent="-314325"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lvl="1" eaLnBrk="0">
              <a:lnSpc>
                <a:spcPct val="125000"/>
              </a:lnSpc>
            </a:pPr>
            <a:r>
              <a:rPr lang="en-GB" altLang="en-US" sz="2200">
                <a:solidFill>
                  <a:schemeClr val="tx1"/>
                </a:solidFill>
                <a:latin typeface="Lucida Sans Unicode" pitchFamily="34" charset="0"/>
                <a:cs typeface="Arial" pitchFamily="34" charset="0"/>
              </a:rPr>
              <a:t>Properties of SOC: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217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2163">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build="p"/>
      <p:bldP spid="92179" grpId="0" animBg="1"/>
      <p:bldP spid="92179" grpId="1" animBg="1"/>
      <p:bldP spid="92182" grpId="0"/>
      <p:bldP spid="9218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5" name="Group 7"/>
          <p:cNvGrpSpPr>
            <a:grpSpLocks/>
          </p:cNvGrpSpPr>
          <p:nvPr/>
        </p:nvGrpSpPr>
        <p:grpSpPr bwMode="auto">
          <a:xfrm>
            <a:off x="530225" y="3021013"/>
            <a:ext cx="9144000" cy="2057400"/>
            <a:chOff x="392" y="2662"/>
            <a:chExt cx="5225" cy="1176"/>
          </a:xfrm>
        </p:grpSpPr>
        <p:pic>
          <p:nvPicPr>
            <p:cNvPr id="8499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 y="2662"/>
              <a:ext cx="1698"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499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1" y="2662"/>
              <a:ext cx="1567"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499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9" y="2662"/>
              <a:ext cx="1698"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aphicFrame>
          <p:nvGraphicFramePr>
            <p:cNvPr id="84999" name="Object 11"/>
            <p:cNvGraphicFramePr>
              <a:graphicFrameLocks noChangeAspect="1"/>
            </p:cNvGraphicFramePr>
            <p:nvPr/>
          </p:nvGraphicFramePr>
          <p:xfrm>
            <a:off x="654" y="3467"/>
            <a:ext cx="871" cy="202"/>
          </p:xfrm>
          <a:graphic>
            <a:graphicData uri="http://schemas.openxmlformats.org/presentationml/2006/ole">
              <mc:AlternateContent xmlns:mc="http://schemas.openxmlformats.org/markup-compatibility/2006">
                <mc:Choice xmlns:v="urn:schemas-microsoft-com:vml" Requires="v">
                  <p:oleObj spid="_x0000_s85035" r:id="rId6" imgW="730800" imgH="168840" progId="Equation.3">
                    <p:embed/>
                  </p:oleObj>
                </mc:Choice>
                <mc:Fallback>
                  <p:oleObj r:id="rId6" imgW="730800" imgH="16884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 y="3467"/>
                          <a:ext cx="871" cy="20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aphicFrame>
          <p:nvGraphicFramePr>
            <p:cNvPr id="85000" name="Object 12"/>
            <p:cNvGraphicFramePr>
              <a:graphicFrameLocks noChangeAspect="1"/>
            </p:cNvGraphicFramePr>
            <p:nvPr/>
          </p:nvGraphicFramePr>
          <p:xfrm>
            <a:off x="2608" y="3433"/>
            <a:ext cx="614" cy="202"/>
          </p:xfrm>
          <a:graphic>
            <a:graphicData uri="http://schemas.openxmlformats.org/presentationml/2006/ole">
              <mc:AlternateContent xmlns:mc="http://schemas.openxmlformats.org/markup-compatibility/2006">
                <mc:Choice xmlns:v="urn:schemas-microsoft-com:vml" Requires="v">
                  <p:oleObj spid="_x0000_s85036" r:id="rId8" imgW="515520" imgH="168840" progId="Equation.3">
                    <p:embed/>
                  </p:oleObj>
                </mc:Choice>
                <mc:Fallback>
                  <p:oleObj r:id="rId8" imgW="515520" imgH="16884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8" y="3433"/>
                          <a:ext cx="614" cy="20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aphicFrame>
          <p:nvGraphicFramePr>
            <p:cNvPr id="85001" name="Object 13"/>
            <p:cNvGraphicFramePr>
              <a:graphicFrameLocks noChangeAspect="1"/>
            </p:cNvGraphicFramePr>
            <p:nvPr/>
          </p:nvGraphicFramePr>
          <p:xfrm>
            <a:off x="4129" y="3433"/>
            <a:ext cx="1020" cy="202"/>
          </p:xfrm>
          <a:graphic>
            <a:graphicData uri="http://schemas.openxmlformats.org/presentationml/2006/ole">
              <mc:AlternateContent xmlns:mc="http://schemas.openxmlformats.org/markup-compatibility/2006">
                <mc:Choice xmlns:v="urn:schemas-microsoft-com:vml" Requires="v">
                  <p:oleObj spid="_x0000_s85037" r:id="rId10" imgW="857160" imgH="168840" progId="Equation.3">
                    <p:embed/>
                  </p:oleObj>
                </mc:Choice>
                <mc:Fallback>
                  <p:oleObj r:id="rId10" imgW="857160" imgH="168840" progId="Equation.3">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29" y="3433"/>
                          <a:ext cx="1020" cy="20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sp>
        <p:nvSpPr>
          <p:cNvPr id="2056" name="Text Box 15"/>
          <p:cNvSpPr txBox="1">
            <a:spLocks noChangeArrowheads="1"/>
          </p:cNvSpPr>
          <p:nvPr/>
        </p:nvSpPr>
        <p:spPr bwMode="auto">
          <a:xfrm>
            <a:off x="4487863" y="4984750"/>
            <a:ext cx="12700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spcBef>
                <a:spcPct val="50000"/>
              </a:spcBef>
              <a:buClrTx/>
              <a:buSzTx/>
              <a:buFontTx/>
              <a:buNone/>
            </a:pPr>
            <a:r>
              <a:rPr lang="de-DE" altLang="en-US" sz="1300">
                <a:solidFill>
                  <a:schemeClr val="tx1"/>
                </a:solidFill>
                <a:latin typeface="Lucida Sans Unicode" pitchFamily="34" charset="0"/>
                <a:cs typeface="Arial" pitchFamily="34" charset="0"/>
              </a:rPr>
              <a:t>log(size)</a:t>
            </a:r>
          </a:p>
        </p:txBody>
      </p:sp>
      <p:sp>
        <p:nvSpPr>
          <p:cNvPr id="2057" name="Text Box 16"/>
          <p:cNvSpPr txBox="1">
            <a:spLocks noChangeArrowheads="1"/>
          </p:cNvSpPr>
          <p:nvPr/>
        </p:nvSpPr>
        <p:spPr bwMode="auto">
          <a:xfrm>
            <a:off x="1390650" y="4984750"/>
            <a:ext cx="127158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spcBef>
                <a:spcPct val="50000"/>
              </a:spcBef>
              <a:buClrTx/>
              <a:buSzTx/>
              <a:buFontTx/>
              <a:buNone/>
            </a:pPr>
            <a:r>
              <a:rPr lang="de-DE" altLang="en-US" sz="1300">
                <a:solidFill>
                  <a:schemeClr val="tx1"/>
                </a:solidFill>
                <a:latin typeface="Lucida Sans Unicode" pitchFamily="34" charset="0"/>
                <a:cs typeface="Arial" pitchFamily="34" charset="0"/>
              </a:rPr>
              <a:t>log(size)</a:t>
            </a:r>
          </a:p>
        </p:txBody>
      </p:sp>
      <p:sp>
        <p:nvSpPr>
          <p:cNvPr id="2058" name="Text Box 17"/>
          <p:cNvSpPr txBox="1">
            <a:spLocks noChangeArrowheads="1"/>
          </p:cNvSpPr>
          <p:nvPr/>
        </p:nvSpPr>
        <p:spPr bwMode="auto">
          <a:xfrm>
            <a:off x="7661275" y="4930775"/>
            <a:ext cx="127158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spcBef>
                <a:spcPct val="50000"/>
              </a:spcBef>
              <a:buClrTx/>
              <a:buSzTx/>
              <a:buFontTx/>
              <a:buNone/>
            </a:pPr>
            <a:r>
              <a:rPr lang="de-DE" altLang="en-US" sz="1300">
                <a:solidFill>
                  <a:schemeClr val="tx1"/>
                </a:solidFill>
                <a:latin typeface="Lucida Sans Unicode" pitchFamily="34" charset="0"/>
                <a:cs typeface="Arial" pitchFamily="34" charset="0"/>
              </a:rPr>
              <a:t>log(size)</a:t>
            </a:r>
          </a:p>
        </p:txBody>
      </p:sp>
      <p:sp>
        <p:nvSpPr>
          <p:cNvPr id="2059" name="Text Box 18"/>
          <p:cNvSpPr txBox="1">
            <a:spLocks noChangeArrowheads="1"/>
          </p:cNvSpPr>
          <p:nvPr/>
        </p:nvSpPr>
        <p:spPr bwMode="auto">
          <a:xfrm rot="-5400000">
            <a:off x="-324644" y="3834607"/>
            <a:ext cx="154622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spcBef>
                <a:spcPct val="50000"/>
              </a:spcBef>
              <a:buClrTx/>
              <a:buSzTx/>
              <a:buFontTx/>
              <a:buNone/>
            </a:pPr>
            <a:r>
              <a:rPr lang="de-DE" altLang="en-US" sz="1300">
                <a:solidFill>
                  <a:schemeClr val="tx1"/>
                </a:solidFill>
                <a:latin typeface="Lucida Sans Unicode" pitchFamily="34" charset="0"/>
                <a:cs typeface="Arial" pitchFamily="34" charset="0"/>
              </a:rPr>
              <a:t>log(P(size))</a:t>
            </a:r>
          </a:p>
        </p:txBody>
      </p:sp>
      <p:sp>
        <p:nvSpPr>
          <p:cNvPr id="2060" name="Rectangle 20"/>
          <p:cNvSpPr>
            <a:spLocks noChangeArrowheads="1"/>
          </p:cNvSpPr>
          <p:nvPr/>
        </p:nvSpPr>
        <p:spPr bwMode="auto">
          <a:xfrm>
            <a:off x="8532813" y="4970463"/>
            <a:ext cx="1917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7825" indent="-377825" defTabSz="503238">
              <a:defRPr>
                <a:solidFill>
                  <a:srgbClr val="000000"/>
                </a:solidFill>
                <a:latin typeface="Arial" pitchFamily="34" charset="0"/>
              </a:defRPr>
            </a:lvl1pPr>
            <a:lvl2pPr marL="817563" indent="-314325"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lvl="1" eaLnBrk="0">
              <a:lnSpc>
                <a:spcPct val="100000"/>
              </a:lnSpc>
            </a:pPr>
            <a:r>
              <a:rPr lang="en-GB" altLang="en-US" sz="1300">
                <a:solidFill>
                  <a:schemeClr val="tx1"/>
                </a:solidFill>
                <a:latin typeface="Lucida Sans Unicode" pitchFamily="34" charset="0"/>
                <a:cs typeface="Arial" pitchFamily="34" charset="0"/>
              </a:rPr>
              <a:t>Levina</a:t>
            </a:r>
          </a:p>
          <a:p>
            <a:pPr lvl="1" eaLnBrk="0">
              <a:lnSpc>
                <a:spcPct val="100000"/>
              </a:lnSpc>
            </a:pPr>
            <a:r>
              <a:rPr lang="en-GB" altLang="en-US" sz="1300">
                <a:solidFill>
                  <a:schemeClr val="tx1"/>
                </a:solidFill>
                <a:latin typeface="Lucida Sans Unicode" pitchFamily="34" charset="0"/>
                <a:cs typeface="Arial" pitchFamily="34" charset="0"/>
              </a:rPr>
              <a:t>et al.,2007</a:t>
            </a:r>
          </a:p>
        </p:txBody>
      </p:sp>
      <p:sp>
        <p:nvSpPr>
          <p:cNvPr id="2061" name="TextBox 16"/>
          <p:cNvSpPr txBox="1">
            <a:spLocks noChangeArrowheads="1"/>
          </p:cNvSpPr>
          <p:nvPr/>
        </p:nvSpPr>
        <p:spPr bwMode="auto">
          <a:xfrm>
            <a:off x="595313" y="2430463"/>
            <a:ext cx="602932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de-DE" altLang="en-US" sz="2000">
                <a:solidFill>
                  <a:schemeClr val="tx1"/>
                </a:solidFill>
                <a:latin typeface="Lucida Sans Unicode" pitchFamily="34" charset="0"/>
                <a:cs typeface="Arial" pitchFamily="34" charset="0"/>
              </a:rPr>
              <a:t>Critical state – power law – linear in loglog-plot</a:t>
            </a:r>
          </a:p>
        </p:txBody>
      </p:sp>
      <p:sp>
        <p:nvSpPr>
          <p:cNvPr id="32776" name="Rectangle 20"/>
          <p:cNvSpPr>
            <a:spLocks noChangeArrowheads="1"/>
          </p:cNvSpPr>
          <p:nvPr/>
        </p:nvSpPr>
        <p:spPr bwMode="auto">
          <a:xfrm>
            <a:off x="673100" y="5448300"/>
            <a:ext cx="88217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7825" indent="-377825" defTabSz="503238">
              <a:defRPr>
                <a:solidFill>
                  <a:srgbClr val="000000"/>
                </a:solidFill>
                <a:latin typeface="Arial" pitchFamily="34" charset="0"/>
              </a:defRPr>
            </a:lvl1pPr>
            <a:lvl2pPr marL="817563" indent="-314325"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lvl="1" algn="ctr" eaLnBrk="0">
              <a:lnSpc>
                <a:spcPct val="100000"/>
              </a:lnSpc>
            </a:pPr>
            <a:r>
              <a:rPr lang="en-GB" altLang="en-US" sz="2000">
                <a:solidFill>
                  <a:schemeClr val="tx1"/>
                </a:solidFill>
                <a:latin typeface="Lucida Sans Unicode" pitchFamily="34" charset="0"/>
                <a:cs typeface="Arial" pitchFamily="34" charset="0"/>
              </a:rPr>
              <a:t>An avalanche is an object of spatial-temporally linked events.</a:t>
            </a:r>
          </a:p>
        </p:txBody>
      </p:sp>
      <p:sp>
        <p:nvSpPr>
          <p:cNvPr id="32777" name="Rectangle 20"/>
          <p:cNvSpPr>
            <a:spLocks noChangeArrowheads="1"/>
          </p:cNvSpPr>
          <p:nvPr/>
        </p:nvSpPr>
        <p:spPr bwMode="auto">
          <a:xfrm>
            <a:off x="1654175" y="5918200"/>
            <a:ext cx="826928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7825" indent="-377825" defTabSz="503238">
              <a:defRPr>
                <a:solidFill>
                  <a:srgbClr val="000000"/>
                </a:solidFill>
                <a:latin typeface="Arial" pitchFamily="34" charset="0"/>
              </a:defRPr>
            </a:lvl1pPr>
            <a:lvl2pPr marL="817563" indent="-314325"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lvl="1" eaLnBrk="0">
              <a:lnSpc>
                <a:spcPct val="100000"/>
              </a:lnSpc>
            </a:pPr>
            <a:r>
              <a:rPr lang="en-GB" altLang="en-US" sz="2000" b="1">
                <a:solidFill>
                  <a:schemeClr val="tx1"/>
                </a:solidFill>
                <a:latin typeface="Lucida Sans Unicode" pitchFamily="34" charset="0"/>
                <a:cs typeface="Arial" pitchFamily="34" charset="0"/>
              </a:rPr>
              <a:t>Size</a:t>
            </a:r>
            <a:r>
              <a:rPr lang="en-GB" altLang="en-US" sz="2000">
                <a:solidFill>
                  <a:schemeClr val="tx1"/>
                </a:solidFill>
                <a:latin typeface="Lucida Sans Unicode" pitchFamily="34" charset="0"/>
                <a:cs typeface="Arial" pitchFamily="34" charset="0"/>
              </a:rPr>
              <a:t> 	 – number of events within one avalanche</a:t>
            </a:r>
          </a:p>
          <a:p>
            <a:pPr lvl="1" eaLnBrk="0">
              <a:lnSpc>
                <a:spcPct val="100000"/>
              </a:lnSpc>
            </a:pPr>
            <a:r>
              <a:rPr lang="en-GB" altLang="en-US" sz="2000" b="1">
                <a:solidFill>
                  <a:schemeClr val="tx1"/>
                </a:solidFill>
                <a:latin typeface="Lucida Sans Unicode" pitchFamily="34" charset="0"/>
                <a:cs typeface="Arial" pitchFamily="34" charset="0"/>
              </a:rPr>
              <a:t>Duration</a:t>
            </a:r>
            <a:r>
              <a:rPr lang="en-GB" altLang="en-US" sz="2000">
                <a:solidFill>
                  <a:schemeClr val="tx1"/>
                </a:solidFill>
                <a:latin typeface="Lucida Sans Unicode" pitchFamily="34" charset="0"/>
                <a:cs typeface="Arial" pitchFamily="34" charset="0"/>
              </a:rPr>
              <a:t> – time between first and last event of the avalanche</a:t>
            </a:r>
          </a:p>
        </p:txBody>
      </p:sp>
      <p:pic>
        <p:nvPicPr>
          <p:cNvPr id="32773"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24688" y="0"/>
            <a:ext cx="3055937"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5013" name="Text Box 21"/>
          <p:cNvSpPr txBox="1">
            <a:spLocks noChangeArrowheads="1"/>
          </p:cNvSpPr>
          <p:nvPr/>
        </p:nvSpPr>
        <p:spPr bwMode="auto">
          <a:xfrm>
            <a:off x="119063" y="446088"/>
            <a:ext cx="6907212" cy="1252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spcBef>
                <a:spcPct val="50000"/>
              </a:spcBef>
              <a:buClrTx/>
              <a:buSzTx/>
              <a:buFontTx/>
              <a:buNone/>
            </a:pPr>
            <a:r>
              <a:rPr lang="de-DE" altLang="en-US" sz="3500">
                <a:solidFill>
                  <a:srgbClr val="333399"/>
                </a:solidFill>
                <a:latin typeface="Lucida Sans Unicode" pitchFamily="34" charset="0"/>
                <a:cs typeface="Arial" pitchFamily="34" charset="0"/>
              </a:rPr>
              <a:t>Self-Organized Criticality</a:t>
            </a:r>
          </a:p>
          <a:p>
            <a:pPr algn="ctr" hangingPunct="1">
              <a:lnSpc>
                <a:spcPct val="100000"/>
              </a:lnSpc>
              <a:spcBef>
                <a:spcPct val="50000"/>
              </a:spcBef>
              <a:buClrTx/>
              <a:buSzTx/>
              <a:buFontTx/>
              <a:buNone/>
            </a:pPr>
            <a:r>
              <a:rPr lang="de-DE" altLang="en-US" sz="2700">
                <a:solidFill>
                  <a:srgbClr val="333399"/>
                </a:solidFill>
                <a:latin typeface="Lucida Sans Unicode" pitchFamily="34" charset="0"/>
                <a:cs typeface="Arial" pitchFamily="34" charset="0"/>
              </a:rPr>
              <a:t>(a long chapter in Physics)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7"/>
                                        </p:tgtEl>
                                        <p:attrNameLst>
                                          <p:attrName>style.visibility</p:attrName>
                                        </p:attrNameLst>
                                      </p:cBhvr>
                                      <p:to>
                                        <p:strVal val="visible"/>
                                      </p:to>
                                    </p:set>
                                  </p:childTnLst>
                                </p:cTn>
                              </p:par>
                              <p:par>
                                <p:cTn id="11" presetID="9" presetClass="entr" presetSubtype="0" fill="hold" nodeType="withEffect">
                                  <p:stCondLst>
                                    <p:cond delay="0"/>
                                  </p:stCondLst>
                                  <p:childTnLst>
                                    <p:set>
                                      <p:cBhvr>
                                        <p:cTn id="12" dur="1" fill="hold">
                                          <p:stCondLst>
                                            <p:cond delay="0"/>
                                          </p:stCondLst>
                                        </p:cTn>
                                        <p:tgtEl>
                                          <p:spTgt spid="32773"/>
                                        </p:tgtEl>
                                        <p:attrNameLst>
                                          <p:attrName>style.visibility</p:attrName>
                                        </p:attrNameLst>
                                      </p:cBhvr>
                                      <p:to>
                                        <p:strVal val="visible"/>
                                      </p:to>
                                    </p:set>
                                    <p:animEffect transition="in" filter="dissolve">
                                      <p:cBhvr>
                                        <p:cTn id="13" dur="500"/>
                                        <p:tgtEl>
                                          <p:spTgt spid="32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6" grpId="0"/>
      <p:bldP spid="3277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2475" y="1479550"/>
            <a:ext cx="3889375" cy="4891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66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563" y="1428750"/>
            <a:ext cx="4559300" cy="21748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6612" name="Text Box 4"/>
          <p:cNvSpPr txBox="1">
            <a:spLocks noChangeArrowheads="1"/>
          </p:cNvSpPr>
          <p:nvPr/>
        </p:nvSpPr>
        <p:spPr bwMode="auto">
          <a:xfrm>
            <a:off x="198438" y="3600450"/>
            <a:ext cx="5562600" cy="236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rgbClr val="000000"/>
                </a:solidFill>
                <a:latin typeface="Arial" pitchFamily="34" charset="0"/>
              </a:defRPr>
            </a:lvl9pPr>
          </a:lstStyle>
          <a:p>
            <a:pPr>
              <a:spcBef>
                <a:spcPts val="1000"/>
              </a:spcBef>
            </a:pPr>
            <a:r>
              <a:rPr lang="en-GB" altLang="en-US" sz="2000" b="1" dirty="0"/>
              <a:t>Cortical mapping by electrical recordings: </a:t>
            </a:r>
            <a:r>
              <a:rPr lang="en-GB" altLang="en-US" sz="2000" dirty="0"/>
              <a:t>Representation of the </a:t>
            </a:r>
            <a:r>
              <a:rPr lang="en-GB" altLang="en-US" sz="2000" dirty="0" smtClean="0"/>
              <a:t>paw </a:t>
            </a:r>
            <a:r>
              <a:rPr lang="en-GB" altLang="en-US" sz="2000" dirty="0"/>
              <a:t>(green) only increases if performance increases. If only motor activity increases but not performance, the representation of the upper arm increases (blue) instead. When the </a:t>
            </a:r>
            <a:r>
              <a:rPr lang="en-GB" altLang="en-US" sz="2000" dirty="0" smtClean="0"/>
              <a:t>paw </a:t>
            </a:r>
            <a:r>
              <a:rPr lang="en-GB" altLang="en-US" sz="2000" dirty="0"/>
              <a:t>representation (green) increases, the representation of the upper arm shrinks and vice versa. </a:t>
            </a:r>
          </a:p>
        </p:txBody>
      </p:sp>
      <p:sp>
        <p:nvSpPr>
          <p:cNvPr id="196613" name="Text Box 5"/>
          <p:cNvSpPr txBox="1">
            <a:spLocks noChangeArrowheads="1"/>
          </p:cNvSpPr>
          <p:nvPr/>
        </p:nvSpPr>
        <p:spPr bwMode="auto">
          <a:xfrm>
            <a:off x="4679950" y="6480175"/>
            <a:ext cx="5580063" cy="547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Lst>
              <a:defRPr>
                <a:solidFill>
                  <a:srgbClr val="000000"/>
                </a:solidFill>
                <a:latin typeface="Arial" pitchFamily="34" charset="0"/>
              </a:defRPr>
            </a:lvl9pPr>
          </a:lstStyle>
          <a:p>
            <a:pPr>
              <a:spcBef>
                <a:spcPts val="750"/>
              </a:spcBef>
            </a:pPr>
            <a:r>
              <a:rPr lang="en-GB" altLang="en-US" sz="1600"/>
              <a:t>SRC = skilled reaching conditions (animal successful) </a:t>
            </a:r>
            <a:br>
              <a:rPr lang="en-GB" altLang="en-US" sz="1600"/>
            </a:br>
            <a:r>
              <a:rPr lang="en-GB" altLang="en-US" sz="1600"/>
              <a:t>URC = unskilled reaching conditions (animal not succesful)</a:t>
            </a:r>
            <a:r>
              <a:rPr lang="ar-SA" altLang="en-US" sz="1600">
                <a:cs typeface="Arial" pitchFamily="34" charset="0"/>
              </a:rPr>
              <a:t>‏</a:t>
            </a:r>
            <a:endParaRPr lang="en-GB" altLang="en-US" sz="1600"/>
          </a:p>
        </p:txBody>
      </p:sp>
      <p:sp>
        <p:nvSpPr>
          <p:cNvPr id="196614" name="Text Box 6"/>
          <p:cNvSpPr txBox="1">
            <a:spLocks noChangeArrowheads="1"/>
          </p:cNvSpPr>
          <p:nvPr/>
        </p:nvSpPr>
        <p:spPr bwMode="auto">
          <a:xfrm>
            <a:off x="360363" y="360363"/>
            <a:ext cx="8728075"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itchFamily="34" charset="0"/>
              </a:defRPr>
            </a:lvl9pPr>
          </a:lstStyle>
          <a:p>
            <a:r>
              <a:rPr lang="en-GB" altLang="en-US" sz="3200" i="1">
                <a:solidFill>
                  <a:srgbClr val="000099"/>
                </a:solidFill>
              </a:rPr>
              <a:t>Experience dependent plasticity</a:t>
            </a:r>
          </a:p>
        </p:txBody>
      </p:sp>
      <p:sp>
        <p:nvSpPr>
          <p:cNvPr id="196615" name="Text Box 7"/>
          <p:cNvSpPr txBox="1">
            <a:spLocks noChangeArrowheads="1"/>
          </p:cNvSpPr>
          <p:nvPr/>
        </p:nvSpPr>
        <p:spPr bwMode="auto">
          <a:xfrm>
            <a:off x="360363" y="7059613"/>
            <a:ext cx="3252787"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Lst>
              <a:defRPr>
                <a:solidFill>
                  <a:srgbClr val="000000"/>
                </a:solidFill>
                <a:latin typeface="Arial" pitchFamily="34" charset="0"/>
              </a:defRPr>
            </a:lvl1pPr>
            <a:lvl2pPr>
              <a:tabLst>
                <a:tab pos="723900" algn="l"/>
                <a:tab pos="1447800" algn="l"/>
                <a:tab pos="2171700" algn="l"/>
                <a:tab pos="2895600" algn="l"/>
              </a:tabLst>
              <a:defRPr>
                <a:solidFill>
                  <a:srgbClr val="000000"/>
                </a:solidFill>
                <a:latin typeface="Arial" pitchFamily="34" charset="0"/>
              </a:defRPr>
            </a:lvl2pPr>
            <a:lvl3pPr>
              <a:tabLst>
                <a:tab pos="723900" algn="l"/>
                <a:tab pos="1447800" algn="l"/>
                <a:tab pos="2171700" algn="l"/>
                <a:tab pos="2895600" algn="l"/>
              </a:tabLst>
              <a:defRPr>
                <a:solidFill>
                  <a:srgbClr val="000000"/>
                </a:solidFill>
                <a:latin typeface="Arial" pitchFamily="34" charset="0"/>
              </a:defRPr>
            </a:lvl3pPr>
            <a:lvl4pPr>
              <a:tabLst>
                <a:tab pos="723900" algn="l"/>
                <a:tab pos="1447800" algn="l"/>
                <a:tab pos="2171700" algn="l"/>
                <a:tab pos="2895600" algn="l"/>
              </a:tabLst>
              <a:defRPr>
                <a:solidFill>
                  <a:srgbClr val="000000"/>
                </a:solidFill>
                <a:latin typeface="Arial" pitchFamily="34" charset="0"/>
              </a:defRPr>
            </a:lvl4pPr>
            <a:lvl5pPr>
              <a:tabLst>
                <a:tab pos="723900" algn="l"/>
                <a:tab pos="1447800" algn="l"/>
                <a:tab pos="2171700" algn="l"/>
                <a:tab pos="28956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9pPr>
          </a:lstStyle>
          <a:p>
            <a:pPr>
              <a:spcBef>
                <a:spcPts val="750"/>
              </a:spcBef>
            </a:pPr>
            <a:r>
              <a:rPr lang="en-GB" altLang="en-US" sz="1600"/>
              <a:t>Kleim et al. (2004)</a:t>
            </a:r>
            <a:r>
              <a:rPr lang="ar-SA" altLang="en-US" sz="1600">
                <a:cs typeface="Arial" pitchFamily="34" charset="0"/>
              </a:rPr>
              <a:t>‏</a:t>
            </a:r>
            <a:endParaRPr lang="en-GB" altLang="en-US" sz="160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fill="hold" nodeType="clickEffect">
                                  <p:stCondLst>
                                    <p:cond delay="0"/>
                                  </p:stCondLst>
                                  <p:childTnLst>
                                    <p:set>
                                      <p:cBhvr additive="repl">
                                        <p:cTn id="6" dur="1" fill="hold">
                                          <p:stCondLst>
                                            <p:cond delay="0"/>
                                          </p:stCondLst>
                                        </p:cTn>
                                        <p:tgtEl>
                                          <p:spTgt spid="196610"/>
                                        </p:tgtEl>
                                        <p:attrNameLst>
                                          <p:attrName>style.visibility</p:attrName>
                                        </p:attrNameLst>
                                      </p:cBhvr>
                                      <p:to>
                                        <p:strVal val="visible"/>
                                      </p:to>
                                    </p:set>
                                    <p:animEffect transition="in" filter="fade">
                                      <p:cBhvr additive="repl">
                                        <p:cTn id="7" dur="2000"/>
                                        <p:tgtEl>
                                          <p:spTgt spid="196610"/>
                                        </p:tgtEl>
                                      </p:cBhvr>
                                    </p:animEffect>
                                  </p:childTnLst>
                                </p:cTn>
                              </p:par>
                              <p:par>
                                <p:cTn id="8" presetID="10" presetClass="entr" fill="hold" nodeType="withEffect">
                                  <p:stCondLst>
                                    <p:cond delay="0"/>
                                  </p:stCondLst>
                                  <p:childTnLst>
                                    <p:set>
                                      <p:cBhvr additive="repl">
                                        <p:cTn id="9" dur="1" fill="hold">
                                          <p:stCondLst>
                                            <p:cond delay="0"/>
                                          </p:stCondLst>
                                        </p:cTn>
                                        <p:tgtEl>
                                          <p:spTgt spid="196612"/>
                                        </p:tgtEl>
                                        <p:attrNameLst>
                                          <p:attrName>style.visibility</p:attrName>
                                        </p:attrNameLst>
                                      </p:cBhvr>
                                      <p:to>
                                        <p:strVal val="visible"/>
                                      </p:to>
                                    </p:set>
                                    <p:animEffect transition="in" filter="fade">
                                      <p:cBhvr additive="repl">
                                        <p:cTn id="10" dur="2000"/>
                                        <p:tgtEl>
                                          <p:spTgt spid="196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482903" y="56215"/>
            <a:ext cx="9419243" cy="1260431"/>
          </a:xfrm>
          <a:noFill/>
        </p:spPr>
        <p:txBody>
          <a:bodyPr lIns="90000" tIns="46800" rIns="90000" bIns="46800" rtlCol="0">
            <a:normAutofit/>
            <a:scene3d>
              <a:camera prst="orthographicFront"/>
              <a:lightRig rig="soft" dir="t"/>
            </a:scene3d>
            <a:sp3d prstMaterial="softEdge">
              <a:bevelT w="25400" h="25400"/>
            </a:sp3d>
          </a:bodyPr>
          <a:lstStyle/>
          <a:p>
            <a:pPr algn="l" defTabSz="914400" fontAlgn="auto" hangingPunct="1">
              <a:lnSpc>
                <a:spcPct val="100000"/>
              </a:lnSpc>
              <a:spcAft>
                <a:spcPts val="0"/>
              </a:spcAft>
              <a:buClrTx/>
              <a:buSzTx/>
              <a:buFontTx/>
              <a:buNone/>
              <a:defRPr/>
            </a:pPr>
            <a:r>
              <a:rPr lang="de-DE" sz="3200" b="1" kern="1200" dirty="0">
                <a:solidFill>
                  <a:schemeClr val="tx2"/>
                </a:solidFill>
                <a:effectLst>
                  <a:outerShdw blurRad="31750" dist="25400" dir="5400000" algn="tl" rotWithShape="0">
                    <a:srgbClr val="000000">
                      <a:alpha val="25000"/>
                    </a:srgbClr>
                  </a:outerShdw>
                </a:effectLst>
                <a:latin typeface="+mj-lt"/>
                <a:ea typeface="+mj-ea"/>
                <a:cs typeface="+mj-cs"/>
              </a:rPr>
              <a:t>Avalanches and SOC in neuronal networks</a:t>
            </a:r>
          </a:p>
        </p:txBody>
      </p:sp>
      <p:pic>
        <p:nvPicPr>
          <p:cNvPr id="86020" name="Picture 4" descr="Begg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2813" y="1795463"/>
            <a:ext cx="5119687"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0" name="Rectangle 5"/>
          <p:cNvSpPr>
            <a:spLocks noChangeArrowheads="1"/>
          </p:cNvSpPr>
          <p:nvPr/>
        </p:nvSpPr>
        <p:spPr bwMode="auto">
          <a:xfrm>
            <a:off x="6469063" y="6954838"/>
            <a:ext cx="2678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7825" indent="-377825" defTabSz="503238">
              <a:defRPr>
                <a:solidFill>
                  <a:srgbClr val="000000"/>
                </a:solidFill>
                <a:latin typeface="Arial" pitchFamily="34" charset="0"/>
              </a:defRPr>
            </a:lvl1pPr>
            <a:lvl2pPr marL="817563" indent="-314325"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lvl="1" algn="ctr" eaLnBrk="0">
              <a:lnSpc>
                <a:spcPct val="100000"/>
              </a:lnSpc>
            </a:pPr>
            <a:r>
              <a:rPr lang="en-GB" altLang="en-US" sz="1300">
                <a:solidFill>
                  <a:schemeClr val="tx1"/>
                </a:solidFill>
                <a:latin typeface="Lucida Sans Unicode" pitchFamily="34" charset="0"/>
                <a:cs typeface="Arial" pitchFamily="34" charset="0"/>
              </a:rPr>
              <a:t>Beggs and Plenz, 2003</a:t>
            </a:r>
          </a:p>
        </p:txBody>
      </p:sp>
      <p:pic>
        <p:nvPicPr>
          <p:cNvPr id="86022" name="Picture 6" descr="Tetzlaff1_CDR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11375"/>
            <a:ext cx="4564063" cy="4249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AutoShape 2"/>
          <p:cNvSpPr>
            <a:spLocks noGrp="1" noChangeArrowheads="1"/>
          </p:cNvSpPr>
          <p:nvPr>
            <p:ph type="title" idx="4294967295"/>
          </p:nvPr>
        </p:nvSpPr>
        <p:spPr>
          <a:xfrm>
            <a:off x="88811" y="7002"/>
            <a:ext cx="9073780" cy="1260432"/>
          </a:xfrm>
          <a:noFill/>
        </p:spPr>
        <p:txBody>
          <a:bodyPr rtlCol="0">
            <a:normAutofit/>
            <a:scene3d>
              <a:camera prst="orthographicFront"/>
              <a:lightRig rig="soft" dir="t"/>
            </a:scene3d>
            <a:sp3d prstMaterial="softEdge">
              <a:bevelT w="25400" h="25400"/>
            </a:sp3d>
          </a:bodyPr>
          <a:lstStyle/>
          <a:p>
            <a:pPr algn="l" defTabSz="914400" fontAlgn="auto" hangingPunct="1">
              <a:lnSpc>
                <a:spcPct val="100000"/>
              </a:lnSpc>
              <a:spcAft>
                <a:spcPts val="0"/>
              </a:spcAft>
              <a:buClrTx/>
              <a:buSzTx/>
              <a:buFontTx/>
              <a:buNone/>
              <a:defRPr/>
            </a:pPr>
            <a:r>
              <a:rPr lang="de-DE" sz="4100" b="1" kern="1200" dirty="0">
                <a:solidFill>
                  <a:schemeClr val="tx2"/>
                </a:solidFill>
                <a:effectLst>
                  <a:outerShdw blurRad="31750" dist="25400" dir="5400000" algn="tl" rotWithShape="0">
                    <a:srgbClr val="000000">
                      <a:alpha val="25000"/>
                    </a:srgbClr>
                  </a:outerShdw>
                </a:effectLst>
                <a:latin typeface="+mj-lt"/>
                <a:ea typeface="+mj-ea"/>
                <a:cs typeface="+mj-cs"/>
              </a:rPr>
              <a:t>Criticality in cell cultures</a:t>
            </a:r>
          </a:p>
        </p:txBody>
      </p:sp>
      <p:pic>
        <p:nvPicPr>
          <p:cNvPr id="87044" name="Picture 12" descr="biological_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3382963"/>
            <a:ext cx="1004252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Text Box 23"/>
          <p:cNvSpPr txBox="1">
            <a:spLocks noChangeArrowheads="1"/>
          </p:cNvSpPr>
          <p:nvPr/>
        </p:nvSpPr>
        <p:spPr bwMode="auto">
          <a:xfrm>
            <a:off x="3411538" y="5918200"/>
            <a:ext cx="6669087"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buClr>
                <a:srgbClr val="003366"/>
              </a:buClr>
              <a:buSzPct val="100000"/>
              <a:buFont typeface="Times New Roman" pitchFamily="18" charset="0"/>
              <a:buNone/>
            </a:pPr>
            <a:r>
              <a:rPr lang="de-DE" altLang="en-US" sz="2000">
                <a:solidFill>
                  <a:schemeClr val="tx1"/>
                </a:solidFill>
                <a:latin typeface="Lucida Sans Unicode" pitchFamily="34" charset="0"/>
                <a:cs typeface="Arial" pitchFamily="34" charset="0"/>
              </a:rPr>
              <a:t>- 20 cell cultures between day 11 and 95 in vitro have been assessed</a:t>
            </a:r>
          </a:p>
        </p:txBody>
      </p:sp>
      <p:sp>
        <p:nvSpPr>
          <p:cNvPr id="3079" name="Text Box 16"/>
          <p:cNvSpPr txBox="1">
            <a:spLocks noChangeArrowheads="1"/>
          </p:cNvSpPr>
          <p:nvPr/>
        </p:nvSpPr>
        <p:spPr bwMode="auto">
          <a:xfrm>
            <a:off x="276225" y="2906713"/>
            <a:ext cx="98044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spcBef>
                <a:spcPct val="50000"/>
              </a:spcBef>
              <a:buClrTx/>
              <a:buSzTx/>
              <a:buFontTx/>
              <a:buNone/>
            </a:pPr>
            <a:r>
              <a:rPr lang="de-DE" altLang="en-US" sz="2000">
                <a:solidFill>
                  <a:schemeClr val="tx1"/>
                </a:solidFill>
                <a:latin typeface="Lucida Sans Unicode" pitchFamily="34" charset="0"/>
                <a:cs typeface="Arial" pitchFamily="34" charset="0"/>
              </a:rPr>
              <a:t>Growth phase           overshoot phase                    equilibrium phase</a:t>
            </a:r>
          </a:p>
        </p:txBody>
      </p:sp>
      <p:sp>
        <p:nvSpPr>
          <p:cNvPr id="3080" name="Text Box 17"/>
          <p:cNvSpPr txBox="1">
            <a:spLocks noChangeArrowheads="1"/>
          </p:cNvSpPr>
          <p:nvPr/>
        </p:nvSpPr>
        <p:spPr bwMode="auto">
          <a:xfrm>
            <a:off x="188913" y="4845050"/>
            <a:ext cx="98044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spcBef>
                <a:spcPct val="50000"/>
              </a:spcBef>
              <a:buClrTx/>
              <a:buSzTx/>
              <a:buFontTx/>
              <a:buNone/>
            </a:pPr>
            <a:r>
              <a:rPr lang="de-DE" altLang="en-US" sz="2000">
                <a:solidFill>
                  <a:schemeClr val="tx1"/>
                </a:solidFill>
                <a:latin typeface="Lucida Sans Unicode" pitchFamily="34" charset="0"/>
                <a:cs typeface="Arial" pitchFamily="34" charset="0"/>
              </a:rPr>
              <a:t>    Poisson                  supercritical            subcritical               critical</a:t>
            </a:r>
          </a:p>
        </p:txBody>
      </p:sp>
      <p:graphicFrame>
        <p:nvGraphicFramePr>
          <p:cNvPr id="94233" name="Object 18"/>
          <p:cNvGraphicFramePr>
            <a:graphicFrameLocks noChangeAspect="1"/>
          </p:cNvGraphicFramePr>
          <p:nvPr/>
        </p:nvGraphicFramePr>
        <p:xfrm>
          <a:off x="7245350" y="0"/>
          <a:ext cx="2835275" cy="2127250"/>
        </p:xfrm>
        <a:graphic>
          <a:graphicData uri="http://schemas.openxmlformats.org/presentationml/2006/ole">
            <mc:AlternateContent xmlns:mc="http://schemas.openxmlformats.org/markup-compatibility/2006">
              <mc:Choice xmlns:v="urn:schemas-microsoft-com:vml" Requires="v">
                <p:oleObj spid="_x0000_s87057" name="CorelDRAW" r:id="rId4" imgW="7315920" imgH="5493600" progId="CorelDRAW.Graphic.12">
                  <p:embed/>
                </p:oleObj>
              </mc:Choice>
              <mc:Fallback>
                <p:oleObj name="CorelDRAW" r:id="rId4" imgW="7315920" imgH="5493600" progId="CorelDRAW.Graphic.12">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5350" y="0"/>
                        <a:ext cx="2835275" cy="212725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5"/>
          <p:cNvSpPr>
            <a:spLocks noGrp="1" noChangeArrowheads="1"/>
          </p:cNvSpPr>
          <p:nvPr>
            <p:ph type="title" idx="4294967295"/>
          </p:nvPr>
        </p:nvSpPr>
        <p:spPr>
          <a:xfrm>
            <a:off x="503552" y="302277"/>
            <a:ext cx="9073185" cy="1260432"/>
          </a:xfrm>
          <a:noFill/>
        </p:spPr>
        <p:txBody>
          <a:bodyPr lIns="90000" tIns="46800" rIns="90000" bIns="46800" rtlCol="0">
            <a:normAutofit/>
            <a:scene3d>
              <a:camera prst="orthographicFront"/>
              <a:lightRig rig="soft" dir="t"/>
            </a:scene3d>
            <a:sp3d prstMaterial="softEdge">
              <a:bevelT w="25400" h="25400"/>
            </a:sp3d>
          </a:bodyPr>
          <a:lstStyle/>
          <a:p>
            <a:pPr algn="l" defTabSz="914400" fontAlgn="auto" hangingPunct="1">
              <a:lnSpc>
                <a:spcPct val="100000"/>
              </a:lnSpc>
              <a:spcAft>
                <a:spcPts val="0"/>
              </a:spcAft>
              <a:buClrTx/>
              <a:buSzTx/>
              <a:buFontTx/>
              <a:buNone/>
              <a:defRPr/>
            </a:pPr>
            <a:r>
              <a:rPr lang="de-DE" sz="3200" b="1" kern="1200">
                <a:solidFill>
                  <a:schemeClr val="tx2"/>
                </a:solidFill>
                <a:effectLst>
                  <a:outerShdw blurRad="31750" dist="25400" dir="5400000" algn="tl" rotWithShape="0">
                    <a:srgbClr val="000000">
                      <a:alpha val="25000"/>
                    </a:srgbClr>
                  </a:outerShdw>
                </a:effectLst>
                <a:latin typeface="+mj-lt"/>
                <a:ea typeface="+mj-ea"/>
                <a:cs typeface="+mj-cs"/>
              </a:rPr>
              <a:t>The model</a:t>
            </a:r>
          </a:p>
        </p:txBody>
      </p:sp>
      <p:sp>
        <p:nvSpPr>
          <p:cNvPr id="94229" name="Text Box 6"/>
          <p:cNvSpPr txBox="1">
            <a:spLocks noChangeArrowheads="1"/>
          </p:cNvSpPr>
          <p:nvPr/>
        </p:nvSpPr>
        <p:spPr bwMode="auto">
          <a:xfrm>
            <a:off x="1706563" y="1477963"/>
            <a:ext cx="6694487"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207" tIns="51588" rIns="99207" bIns="51588">
            <a:spAutoFit/>
          </a:bodyPr>
          <a:lstStyle>
            <a:lvl1pPr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1pPr>
            <a:lvl2pPr marL="819150" indent="-3159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2pPr>
            <a:lvl3pPr marL="1260475"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3pPr>
            <a:lvl4pPr marL="1763713"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4pPr>
            <a:lvl5pPr marL="2268538"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9pPr>
          </a:lstStyle>
          <a:p>
            <a:pPr algn="ctr" hangingPunct="1">
              <a:lnSpc>
                <a:spcPct val="100000"/>
              </a:lnSpc>
              <a:buClr>
                <a:srgbClr val="003366"/>
              </a:buClr>
              <a:buSzPct val="100000"/>
              <a:buFont typeface="Times New Roman" pitchFamily="18" charset="0"/>
              <a:buNone/>
            </a:pPr>
            <a:r>
              <a:rPr lang="en-GB" altLang="en-US" sz="2200">
                <a:solidFill>
                  <a:schemeClr val="tx1"/>
                </a:solidFill>
                <a:latin typeface="Lucida Sans Unicode" pitchFamily="34" charset="0"/>
                <a:cs typeface="Arial" pitchFamily="34" charset="0"/>
              </a:rPr>
              <a:t>Circular axonal and dendritic probability spaces</a:t>
            </a:r>
          </a:p>
        </p:txBody>
      </p:sp>
      <p:sp>
        <p:nvSpPr>
          <p:cNvPr id="89092" name="Text Box 4"/>
          <p:cNvSpPr txBox="1">
            <a:spLocks noChangeArrowheads="1"/>
          </p:cNvSpPr>
          <p:nvPr/>
        </p:nvSpPr>
        <p:spPr bwMode="auto">
          <a:xfrm>
            <a:off x="1387475" y="6002338"/>
            <a:ext cx="8415338"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spcBef>
                <a:spcPct val="50000"/>
              </a:spcBef>
              <a:buClrTx/>
              <a:buSzTx/>
              <a:buFontTx/>
              <a:buNone/>
            </a:pPr>
            <a:r>
              <a:rPr lang="de-DE" altLang="en-US" sz="2200">
                <a:solidFill>
                  <a:schemeClr val="tx1"/>
                </a:solidFill>
                <a:cs typeface="Arial" pitchFamily="34" charset="0"/>
              </a:rPr>
              <a:t>Individual shrinkage and growth following a homeostatic principle.</a:t>
            </a:r>
          </a:p>
        </p:txBody>
      </p:sp>
      <p:grpSp>
        <p:nvGrpSpPr>
          <p:cNvPr id="89093" name="Group 5"/>
          <p:cNvGrpSpPr>
            <a:grpSpLocks/>
          </p:cNvGrpSpPr>
          <p:nvPr/>
        </p:nvGrpSpPr>
        <p:grpSpPr bwMode="auto">
          <a:xfrm>
            <a:off x="2420938" y="2271713"/>
            <a:ext cx="2708275" cy="2698750"/>
            <a:chOff x="567" y="1434"/>
            <a:chExt cx="1548" cy="1542"/>
          </a:xfrm>
        </p:grpSpPr>
        <p:pic>
          <p:nvPicPr>
            <p:cNvPr id="89094" name="Picture 6" descr="neu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 y="1509"/>
              <a:ext cx="1548" cy="1392"/>
            </a:xfrm>
            <a:prstGeom prst="rect">
              <a:avLst/>
            </a:prstGeom>
            <a:noFill/>
            <a:extLst>
              <a:ext uri="{909E8E84-426E-40DD-AFC4-6F175D3DCCD1}">
                <a14:hiddenFill xmlns:a14="http://schemas.microsoft.com/office/drawing/2010/main">
                  <a:solidFill>
                    <a:srgbClr val="FFFFFF"/>
                  </a:solidFill>
                </a14:hiddenFill>
              </a:ext>
            </a:extLst>
          </p:spPr>
        </p:pic>
        <p:sp>
          <p:nvSpPr>
            <p:cNvPr id="89095" name="Oval 7"/>
            <p:cNvSpPr>
              <a:spLocks noChangeArrowheads="1"/>
            </p:cNvSpPr>
            <p:nvPr/>
          </p:nvSpPr>
          <p:spPr bwMode="auto">
            <a:xfrm>
              <a:off x="570" y="1434"/>
              <a:ext cx="1542" cy="1542"/>
            </a:xfrm>
            <a:prstGeom prst="ellipse">
              <a:avLst/>
            </a:prstGeom>
            <a:gradFill rotWithShape="1">
              <a:gsLst>
                <a:gs pos="0">
                  <a:srgbClr val="FF0000">
                    <a:alpha val="27000"/>
                  </a:srgbClr>
                </a:gs>
                <a:gs pos="100000">
                  <a:srgbClr val="FF0000">
                    <a:alpha val="27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9096" name="Group 8"/>
          <p:cNvGrpSpPr>
            <a:grpSpLocks/>
          </p:cNvGrpSpPr>
          <p:nvPr/>
        </p:nvGrpSpPr>
        <p:grpSpPr bwMode="auto">
          <a:xfrm>
            <a:off x="4405313" y="2271713"/>
            <a:ext cx="2708275" cy="2698750"/>
            <a:chOff x="2466" y="1570"/>
            <a:chExt cx="1548" cy="1542"/>
          </a:xfrm>
        </p:grpSpPr>
        <p:pic>
          <p:nvPicPr>
            <p:cNvPr id="89097" name="Picture 9" descr="neu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 y="1645"/>
              <a:ext cx="1548" cy="1392"/>
            </a:xfrm>
            <a:prstGeom prst="rect">
              <a:avLst/>
            </a:prstGeom>
            <a:noFill/>
            <a:extLst>
              <a:ext uri="{909E8E84-426E-40DD-AFC4-6F175D3DCCD1}">
                <a14:hiddenFill xmlns:a14="http://schemas.microsoft.com/office/drawing/2010/main">
                  <a:solidFill>
                    <a:srgbClr val="FFFFFF"/>
                  </a:solidFill>
                </a14:hiddenFill>
              </a:ext>
            </a:extLst>
          </p:spPr>
        </p:pic>
        <p:sp>
          <p:nvSpPr>
            <p:cNvPr id="89098" name="Oval 10"/>
            <p:cNvSpPr>
              <a:spLocks noChangeArrowheads="1"/>
            </p:cNvSpPr>
            <p:nvPr/>
          </p:nvSpPr>
          <p:spPr bwMode="auto">
            <a:xfrm>
              <a:off x="2472" y="1570"/>
              <a:ext cx="1542" cy="1542"/>
            </a:xfrm>
            <a:prstGeom prst="ellipse">
              <a:avLst/>
            </a:prstGeom>
            <a:solidFill>
              <a:srgbClr val="0000FF">
                <a:alpha val="27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9099" name="Text Box 11"/>
          <p:cNvSpPr txBox="1">
            <a:spLocks noChangeArrowheads="1"/>
          </p:cNvSpPr>
          <p:nvPr/>
        </p:nvSpPr>
        <p:spPr bwMode="auto">
          <a:xfrm>
            <a:off x="1387475" y="5448300"/>
            <a:ext cx="8415338"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spcBef>
                <a:spcPct val="50000"/>
              </a:spcBef>
              <a:buClrTx/>
              <a:buSzTx/>
              <a:buFontTx/>
              <a:buNone/>
            </a:pPr>
            <a:r>
              <a:rPr lang="de-DE" altLang="en-US" sz="2200">
                <a:solidFill>
                  <a:schemeClr val="tx1"/>
                </a:solidFill>
                <a:cs typeface="Arial" pitchFamily="34" charset="0"/>
              </a:rPr>
              <a:t>Overlap determines the synaptic connectivity.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1000" fill="hold"/>
                                        <p:tgtEl>
                                          <p:spTgt spid="89096"/>
                                        </p:tgtEl>
                                      </p:cBhvr>
                                      <p:by x="55000" y="55000"/>
                                    </p:animScale>
                                  </p:childTnLst>
                                </p:cTn>
                              </p:par>
                              <p:par>
                                <p:cTn id="7" presetID="6" presetClass="emph" presetSubtype="0" fill="hold" nodeType="withEffect">
                                  <p:stCondLst>
                                    <p:cond delay="0"/>
                                  </p:stCondLst>
                                  <p:childTnLst>
                                    <p:animScale>
                                      <p:cBhvr>
                                        <p:cTn id="8" dur="1000" fill="hold"/>
                                        <p:tgtEl>
                                          <p:spTgt spid="89093"/>
                                        </p:tgtEl>
                                      </p:cBhvr>
                                      <p:by x="125000" y="125000"/>
                                    </p:animScale>
                                  </p:childTnLst>
                                </p:cTn>
                              </p:par>
                              <p:par>
                                <p:cTn id="9" presetID="2" presetClass="entr" presetSubtype="4" fill="hold" grpId="0" nodeType="withEffect">
                                  <p:stCondLst>
                                    <p:cond delay="0"/>
                                  </p:stCondLst>
                                  <p:childTnLst>
                                    <p:set>
                                      <p:cBhvr>
                                        <p:cTn id="10" dur="1" fill="hold">
                                          <p:stCondLst>
                                            <p:cond delay="0"/>
                                          </p:stCondLst>
                                        </p:cTn>
                                        <p:tgtEl>
                                          <p:spTgt spid="89092"/>
                                        </p:tgtEl>
                                        <p:attrNameLst>
                                          <p:attrName>style.visibility</p:attrName>
                                        </p:attrNameLst>
                                      </p:cBhvr>
                                      <p:to>
                                        <p:strVal val="visible"/>
                                      </p:to>
                                    </p:set>
                                    <p:anim calcmode="lin" valueType="num">
                                      <p:cBhvr additive="base">
                                        <p:cTn id="11" dur="500" fill="hold"/>
                                        <p:tgtEl>
                                          <p:spTgt spid="89092"/>
                                        </p:tgtEl>
                                        <p:attrNameLst>
                                          <p:attrName>ppt_x</p:attrName>
                                        </p:attrNameLst>
                                      </p:cBhvr>
                                      <p:tavLst>
                                        <p:tav tm="0">
                                          <p:val>
                                            <p:strVal val="#ppt_x"/>
                                          </p:val>
                                        </p:tav>
                                        <p:tav tm="100000">
                                          <p:val>
                                            <p:strVal val="#ppt_x"/>
                                          </p:val>
                                        </p:tav>
                                      </p:tavLst>
                                    </p:anim>
                                    <p:anim calcmode="lin" valueType="num">
                                      <p:cBhvr additive="base">
                                        <p:cTn id="12" dur="500" fill="hold"/>
                                        <p:tgtEl>
                                          <p:spTgt spid="890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68"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375" y="1716088"/>
            <a:ext cx="6191250"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3144838"/>
            <a:ext cx="3176588" cy="22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8" name="Text Box 6"/>
          <p:cNvSpPr txBox="1">
            <a:spLocks noChangeArrowheads="1"/>
          </p:cNvSpPr>
          <p:nvPr/>
        </p:nvSpPr>
        <p:spPr bwMode="auto">
          <a:xfrm>
            <a:off x="238125" y="2509838"/>
            <a:ext cx="345440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600">
                <a:solidFill>
                  <a:srgbClr val="FF0000"/>
                </a:solidFill>
                <a:cs typeface="Arial" pitchFamily="34" charset="0"/>
              </a:rPr>
              <a:t>Homeostasis Process</a:t>
            </a:r>
          </a:p>
        </p:txBody>
      </p:sp>
      <p:sp>
        <p:nvSpPr>
          <p:cNvPr id="90119" name="Line 7"/>
          <p:cNvSpPr>
            <a:spLocks noChangeShapeType="1"/>
          </p:cNvSpPr>
          <p:nvPr/>
        </p:nvSpPr>
        <p:spPr bwMode="auto">
          <a:xfrm>
            <a:off x="3770313" y="4097338"/>
            <a:ext cx="1666875"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0" name="Rectangle 8"/>
          <p:cNvSpPr>
            <a:spLocks noChangeArrowheads="1"/>
          </p:cNvSpPr>
          <p:nvPr/>
        </p:nvSpPr>
        <p:spPr bwMode="auto">
          <a:xfrm>
            <a:off x="5516563" y="3621088"/>
            <a:ext cx="1349375" cy="873125"/>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nchor="ct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de-DE" altLang="en-US" sz="2000">
                <a:solidFill>
                  <a:schemeClr val="tx1"/>
                </a:solidFill>
                <a:cs typeface="Arial" pitchFamily="34" charset="0"/>
              </a:rPr>
              <a:t>High</a:t>
            </a:r>
          </a:p>
          <a:p>
            <a:pPr algn="ctr" hangingPunct="1">
              <a:lnSpc>
                <a:spcPct val="100000"/>
              </a:lnSpc>
              <a:buClrTx/>
              <a:buSzTx/>
              <a:buFontTx/>
              <a:buNone/>
            </a:pPr>
            <a:r>
              <a:rPr lang="de-DE" altLang="en-US" sz="2000">
                <a:solidFill>
                  <a:schemeClr val="tx1"/>
                </a:solidFill>
                <a:cs typeface="Arial" pitchFamily="34" charset="0"/>
              </a:rPr>
              <a:t>Input</a:t>
            </a:r>
          </a:p>
        </p:txBody>
      </p:sp>
      <p:sp>
        <p:nvSpPr>
          <p:cNvPr id="90121" name="Rectangle 9"/>
          <p:cNvSpPr>
            <a:spLocks noChangeArrowheads="1"/>
          </p:cNvSpPr>
          <p:nvPr/>
        </p:nvSpPr>
        <p:spPr bwMode="auto">
          <a:xfrm>
            <a:off x="5516563" y="3621088"/>
            <a:ext cx="1349375" cy="873125"/>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nchor="ct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de-DE" altLang="en-US" sz="2000">
                <a:solidFill>
                  <a:schemeClr val="tx1"/>
                </a:solidFill>
                <a:cs typeface="Arial" pitchFamily="34" charset="0"/>
              </a:rPr>
              <a:t>High</a:t>
            </a:r>
          </a:p>
          <a:p>
            <a:pPr algn="ctr" hangingPunct="1">
              <a:lnSpc>
                <a:spcPct val="100000"/>
              </a:lnSpc>
              <a:buClrTx/>
              <a:buSzTx/>
              <a:buFontTx/>
              <a:buNone/>
            </a:pPr>
            <a:r>
              <a:rPr lang="de-DE" altLang="en-US" sz="2000">
                <a:solidFill>
                  <a:schemeClr val="tx1"/>
                </a:solidFill>
                <a:cs typeface="Arial" pitchFamily="34" charset="0"/>
              </a:rPr>
              <a:t>Calcium</a:t>
            </a:r>
          </a:p>
        </p:txBody>
      </p:sp>
      <p:sp>
        <p:nvSpPr>
          <p:cNvPr id="90122" name="Rectangle 10"/>
          <p:cNvSpPr>
            <a:spLocks noChangeArrowheads="1"/>
          </p:cNvSpPr>
          <p:nvPr/>
        </p:nvSpPr>
        <p:spPr bwMode="auto">
          <a:xfrm>
            <a:off x="7183438" y="3065463"/>
            <a:ext cx="1349375" cy="1905000"/>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nchor="ct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de-DE" altLang="en-US" sz="2000">
                <a:solidFill>
                  <a:schemeClr val="tx1"/>
                </a:solidFill>
                <a:cs typeface="Arial" pitchFamily="34" charset="0"/>
              </a:rPr>
              <a:t>Axonal</a:t>
            </a:r>
          </a:p>
          <a:p>
            <a:pPr algn="ctr" hangingPunct="1">
              <a:lnSpc>
                <a:spcPct val="100000"/>
              </a:lnSpc>
              <a:buClrTx/>
              <a:buSzTx/>
              <a:buFontTx/>
              <a:buNone/>
            </a:pPr>
            <a:r>
              <a:rPr lang="de-DE" altLang="en-US" sz="2000">
                <a:solidFill>
                  <a:schemeClr val="tx1"/>
                </a:solidFill>
                <a:cs typeface="Arial" pitchFamily="34" charset="0"/>
              </a:rPr>
              <a:t>Growth</a:t>
            </a:r>
          </a:p>
          <a:p>
            <a:pPr algn="ctr" hangingPunct="1">
              <a:lnSpc>
                <a:spcPct val="100000"/>
              </a:lnSpc>
              <a:buClrTx/>
              <a:buSzTx/>
              <a:buFontTx/>
              <a:buNone/>
            </a:pPr>
            <a:r>
              <a:rPr lang="de-DE" altLang="en-US" sz="2000">
                <a:solidFill>
                  <a:schemeClr val="tx1"/>
                </a:solidFill>
                <a:cs typeface="Arial" pitchFamily="34" charset="0"/>
              </a:rPr>
              <a:t>&amp;</a:t>
            </a:r>
          </a:p>
          <a:p>
            <a:pPr algn="ctr" hangingPunct="1">
              <a:lnSpc>
                <a:spcPct val="100000"/>
              </a:lnSpc>
              <a:buClrTx/>
              <a:buSzTx/>
              <a:buFontTx/>
              <a:buNone/>
            </a:pPr>
            <a:r>
              <a:rPr lang="de-DE" altLang="en-US" sz="2000">
                <a:solidFill>
                  <a:schemeClr val="tx1"/>
                </a:solidFill>
                <a:cs typeface="Arial" pitchFamily="34" charset="0"/>
              </a:rPr>
              <a:t>Dendr.</a:t>
            </a:r>
          </a:p>
          <a:p>
            <a:pPr algn="ctr" hangingPunct="1">
              <a:lnSpc>
                <a:spcPct val="100000"/>
              </a:lnSpc>
              <a:buClrTx/>
              <a:buSzTx/>
              <a:buFontTx/>
              <a:buNone/>
            </a:pPr>
            <a:r>
              <a:rPr lang="de-DE" altLang="en-US" sz="2000">
                <a:solidFill>
                  <a:schemeClr val="tx1"/>
                </a:solidFill>
                <a:cs typeface="Arial" pitchFamily="34" charset="0"/>
              </a:rPr>
              <a:t>Shrinkage</a:t>
            </a:r>
          </a:p>
        </p:txBody>
      </p:sp>
      <p:sp>
        <p:nvSpPr>
          <p:cNvPr id="90123" name="Rectangle 11"/>
          <p:cNvSpPr>
            <a:spLocks noChangeArrowheads="1"/>
          </p:cNvSpPr>
          <p:nvPr/>
        </p:nvSpPr>
        <p:spPr bwMode="auto">
          <a:xfrm>
            <a:off x="8215313" y="1795463"/>
            <a:ext cx="2222500" cy="873125"/>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nchor="ct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de-DE" altLang="en-US" sz="2000">
                <a:solidFill>
                  <a:schemeClr val="tx1"/>
                </a:solidFill>
                <a:cs typeface="Arial" pitchFamily="34" charset="0"/>
              </a:rPr>
              <a:t>Less Synapses</a:t>
            </a:r>
          </a:p>
          <a:p>
            <a:pPr algn="ctr" hangingPunct="1">
              <a:lnSpc>
                <a:spcPct val="100000"/>
              </a:lnSpc>
              <a:buClrTx/>
              <a:buSzTx/>
              <a:buFontTx/>
              <a:buNone/>
            </a:pPr>
            <a:r>
              <a:rPr lang="de-DE" altLang="en-US" sz="2000">
                <a:solidFill>
                  <a:schemeClr val="tx1"/>
                </a:solidFill>
                <a:cs typeface="Arial" pitchFamily="34" charset="0"/>
              </a:rPr>
              <a:t>at THIS neuron</a:t>
            </a:r>
          </a:p>
        </p:txBody>
      </p:sp>
      <p:sp>
        <p:nvSpPr>
          <p:cNvPr id="90124" name="Rectangle 12"/>
          <p:cNvSpPr>
            <a:spLocks noChangeArrowheads="1"/>
          </p:cNvSpPr>
          <p:nvPr/>
        </p:nvSpPr>
        <p:spPr bwMode="auto">
          <a:xfrm>
            <a:off x="6230938" y="1795463"/>
            <a:ext cx="1349375" cy="873125"/>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nchor="ct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de-DE" altLang="en-US" sz="2000">
                <a:solidFill>
                  <a:schemeClr val="tx1"/>
                </a:solidFill>
                <a:cs typeface="Arial" pitchFamily="34" charset="0"/>
              </a:rPr>
              <a:t>Less</a:t>
            </a:r>
          </a:p>
          <a:p>
            <a:pPr algn="ctr" hangingPunct="1">
              <a:lnSpc>
                <a:spcPct val="100000"/>
              </a:lnSpc>
              <a:buClrTx/>
              <a:buSzTx/>
              <a:buFontTx/>
              <a:buNone/>
            </a:pPr>
            <a:r>
              <a:rPr lang="de-DE" altLang="en-US" sz="2000">
                <a:solidFill>
                  <a:schemeClr val="tx1"/>
                </a:solidFill>
                <a:cs typeface="Arial" pitchFamily="34" charset="0"/>
              </a:rPr>
              <a:t>Input</a:t>
            </a:r>
          </a:p>
        </p:txBody>
      </p:sp>
      <p:sp>
        <p:nvSpPr>
          <p:cNvPr id="90125" name="Rectangle 13"/>
          <p:cNvSpPr>
            <a:spLocks noChangeArrowheads="1"/>
          </p:cNvSpPr>
          <p:nvPr/>
        </p:nvSpPr>
        <p:spPr bwMode="auto">
          <a:xfrm>
            <a:off x="4167188" y="1795463"/>
            <a:ext cx="1349375" cy="873125"/>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nchor="ct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r>
              <a:rPr lang="de-DE" altLang="en-US" sz="2000">
                <a:solidFill>
                  <a:schemeClr val="tx1"/>
                </a:solidFill>
                <a:cs typeface="Arial" pitchFamily="34" charset="0"/>
              </a:rPr>
              <a:t>Normal</a:t>
            </a:r>
          </a:p>
          <a:p>
            <a:pPr algn="ctr" hangingPunct="1">
              <a:lnSpc>
                <a:spcPct val="100000"/>
              </a:lnSpc>
              <a:buClrTx/>
              <a:buSzTx/>
              <a:buFontTx/>
              <a:buNone/>
            </a:pPr>
            <a:r>
              <a:rPr lang="de-DE" altLang="en-US" sz="2000">
                <a:solidFill>
                  <a:schemeClr val="tx1"/>
                </a:solidFill>
                <a:cs typeface="Arial" pitchFamily="34" charset="0"/>
              </a:rPr>
              <a:t>Input</a:t>
            </a:r>
          </a:p>
        </p:txBody>
      </p:sp>
      <p:sp>
        <p:nvSpPr>
          <p:cNvPr id="90126" name="Text Box 14"/>
          <p:cNvSpPr txBox="1">
            <a:spLocks noChangeArrowheads="1"/>
          </p:cNvSpPr>
          <p:nvPr/>
        </p:nvSpPr>
        <p:spPr bwMode="auto">
          <a:xfrm>
            <a:off x="673100" y="366713"/>
            <a:ext cx="8734425"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spcBef>
                <a:spcPct val="50000"/>
              </a:spcBef>
              <a:buClrTx/>
              <a:buSzTx/>
              <a:buFontTx/>
              <a:buNone/>
            </a:pPr>
            <a:r>
              <a:rPr lang="de-DE" altLang="en-US" sz="3500">
                <a:solidFill>
                  <a:srgbClr val="333399"/>
                </a:solidFill>
                <a:latin typeface="Lucida Sans Unicode" pitchFamily="34" charset="0"/>
                <a:cs typeface="Arial" pitchFamily="34" charset="0"/>
              </a:rPr>
              <a:t>The model (without the equations)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0120"/>
                                        </p:tgtEl>
                                        <p:attrNameLst>
                                          <p:attrName>style.visibility</p:attrName>
                                        </p:attrNameLst>
                                      </p:cBhvr>
                                      <p:to>
                                        <p:strVal val="visible"/>
                                      </p:to>
                                    </p:set>
                                    <p:animEffect transition="in" filter="dissolve">
                                      <p:cBhvr>
                                        <p:cTn id="7" dur="500"/>
                                        <p:tgtEl>
                                          <p:spTgt spid="901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0121"/>
                                        </p:tgtEl>
                                        <p:attrNameLst>
                                          <p:attrName>style.visibility</p:attrName>
                                        </p:attrNameLst>
                                      </p:cBhvr>
                                      <p:to>
                                        <p:strVal val="visible"/>
                                      </p:to>
                                    </p:set>
                                    <p:animEffect transition="in" filter="dissolve">
                                      <p:cBhvr>
                                        <p:cTn id="12" dur="500"/>
                                        <p:tgtEl>
                                          <p:spTgt spid="90121"/>
                                        </p:tgtEl>
                                      </p:cBhvr>
                                    </p:animEffect>
                                  </p:childTnLst>
                                </p:cTn>
                              </p:par>
                              <p:par>
                                <p:cTn id="13" presetID="0" presetClass="path" presetSubtype="0" accel="50000" decel="50000" fill="hold" grpId="1" nodeType="withEffect">
                                  <p:stCondLst>
                                    <p:cond delay="0"/>
                                  </p:stCondLst>
                                  <p:childTnLst>
                                    <p:animMotion origin="layout" path="M 0 0 L 0.15763 0 " pathEditMode="relative" ptsTypes="AA">
                                      <p:cBhvr>
                                        <p:cTn id="14" dur="1000" fill="hold"/>
                                        <p:tgtEl>
                                          <p:spTgt spid="90121"/>
                                        </p:tgtEl>
                                        <p:attrNameLst>
                                          <p:attrName>ppt_x</p:attrName>
                                          <p:attrName>ppt_y</p:attrName>
                                        </p:attrNameLst>
                                      </p:cBhvr>
                                    </p:animMotion>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90122"/>
                                        </p:tgtEl>
                                        <p:attrNameLst>
                                          <p:attrName>style.visibility</p:attrName>
                                        </p:attrNameLst>
                                      </p:cBhvr>
                                      <p:to>
                                        <p:strVal val="visible"/>
                                      </p:to>
                                    </p:set>
                                    <p:animEffect transition="in" filter="dissolve">
                                      <p:cBhvr>
                                        <p:cTn id="19" dur="500"/>
                                        <p:tgtEl>
                                          <p:spTgt spid="90122"/>
                                        </p:tgtEl>
                                      </p:cBhvr>
                                    </p:animEffect>
                                  </p:childTnLst>
                                </p:cTn>
                              </p:par>
                              <p:par>
                                <p:cTn id="20" presetID="0" presetClass="path" presetSubtype="0" accel="50000" decel="50000" fill="hold" grpId="1" nodeType="withEffect">
                                  <p:stCondLst>
                                    <p:cond delay="0"/>
                                  </p:stCondLst>
                                  <p:childTnLst>
                                    <p:animMotion origin="layout" path="M 0 0 L 0.14167 -0.2308 " pathEditMode="relative" ptsTypes="AA">
                                      <p:cBhvr>
                                        <p:cTn id="21" dur="1000" fill="hold"/>
                                        <p:tgtEl>
                                          <p:spTgt spid="90122"/>
                                        </p:tgtEl>
                                        <p:attrNameLst>
                                          <p:attrName>ppt_x</p:attrName>
                                          <p:attrName>ppt_y</p:attrName>
                                        </p:attrNameLst>
                                      </p:cBhvr>
                                    </p:animMotion>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90123"/>
                                        </p:tgtEl>
                                        <p:attrNameLst>
                                          <p:attrName>style.visibility</p:attrName>
                                        </p:attrNameLst>
                                      </p:cBhvr>
                                      <p:to>
                                        <p:strVal val="visible"/>
                                      </p:to>
                                    </p:set>
                                    <p:animEffect transition="in" filter="dissolve">
                                      <p:cBhvr>
                                        <p:cTn id="26" dur="500"/>
                                        <p:tgtEl>
                                          <p:spTgt spid="90123"/>
                                        </p:tgtEl>
                                      </p:cBhvr>
                                    </p:animEffect>
                                  </p:childTnLst>
                                </p:cTn>
                              </p:par>
                              <p:par>
                                <p:cTn id="27" presetID="0" presetClass="path" presetSubtype="0" accel="50000" decel="50000" fill="hold" grpId="1" nodeType="withEffect">
                                  <p:stCondLst>
                                    <p:cond delay="0"/>
                                  </p:stCondLst>
                                  <p:childTnLst>
                                    <p:animMotion origin="layout" path="M 0 0 L -0.24409 0 " pathEditMode="relative" ptsTypes="AA">
                                      <p:cBhvr>
                                        <p:cTn id="28" dur="1000" fill="hold"/>
                                        <p:tgtEl>
                                          <p:spTgt spid="90123"/>
                                        </p:tgtEl>
                                        <p:attrNameLst>
                                          <p:attrName>ppt_x</p:attrName>
                                          <p:attrName>ppt_y</p:attrName>
                                        </p:attrNameLst>
                                      </p:cBhvr>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90124"/>
                                        </p:tgtEl>
                                        <p:attrNameLst>
                                          <p:attrName>style.visibility</p:attrName>
                                        </p:attrNameLst>
                                      </p:cBhvr>
                                      <p:to>
                                        <p:strVal val="visible"/>
                                      </p:to>
                                    </p:set>
                                    <p:animEffect transition="in" filter="dissolve">
                                      <p:cBhvr>
                                        <p:cTn id="33" dur="500"/>
                                        <p:tgtEl>
                                          <p:spTgt spid="90124"/>
                                        </p:tgtEl>
                                      </p:cBhvr>
                                    </p:animEffect>
                                  </p:childTnLst>
                                </p:cTn>
                              </p:par>
                              <p:par>
                                <p:cTn id="34" presetID="0" presetClass="path" presetSubtype="0" accel="50000" decel="50000" fill="hold" grpId="1" nodeType="withEffect">
                                  <p:stCondLst>
                                    <p:cond delay="0"/>
                                  </p:stCondLst>
                                  <p:childTnLst>
                                    <p:animMotion origin="layout" path="M 0 0 L -0.20469 0 " pathEditMode="relative" ptsTypes="AA">
                                      <p:cBhvr>
                                        <p:cTn id="35" dur="1000" fill="hold"/>
                                        <p:tgtEl>
                                          <p:spTgt spid="90124"/>
                                        </p:tgtEl>
                                        <p:attrNameLst>
                                          <p:attrName>ppt_x</p:attrName>
                                          <p:attrName>ppt_y</p:attrName>
                                        </p:attrNameLst>
                                      </p:cBhvr>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90125"/>
                                        </p:tgtEl>
                                        <p:attrNameLst>
                                          <p:attrName>style.visibility</p:attrName>
                                        </p:attrNameLst>
                                      </p:cBhvr>
                                      <p:to>
                                        <p:strVal val="visible"/>
                                      </p:to>
                                    </p:set>
                                    <p:animEffect transition="in" filter="dissolve">
                                      <p:cBhvr>
                                        <p:cTn id="40" dur="500"/>
                                        <p:tgtEl>
                                          <p:spTgt spid="90125"/>
                                        </p:tgtEl>
                                      </p:cBhvr>
                                    </p:animEffect>
                                  </p:childTnLst>
                                </p:cTn>
                              </p:par>
                              <p:par>
                                <p:cTn id="41" presetID="0" presetClass="path" presetSubtype="0" accel="50000" decel="50000" fill="hold" grpId="1" nodeType="withEffect">
                                  <p:stCondLst>
                                    <p:cond delay="0"/>
                                  </p:stCondLst>
                                  <p:childTnLst>
                                    <p:animMotion origin="layout" path="M 0.00417 4.13506E-6 L 0.14583 0.24121 " pathEditMode="relative" rAng="0" ptsTypes="AA">
                                      <p:cBhvr>
                                        <p:cTn id="42" dur="1000" fill="hold"/>
                                        <p:tgtEl>
                                          <p:spTgt spid="90125"/>
                                        </p:tgtEl>
                                        <p:attrNameLst>
                                          <p:attrName>ppt_x</p:attrName>
                                          <p:attrName>ppt_y</p:attrName>
                                        </p:attrNameLst>
                                      </p:cBhvr>
                                      <p:rCtr x="7083" y="12049"/>
                                    </p:animMotion>
                                  </p:childTnLst>
                                </p:cTn>
                              </p:par>
                              <p:par>
                                <p:cTn id="43" presetID="1" presetClass="exit" presetSubtype="0" fill="hold" grpId="1" nodeType="withEffect">
                                  <p:stCondLst>
                                    <p:cond delay="0"/>
                                  </p:stCondLst>
                                  <p:childTnLst>
                                    <p:set>
                                      <p:cBhvr>
                                        <p:cTn id="44" dur="1" fill="hold">
                                          <p:stCondLst>
                                            <p:cond delay="0"/>
                                          </p:stCondLst>
                                        </p:cTn>
                                        <p:tgtEl>
                                          <p:spTgt spid="90120"/>
                                        </p:tgtEl>
                                        <p:attrNameLst>
                                          <p:attrName>style.visibility</p:attrName>
                                        </p:attrNameLst>
                                      </p:cBhvr>
                                      <p:to>
                                        <p:strVal val="hidden"/>
                                      </p:to>
                                    </p:set>
                                  </p:childTnLst>
                                </p:cTn>
                              </p:par>
                              <p:par>
                                <p:cTn id="45" presetID="1" presetClass="exit" presetSubtype="0" fill="hold" grpId="2" nodeType="withEffect">
                                  <p:stCondLst>
                                    <p:cond delay="0"/>
                                  </p:stCondLst>
                                  <p:childTnLst>
                                    <p:set>
                                      <p:cBhvr>
                                        <p:cTn id="46" dur="1" fill="hold">
                                          <p:stCondLst>
                                            <p:cond delay="0"/>
                                          </p:stCondLst>
                                        </p:cTn>
                                        <p:tgtEl>
                                          <p:spTgt spid="90121"/>
                                        </p:tgtEl>
                                        <p:attrNameLst>
                                          <p:attrName>style.visibility</p:attrName>
                                        </p:attrNameLst>
                                      </p:cBhvr>
                                      <p:to>
                                        <p:strVal val="hidden"/>
                                      </p:to>
                                    </p:set>
                                  </p:childTnLst>
                                </p:cTn>
                              </p:par>
                              <p:par>
                                <p:cTn id="47" presetID="1" presetClass="exit" presetSubtype="0" fill="hold" grpId="2" nodeType="withEffect">
                                  <p:stCondLst>
                                    <p:cond delay="0"/>
                                  </p:stCondLst>
                                  <p:childTnLst>
                                    <p:set>
                                      <p:cBhvr>
                                        <p:cTn id="48" dur="1" fill="hold">
                                          <p:stCondLst>
                                            <p:cond delay="0"/>
                                          </p:stCondLst>
                                        </p:cTn>
                                        <p:tgtEl>
                                          <p:spTgt spid="90122"/>
                                        </p:tgtEl>
                                        <p:attrNameLst>
                                          <p:attrName>style.visibility</p:attrName>
                                        </p:attrNameLst>
                                      </p:cBhvr>
                                      <p:to>
                                        <p:strVal val="hidden"/>
                                      </p:to>
                                    </p:set>
                                  </p:childTnLst>
                                </p:cTn>
                              </p:par>
                              <p:par>
                                <p:cTn id="49" presetID="1" presetClass="exit" presetSubtype="0" fill="hold" grpId="2" nodeType="withEffect">
                                  <p:stCondLst>
                                    <p:cond delay="0"/>
                                  </p:stCondLst>
                                  <p:childTnLst>
                                    <p:set>
                                      <p:cBhvr>
                                        <p:cTn id="50" dur="1" fill="hold">
                                          <p:stCondLst>
                                            <p:cond delay="0"/>
                                          </p:stCondLst>
                                        </p:cTn>
                                        <p:tgtEl>
                                          <p:spTgt spid="90123"/>
                                        </p:tgtEl>
                                        <p:attrNameLst>
                                          <p:attrName>style.visibility</p:attrName>
                                        </p:attrNameLst>
                                      </p:cBhvr>
                                      <p:to>
                                        <p:strVal val="hidden"/>
                                      </p:to>
                                    </p:set>
                                  </p:childTnLst>
                                </p:cTn>
                              </p:par>
                              <p:par>
                                <p:cTn id="51" presetID="1" presetClass="exit" presetSubtype="0" fill="hold" grpId="2" nodeType="withEffect">
                                  <p:stCondLst>
                                    <p:cond delay="0"/>
                                  </p:stCondLst>
                                  <p:childTnLst>
                                    <p:set>
                                      <p:cBhvr>
                                        <p:cTn id="52" dur="1" fill="hold">
                                          <p:stCondLst>
                                            <p:cond delay="0"/>
                                          </p:stCondLst>
                                        </p:cTn>
                                        <p:tgtEl>
                                          <p:spTgt spid="90124"/>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xit" presetSubtype="0" fill="hold" grpId="2" nodeType="clickEffect">
                                  <p:stCondLst>
                                    <p:cond delay="0"/>
                                  </p:stCondLst>
                                  <p:childTnLst>
                                    <p:animEffect transition="out" filter="dissolve">
                                      <p:cBhvr>
                                        <p:cTn id="56" dur="500"/>
                                        <p:tgtEl>
                                          <p:spTgt spid="90125"/>
                                        </p:tgtEl>
                                      </p:cBhvr>
                                    </p:animEffect>
                                    <p:set>
                                      <p:cBhvr>
                                        <p:cTn id="57" dur="1" fill="hold">
                                          <p:stCondLst>
                                            <p:cond delay="499"/>
                                          </p:stCondLst>
                                        </p:cTn>
                                        <p:tgtEl>
                                          <p:spTgt spid="901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0" grpId="0" animBg="1"/>
      <p:bldP spid="90120" grpId="1" animBg="1"/>
      <p:bldP spid="90121" grpId="0" animBg="1"/>
      <p:bldP spid="90121" grpId="1" animBg="1"/>
      <p:bldP spid="90121" grpId="2" animBg="1"/>
      <p:bldP spid="90122" grpId="0" animBg="1"/>
      <p:bldP spid="90122" grpId="1" animBg="1"/>
      <p:bldP spid="90122" grpId="2" animBg="1"/>
      <p:bldP spid="90123" grpId="0" animBg="1"/>
      <p:bldP spid="90123" grpId="1" animBg="1"/>
      <p:bldP spid="90123" grpId="2" animBg="1"/>
      <p:bldP spid="90124" grpId="0" animBg="1"/>
      <p:bldP spid="90124" grpId="1" animBg="1"/>
      <p:bldP spid="90124" grpId="2" animBg="1"/>
      <p:bldP spid="90125" grpId="0" animBg="1"/>
      <p:bldP spid="90125" grpId="1" animBg="1"/>
      <p:bldP spid="90125" grpId="2"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9" name="Picture 14" descr="Develop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8975" y="2205038"/>
            <a:ext cx="681672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Picture 12" descr="K:\Vorträge\Leipzig GSO 2009\IsoMode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5" y="2379663"/>
            <a:ext cx="3149600"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a:spLocks noChangeArrowheads="1"/>
          </p:cNvSpPr>
          <p:nvPr/>
        </p:nvSpPr>
        <p:spPr bwMode="auto">
          <a:xfrm>
            <a:off x="708025" y="3876675"/>
            <a:ext cx="1260475" cy="471488"/>
          </a:xfrm>
          <a:prstGeom prst="rect">
            <a:avLst/>
          </a:prstGeom>
          <a:solidFill>
            <a:srgbClr val="FFFF00">
              <a:alpha val="50195"/>
            </a:srgbClr>
          </a:solidFill>
          <a:ln>
            <a:noFill/>
          </a:ln>
          <a:extLst>
            <a:ext uri="{91240B29-F687-4F45-9708-019B960494DF}">
              <a14:hiddenLine xmlns:a14="http://schemas.microsoft.com/office/drawing/2010/main" w="55000" cmpd="thickThin" algn="ctr">
                <a:solidFill>
                  <a:srgbClr val="000000"/>
                </a:solidFill>
                <a:miter lim="800000"/>
                <a:headEnd/>
                <a:tailEnd/>
              </a14:hiddenLine>
            </a:ext>
          </a:extLst>
        </p:spPr>
        <p:txBody>
          <a:bodyPr lIns="100794" tIns="50397" rIns="100794" bIns="50397" anchor="ct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endParaRPr lang="en-US" altLang="en-US" sz="2000">
              <a:solidFill>
                <a:srgbClr val="FFFFFF"/>
              </a:solidFill>
              <a:latin typeface="Lucida Sans Unicode" pitchFamily="34" charset="0"/>
              <a:cs typeface="Arial" pitchFamily="34" charset="0"/>
            </a:endParaRPr>
          </a:p>
        </p:txBody>
      </p:sp>
      <p:sp>
        <p:nvSpPr>
          <p:cNvPr id="16" name="Rectangle 15"/>
          <p:cNvSpPr>
            <a:spLocks noChangeArrowheads="1"/>
          </p:cNvSpPr>
          <p:nvPr/>
        </p:nvSpPr>
        <p:spPr bwMode="auto">
          <a:xfrm>
            <a:off x="3779838" y="2379663"/>
            <a:ext cx="1087437" cy="1968500"/>
          </a:xfrm>
          <a:prstGeom prst="rect">
            <a:avLst/>
          </a:prstGeom>
          <a:solidFill>
            <a:srgbClr val="FFFF00">
              <a:alpha val="50195"/>
            </a:srgbClr>
          </a:solidFill>
          <a:ln>
            <a:noFill/>
          </a:ln>
          <a:extLst>
            <a:ext uri="{91240B29-F687-4F45-9708-019B960494DF}">
              <a14:hiddenLine xmlns:a14="http://schemas.microsoft.com/office/drawing/2010/main" w="55000" cmpd="thickThin" algn="ctr">
                <a:solidFill>
                  <a:srgbClr val="000000"/>
                </a:solidFill>
                <a:miter lim="800000"/>
                <a:headEnd/>
                <a:tailEnd/>
              </a14:hiddenLine>
            </a:ext>
          </a:extLst>
        </p:spPr>
        <p:txBody>
          <a:bodyPr lIns="100794" tIns="50397" rIns="100794" bIns="50397" anchor="ct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endParaRPr lang="en-US" altLang="en-US" sz="2000">
              <a:solidFill>
                <a:srgbClr val="FFFFFF"/>
              </a:solidFill>
              <a:latin typeface="Lucida Sans Unicode" pitchFamily="34" charset="0"/>
              <a:cs typeface="Arial" pitchFamily="34" charset="0"/>
            </a:endParaRPr>
          </a:p>
        </p:txBody>
      </p:sp>
      <p:sp>
        <p:nvSpPr>
          <p:cNvPr id="17" name="Rectangle 16"/>
          <p:cNvSpPr>
            <a:spLocks noChangeArrowheads="1"/>
          </p:cNvSpPr>
          <p:nvPr/>
        </p:nvSpPr>
        <p:spPr bwMode="auto">
          <a:xfrm>
            <a:off x="7165975" y="2301875"/>
            <a:ext cx="1103313" cy="2035175"/>
          </a:xfrm>
          <a:prstGeom prst="rect">
            <a:avLst/>
          </a:prstGeom>
          <a:solidFill>
            <a:srgbClr val="FFFF00">
              <a:alpha val="50195"/>
            </a:srgbClr>
          </a:solidFill>
          <a:ln>
            <a:noFill/>
          </a:ln>
          <a:extLst>
            <a:ext uri="{91240B29-F687-4F45-9708-019B960494DF}">
              <a14:hiddenLine xmlns:a14="http://schemas.microsoft.com/office/drawing/2010/main" w="55000" cmpd="thickThin" algn="ctr">
                <a:solidFill>
                  <a:srgbClr val="000000"/>
                </a:solidFill>
                <a:miter lim="800000"/>
                <a:headEnd/>
                <a:tailEnd/>
              </a14:hiddenLine>
            </a:ext>
          </a:extLst>
        </p:spPr>
        <p:txBody>
          <a:bodyPr lIns="100794" tIns="50397" rIns="100794" bIns="50397" anchor="ct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endParaRPr lang="en-US" altLang="en-US" sz="2000">
              <a:solidFill>
                <a:srgbClr val="FFFFFF"/>
              </a:solidFill>
              <a:latin typeface="Lucida Sans Unicode" pitchFamily="34" charset="0"/>
              <a:cs typeface="Arial" pitchFamily="34" charset="0"/>
            </a:endParaRPr>
          </a:p>
        </p:txBody>
      </p:sp>
      <p:sp>
        <p:nvSpPr>
          <p:cNvPr id="19" name="TextBox 18"/>
          <p:cNvSpPr txBox="1">
            <a:spLocks noChangeArrowheads="1"/>
          </p:cNvSpPr>
          <p:nvPr/>
        </p:nvSpPr>
        <p:spPr bwMode="auto">
          <a:xfrm>
            <a:off x="3308350" y="5541963"/>
            <a:ext cx="4646613" cy="407987"/>
          </a:xfrm>
          <a:prstGeom prst="rect">
            <a:avLst/>
          </a:prstGeom>
          <a:solidFill>
            <a:srgbClr val="FFC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marL="377825" indent="-377825" defTabSz="1008063">
              <a:defRPr>
                <a:solidFill>
                  <a:srgbClr val="000000"/>
                </a:solidFill>
                <a:latin typeface="Arial" pitchFamily="34" charset="0"/>
              </a:defRPr>
            </a:lvl1pPr>
            <a:lvl2pPr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marL="0" lvl="1" indent="0" hangingPunct="1">
              <a:lnSpc>
                <a:spcPct val="100000"/>
              </a:lnSpc>
              <a:buClrTx/>
              <a:buSzTx/>
              <a:buFontTx/>
              <a:buNone/>
            </a:pPr>
            <a:r>
              <a:rPr lang="en-GB" altLang="en-US" sz="2000">
                <a:solidFill>
                  <a:schemeClr val="tx1"/>
                </a:solidFill>
                <a:latin typeface="Lucida Sans Unicode" pitchFamily="34" charset="0"/>
                <a:cs typeface="Arial" pitchFamily="34" charset="0"/>
              </a:rPr>
              <a:t>Phase 2 – Overshoot/Pruning phase</a:t>
            </a:r>
          </a:p>
        </p:txBody>
      </p:sp>
      <p:sp>
        <p:nvSpPr>
          <p:cNvPr id="20" name="TextBox 19"/>
          <p:cNvSpPr txBox="1">
            <a:spLocks noChangeArrowheads="1"/>
          </p:cNvSpPr>
          <p:nvPr/>
        </p:nvSpPr>
        <p:spPr bwMode="auto">
          <a:xfrm>
            <a:off x="3308350" y="5942013"/>
            <a:ext cx="3667125" cy="406400"/>
          </a:xfrm>
          <a:prstGeom prst="rect">
            <a:avLst/>
          </a:prstGeom>
          <a:solidFill>
            <a:srgbClr val="FF000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marL="377825" indent="-377825" defTabSz="1008063">
              <a:defRPr>
                <a:solidFill>
                  <a:srgbClr val="000000"/>
                </a:solidFill>
                <a:latin typeface="Arial" pitchFamily="34" charset="0"/>
              </a:defRPr>
            </a:lvl1pPr>
            <a:lvl2pPr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marL="0" lvl="1" indent="0" hangingPunct="1">
              <a:lnSpc>
                <a:spcPct val="100000"/>
              </a:lnSpc>
              <a:buClrTx/>
              <a:buSzTx/>
              <a:buFontTx/>
              <a:buNone/>
            </a:pPr>
            <a:r>
              <a:rPr lang="en-GB" altLang="en-US" sz="2000">
                <a:solidFill>
                  <a:schemeClr val="tx1"/>
                </a:solidFill>
                <a:latin typeface="Lucida Sans Unicode" pitchFamily="34" charset="0"/>
                <a:cs typeface="Arial" pitchFamily="34" charset="0"/>
              </a:rPr>
              <a:t>Phase 3 – Equilibrium phase</a:t>
            </a:r>
          </a:p>
        </p:txBody>
      </p:sp>
      <p:sp>
        <p:nvSpPr>
          <p:cNvPr id="21" name="TextBox 20"/>
          <p:cNvSpPr txBox="1">
            <a:spLocks noChangeArrowheads="1"/>
          </p:cNvSpPr>
          <p:nvPr/>
        </p:nvSpPr>
        <p:spPr bwMode="auto">
          <a:xfrm>
            <a:off x="3308350" y="5135563"/>
            <a:ext cx="3575050" cy="407987"/>
          </a:xfrm>
          <a:prstGeom prst="rect">
            <a:avLst/>
          </a:prstGeom>
          <a:solidFill>
            <a:srgbClr val="FFFF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marL="377825" indent="-377825" defTabSz="1008063">
              <a:defRPr>
                <a:solidFill>
                  <a:srgbClr val="000000"/>
                </a:solidFill>
                <a:latin typeface="Arial" pitchFamily="34" charset="0"/>
              </a:defRPr>
            </a:lvl1pPr>
            <a:lvl2pPr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marL="0" lvl="1" indent="0" hangingPunct="1">
              <a:lnSpc>
                <a:spcPct val="100000"/>
              </a:lnSpc>
              <a:buClrTx/>
              <a:buSzTx/>
              <a:buFontTx/>
              <a:buNone/>
            </a:pPr>
            <a:r>
              <a:rPr lang="en-GB" altLang="en-US" sz="2000">
                <a:solidFill>
                  <a:schemeClr val="tx1"/>
                </a:solidFill>
                <a:latin typeface="Lucida Sans Unicode" pitchFamily="34" charset="0"/>
                <a:cs typeface="Arial" pitchFamily="34" charset="0"/>
              </a:rPr>
              <a:t>Phase 1 – Outgrowth phase</a:t>
            </a:r>
          </a:p>
        </p:txBody>
      </p:sp>
      <p:sp>
        <p:nvSpPr>
          <p:cNvPr id="22" name="Rectangle 21"/>
          <p:cNvSpPr>
            <a:spLocks noChangeArrowheads="1"/>
          </p:cNvSpPr>
          <p:nvPr/>
        </p:nvSpPr>
        <p:spPr bwMode="auto">
          <a:xfrm>
            <a:off x="1824038" y="2379663"/>
            <a:ext cx="1258887" cy="1260475"/>
          </a:xfrm>
          <a:prstGeom prst="rect">
            <a:avLst/>
          </a:prstGeom>
          <a:solidFill>
            <a:srgbClr val="FFC000">
              <a:alpha val="50195"/>
            </a:srgbClr>
          </a:solidFill>
          <a:ln>
            <a:noFill/>
          </a:ln>
          <a:extLst>
            <a:ext uri="{91240B29-F687-4F45-9708-019B960494DF}">
              <a14:hiddenLine xmlns:a14="http://schemas.microsoft.com/office/drawing/2010/main" w="55000" cmpd="thickThin" algn="ctr">
                <a:solidFill>
                  <a:srgbClr val="000000"/>
                </a:solidFill>
                <a:miter lim="800000"/>
                <a:headEnd/>
                <a:tailEnd/>
              </a14:hiddenLine>
            </a:ext>
          </a:extLst>
        </p:spPr>
        <p:txBody>
          <a:bodyPr lIns="100794" tIns="50397" rIns="100794" bIns="50397" anchor="ct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endParaRPr lang="en-US" altLang="en-US" sz="2000">
              <a:solidFill>
                <a:srgbClr val="FFFFFF"/>
              </a:solidFill>
              <a:latin typeface="Lucida Sans Unicode" pitchFamily="34" charset="0"/>
              <a:cs typeface="Arial" pitchFamily="34" charset="0"/>
            </a:endParaRPr>
          </a:p>
        </p:txBody>
      </p:sp>
      <p:sp>
        <p:nvSpPr>
          <p:cNvPr id="23" name="Rectangle 22"/>
          <p:cNvSpPr>
            <a:spLocks noChangeArrowheads="1"/>
          </p:cNvSpPr>
          <p:nvPr/>
        </p:nvSpPr>
        <p:spPr bwMode="auto">
          <a:xfrm>
            <a:off x="1968500" y="3640138"/>
            <a:ext cx="393700" cy="236537"/>
          </a:xfrm>
          <a:prstGeom prst="rect">
            <a:avLst/>
          </a:prstGeom>
          <a:solidFill>
            <a:srgbClr val="FFC000">
              <a:alpha val="50195"/>
            </a:srgbClr>
          </a:solidFill>
          <a:ln>
            <a:noFill/>
          </a:ln>
          <a:extLst>
            <a:ext uri="{91240B29-F687-4F45-9708-019B960494DF}">
              <a14:hiddenLine xmlns:a14="http://schemas.microsoft.com/office/drawing/2010/main" w="55000" cmpd="thickThin" algn="ctr">
                <a:solidFill>
                  <a:srgbClr val="000000"/>
                </a:solidFill>
                <a:miter lim="800000"/>
                <a:headEnd/>
                <a:tailEnd/>
              </a14:hiddenLine>
            </a:ext>
          </a:extLst>
        </p:spPr>
        <p:txBody>
          <a:bodyPr lIns="100794" tIns="50397" rIns="100794" bIns="50397" anchor="ct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endParaRPr lang="en-US" altLang="en-US" sz="2000">
              <a:solidFill>
                <a:srgbClr val="FFFFFF"/>
              </a:solidFill>
              <a:latin typeface="Lucida Sans Unicode" pitchFamily="34" charset="0"/>
              <a:cs typeface="Arial" pitchFamily="34" charset="0"/>
            </a:endParaRPr>
          </a:p>
        </p:txBody>
      </p:sp>
      <p:sp>
        <p:nvSpPr>
          <p:cNvPr id="24" name="Rectangle 23"/>
          <p:cNvSpPr>
            <a:spLocks noChangeArrowheads="1"/>
          </p:cNvSpPr>
          <p:nvPr/>
        </p:nvSpPr>
        <p:spPr bwMode="auto">
          <a:xfrm>
            <a:off x="4865688" y="2379663"/>
            <a:ext cx="809625" cy="1968500"/>
          </a:xfrm>
          <a:prstGeom prst="rect">
            <a:avLst/>
          </a:prstGeom>
          <a:solidFill>
            <a:srgbClr val="FFC000">
              <a:alpha val="50195"/>
            </a:srgbClr>
          </a:solidFill>
          <a:ln>
            <a:noFill/>
          </a:ln>
          <a:extLst>
            <a:ext uri="{91240B29-F687-4F45-9708-019B960494DF}">
              <a14:hiddenLine xmlns:a14="http://schemas.microsoft.com/office/drawing/2010/main" w="55000" cmpd="thickThin" algn="ctr">
                <a:solidFill>
                  <a:srgbClr val="000000"/>
                </a:solidFill>
                <a:miter lim="800000"/>
                <a:headEnd/>
                <a:tailEnd/>
              </a14:hiddenLine>
            </a:ext>
          </a:extLst>
        </p:spPr>
        <p:txBody>
          <a:bodyPr lIns="100794" tIns="50397" rIns="100794" bIns="50397" anchor="ct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endParaRPr lang="en-US" altLang="en-US" sz="2000">
              <a:solidFill>
                <a:srgbClr val="FFFFFF"/>
              </a:solidFill>
              <a:latin typeface="Lucida Sans Unicode" pitchFamily="34" charset="0"/>
              <a:cs typeface="Arial" pitchFamily="34" charset="0"/>
            </a:endParaRPr>
          </a:p>
        </p:txBody>
      </p:sp>
      <p:sp>
        <p:nvSpPr>
          <p:cNvPr id="25" name="Rectangle 24"/>
          <p:cNvSpPr>
            <a:spLocks noChangeArrowheads="1"/>
          </p:cNvSpPr>
          <p:nvPr/>
        </p:nvSpPr>
        <p:spPr bwMode="auto">
          <a:xfrm>
            <a:off x="8269288" y="2301875"/>
            <a:ext cx="825500" cy="2046288"/>
          </a:xfrm>
          <a:prstGeom prst="rect">
            <a:avLst/>
          </a:prstGeom>
          <a:solidFill>
            <a:srgbClr val="FFC000">
              <a:alpha val="50195"/>
            </a:srgbClr>
          </a:solidFill>
          <a:ln>
            <a:noFill/>
          </a:ln>
          <a:extLst>
            <a:ext uri="{91240B29-F687-4F45-9708-019B960494DF}">
              <a14:hiddenLine xmlns:a14="http://schemas.microsoft.com/office/drawing/2010/main" w="55000" cmpd="thickThin" algn="ctr">
                <a:solidFill>
                  <a:srgbClr val="000000"/>
                </a:solidFill>
                <a:miter lim="800000"/>
                <a:headEnd/>
                <a:tailEnd/>
              </a14:hiddenLine>
            </a:ext>
          </a:extLst>
        </p:spPr>
        <p:txBody>
          <a:bodyPr lIns="100794" tIns="50397" rIns="100794" bIns="50397" anchor="ct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endParaRPr lang="en-US" altLang="en-US" sz="2000">
              <a:solidFill>
                <a:srgbClr val="FFFFFF"/>
              </a:solidFill>
              <a:latin typeface="Lucida Sans Unicode" pitchFamily="34" charset="0"/>
              <a:cs typeface="Arial" pitchFamily="34" charset="0"/>
            </a:endParaRPr>
          </a:p>
        </p:txBody>
      </p:sp>
      <p:sp>
        <p:nvSpPr>
          <p:cNvPr id="26" name="Rectangle 25"/>
          <p:cNvSpPr>
            <a:spLocks noChangeArrowheads="1"/>
          </p:cNvSpPr>
          <p:nvPr/>
        </p:nvSpPr>
        <p:spPr bwMode="auto">
          <a:xfrm>
            <a:off x="1731963" y="3640138"/>
            <a:ext cx="236537" cy="236537"/>
          </a:xfrm>
          <a:prstGeom prst="rect">
            <a:avLst/>
          </a:prstGeom>
          <a:solidFill>
            <a:srgbClr val="FF0000">
              <a:alpha val="39999"/>
            </a:srgbClr>
          </a:solidFill>
          <a:ln>
            <a:noFill/>
          </a:ln>
          <a:extLst>
            <a:ext uri="{91240B29-F687-4F45-9708-019B960494DF}">
              <a14:hiddenLine xmlns:a14="http://schemas.microsoft.com/office/drawing/2010/main" w="55000" cmpd="thickThin" algn="ctr">
                <a:solidFill>
                  <a:srgbClr val="000000"/>
                </a:solidFill>
                <a:miter lim="800000"/>
                <a:headEnd/>
                <a:tailEnd/>
              </a14:hiddenLine>
            </a:ext>
          </a:extLst>
        </p:spPr>
        <p:txBody>
          <a:bodyPr lIns="100794" tIns="50397" rIns="100794" bIns="50397" anchor="ct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endParaRPr lang="en-US" altLang="en-US" sz="2000">
              <a:solidFill>
                <a:srgbClr val="FFFFFF"/>
              </a:solidFill>
              <a:latin typeface="Lucida Sans Unicode" pitchFamily="34" charset="0"/>
              <a:cs typeface="Arial" pitchFamily="34" charset="0"/>
            </a:endParaRPr>
          </a:p>
        </p:txBody>
      </p:sp>
      <p:sp>
        <p:nvSpPr>
          <p:cNvPr id="27" name="Rectangle 26"/>
          <p:cNvSpPr>
            <a:spLocks noChangeArrowheads="1"/>
          </p:cNvSpPr>
          <p:nvPr/>
        </p:nvSpPr>
        <p:spPr bwMode="auto">
          <a:xfrm>
            <a:off x="5670550" y="2379663"/>
            <a:ext cx="849313" cy="1968500"/>
          </a:xfrm>
          <a:prstGeom prst="rect">
            <a:avLst/>
          </a:prstGeom>
          <a:solidFill>
            <a:srgbClr val="FF0000">
              <a:alpha val="39999"/>
            </a:srgbClr>
          </a:solidFill>
          <a:ln>
            <a:noFill/>
          </a:ln>
          <a:extLst>
            <a:ext uri="{91240B29-F687-4F45-9708-019B960494DF}">
              <a14:hiddenLine xmlns:a14="http://schemas.microsoft.com/office/drawing/2010/main" w="55000" cmpd="thickThin" algn="ctr">
                <a:solidFill>
                  <a:srgbClr val="000000"/>
                </a:solidFill>
                <a:miter lim="800000"/>
                <a:headEnd/>
                <a:tailEnd/>
              </a14:hiddenLine>
            </a:ext>
          </a:extLst>
        </p:spPr>
        <p:txBody>
          <a:bodyPr lIns="100794" tIns="50397" rIns="100794" bIns="50397" anchor="ct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endParaRPr lang="en-US" altLang="en-US" sz="2000">
              <a:solidFill>
                <a:srgbClr val="FFFFFF"/>
              </a:solidFill>
              <a:latin typeface="Lucida Sans Unicode" pitchFamily="34" charset="0"/>
              <a:cs typeface="Arial" pitchFamily="34" charset="0"/>
            </a:endParaRPr>
          </a:p>
        </p:txBody>
      </p:sp>
      <p:sp>
        <p:nvSpPr>
          <p:cNvPr id="28" name="Rectangle 27"/>
          <p:cNvSpPr>
            <a:spLocks noChangeArrowheads="1"/>
          </p:cNvSpPr>
          <p:nvPr/>
        </p:nvSpPr>
        <p:spPr bwMode="auto">
          <a:xfrm>
            <a:off x="9088438" y="2301875"/>
            <a:ext cx="833437" cy="2046288"/>
          </a:xfrm>
          <a:prstGeom prst="rect">
            <a:avLst/>
          </a:prstGeom>
          <a:solidFill>
            <a:srgbClr val="FF0000">
              <a:alpha val="39999"/>
            </a:srgbClr>
          </a:solidFill>
          <a:ln>
            <a:noFill/>
          </a:ln>
          <a:extLst>
            <a:ext uri="{91240B29-F687-4F45-9708-019B960494DF}">
              <a14:hiddenLine xmlns:a14="http://schemas.microsoft.com/office/drawing/2010/main" w="55000" cmpd="thickThin" algn="ctr">
                <a:solidFill>
                  <a:srgbClr val="000000"/>
                </a:solidFill>
                <a:miter lim="800000"/>
                <a:headEnd/>
                <a:tailEnd/>
              </a14:hiddenLine>
            </a:ext>
          </a:extLst>
        </p:spPr>
        <p:txBody>
          <a:bodyPr lIns="100794" tIns="50397" rIns="100794" bIns="50397" anchor="ct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endParaRPr lang="en-US" altLang="en-US" sz="2000">
              <a:solidFill>
                <a:srgbClr val="FFFFFF"/>
              </a:solidFill>
              <a:latin typeface="Lucida Sans Unicode" pitchFamily="34" charset="0"/>
              <a:cs typeface="Arial" pitchFamily="34" charset="0"/>
            </a:endParaRPr>
          </a:p>
        </p:txBody>
      </p:sp>
      <p:sp>
        <p:nvSpPr>
          <p:cNvPr id="91155" name="Text Box 19"/>
          <p:cNvSpPr txBox="1">
            <a:spLocks noChangeArrowheads="1"/>
          </p:cNvSpPr>
          <p:nvPr/>
        </p:nvSpPr>
        <p:spPr bwMode="auto">
          <a:xfrm>
            <a:off x="673100" y="366713"/>
            <a:ext cx="8734425"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spcBef>
                <a:spcPct val="50000"/>
              </a:spcBef>
              <a:buClrTx/>
              <a:buSzTx/>
              <a:buFontTx/>
              <a:buNone/>
            </a:pPr>
            <a:r>
              <a:rPr lang="de-DE" altLang="en-US" sz="3500">
                <a:solidFill>
                  <a:srgbClr val="333399"/>
                </a:solidFill>
                <a:latin typeface="Lucida Sans Unicode" pitchFamily="34" charset="0"/>
                <a:cs typeface="Arial" pitchFamily="34" charset="0"/>
              </a:rPr>
              <a:t>Developmental behavior of model corresponds to real cultures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3" name="Picture 22" descr="compari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50" y="1892300"/>
            <a:ext cx="8890000"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Text Box 5"/>
          <p:cNvSpPr txBox="1">
            <a:spLocks noChangeArrowheads="1"/>
          </p:cNvSpPr>
          <p:nvPr/>
        </p:nvSpPr>
        <p:spPr bwMode="auto">
          <a:xfrm>
            <a:off x="1387475" y="1398588"/>
            <a:ext cx="1309688"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000">
                <a:solidFill>
                  <a:schemeClr val="tx1"/>
                </a:solidFill>
                <a:cs typeface="Arial" pitchFamily="34" charset="0"/>
              </a:rPr>
              <a:t>outgrowth</a:t>
            </a:r>
          </a:p>
        </p:txBody>
      </p:sp>
      <p:sp>
        <p:nvSpPr>
          <p:cNvPr id="92166" name="Text Box 6"/>
          <p:cNvSpPr txBox="1">
            <a:spLocks noChangeArrowheads="1"/>
          </p:cNvSpPr>
          <p:nvPr/>
        </p:nvSpPr>
        <p:spPr bwMode="auto">
          <a:xfrm>
            <a:off x="4008438" y="1398588"/>
            <a:ext cx="2455862"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000">
                <a:solidFill>
                  <a:schemeClr val="tx1"/>
                </a:solidFill>
                <a:cs typeface="Arial" pitchFamily="34" charset="0"/>
              </a:rPr>
              <a:t>overshoot &amp; pruning</a:t>
            </a:r>
          </a:p>
        </p:txBody>
      </p:sp>
      <p:sp>
        <p:nvSpPr>
          <p:cNvPr id="92167" name="Text Box 7"/>
          <p:cNvSpPr txBox="1">
            <a:spLocks noChangeArrowheads="1"/>
          </p:cNvSpPr>
          <p:nvPr/>
        </p:nvSpPr>
        <p:spPr bwMode="auto">
          <a:xfrm>
            <a:off x="7764463" y="1398588"/>
            <a:ext cx="1562100"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000">
                <a:solidFill>
                  <a:schemeClr val="tx1"/>
                </a:solidFill>
                <a:cs typeface="Arial" pitchFamily="34" charset="0"/>
              </a:rPr>
              <a:t>equilibrating</a:t>
            </a:r>
          </a:p>
        </p:txBody>
      </p:sp>
      <p:grpSp>
        <p:nvGrpSpPr>
          <p:cNvPr id="92168" name="Group 8"/>
          <p:cNvGrpSpPr>
            <a:grpSpLocks/>
          </p:cNvGrpSpPr>
          <p:nvPr/>
        </p:nvGrpSpPr>
        <p:grpSpPr bwMode="auto">
          <a:xfrm>
            <a:off x="673100" y="5605463"/>
            <a:ext cx="8891588" cy="1349375"/>
            <a:chOff x="385" y="3022"/>
            <a:chExt cx="5080" cy="681"/>
          </a:xfrm>
        </p:grpSpPr>
        <p:sp>
          <p:nvSpPr>
            <p:cNvPr id="92169" name="Rectangle 9"/>
            <p:cNvSpPr>
              <a:spLocks noChangeArrowheads="1"/>
            </p:cNvSpPr>
            <p:nvPr/>
          </p:nvSpPr>
          <p:spPr bwMode="auto">
            <a:xfrm>
              <a:off x="385" y="3022"/>
              <a:ext cx="318" cy="59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170" name="Rectangle 10"/>
            <p:cNvSpPr>
              <a:spLocks noChangeArrowheads="1"/>
            </p:cNvSpPr>
            <p:nvPr/>
          </p:nvSpPr>
          <p:spPr bwMode="auto">
            <a:xfrm>
              <a:off x="567" y="3113"/>
              <a:ext cx="4898" cy="59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nchor="ct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endParaRPr lang="de-DE" altLang="en-US" sz="2000">
                <a:solidFill>
                  <a:schemeClr val="tx1"/>
                </a:solidFill>
                <a:cs typeface="Arial" pitchFamily="34" charset="0"/>
              </a:endParaRPr>
            </a:p>
          </p:txBody>
        </p:sp>
      </p:grpSp>
      <p:grpSp>
        <p:nvGrpSpPr>
          <p:cNvPr id="92171" name="Group 11"/>
          <p:cNvGrpSpPr>
            <a:grpSpLocks/>
          </p:cNvGrpSpPr>
          <p:nvPr/>
        </p:nvGrpSpPr>
        <p:grpSpPr bwMode="auto">
          <a:xfrm>
            <a:off x="3336925" y="4019550"/>
            <a:ext cx="1673225" cy="1268413"/>
            <a:chOff x="1882" y="2115"/>
            <a:chExt cx="956" cy="725"/>
          </a:xfrm>
        </p:grpSpPr>
        <p:grpSp>
          <p:nvGrpSpPr>
            <p:cNvPr id="92172" name="Group 12"/>
            <p:cNvGrpSpPr>
              <a:grpSpLocks/>
            </p:cNvGrpSpPr>
            <p:nvPr/>
          </p:nvGrpSpPr>
          <p:grpSpPr bwMode="auto">
            <a:xfrm>
              <a:off x="1882" y="2115"/>
              <a:ext cx="862" cy="725"/>
              <a:chOff x="1882" y="2115"/>
              <a:chExt cx="862" cy="725"/>
            </a:xfrm>
          </p:grpSpPr>
          <p:sp>
            <p:nvSpPr>
              <p:cNvPr id="92173" name="Rectangle 13"/>
              <p:cNvSpPr>
                <a:spLocks noChangeArrowheads="1"/>
              </p:cNvSpPr>
              <p:nvPr/>
            </p:nvSpPr>
            <p:spPr bwMode="auto">
              <a:xfrm>
                <a:off x="1882" y="2115"/>
                <a:ext cx="454" cy="7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174" name="Rectangle 14"/>
              <p:cNvSpPr>
                <a:spLocks noChangeArrowheads="1"/>
              </p:cNvSpPr>
              <p:nvPr/>
            </p:nvSpPr>
            <p:spPr bwMode="auto">
              <a:xfrm>
                <a:off x="2290" y="2432"/>
                <a:ext cx="454" cy="4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2175" name="Text Box 15"/>
            <p:cNvSpPr txBox="1">
              <a:spLocks noChangeArrowheads="1"/>
            </p:cNvSpPr>
            <p:nvPr/>
          </p:nvSpPr>
          <p:spPr bwMode="auto">
            <a:xfrm>
              <a:off x="1930" y="2432"/>
              <a:ext cx="90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000">
                  <a:solidFill>
                    <a:srgbClr val="FF0000"/>
                  </a:solidFill>
                  <a:cs typeface="Arial" pitchFamily="34" charset="0"/>
                </a:rPr>
                <a:t>Eplileptiform</a:t>
              </a:r>
            </a:p>
            <a:p>
              <a:pPr hangingPunct="1">
                <a:lnSpc>
                  <a:spcPct val="100000"/>
                </a:lnSpc>
                <a:buClrTx/>
                <a:buSzTx/>
                <a:buFontTx/>
                <a:buNone/>
              </a:pPr>
              <a:r>
                <a:rPr lang="de-DE" altLang="en-US" sz="2000">
                  <a:solidFill>
                    <a:srgbClr val="FF0000"/>
                  </a:solidFill>
                  <a:cs typeface="Arial" pitchFamily="34" charset="0"/>
                </a:rPr>
                <a:t>Activity</a:t>
              </a:r>
            </a:p>
          </p:txBody>
        </p:sp>
      </p:grpSp>
      <p:grpSp>
        <p:nvGrpSpPr>
          <p:cNvPr id="92176" name="Group 16"/>
          <p:cNvGrpSpPr>
            <a:grpSpLocks/>
          </p:cNvGrpSpPr>
          <p:nvPr/>
        </p:nvGrpSpPr>
        <p:grpSpPr bwMode="auto">
          <a:xfrm>
            <a:off x="7688263" y="3938588"/>
            <a:ext cx="1825625" cy="1430337"/>
            <a:chOff x="4377" y="2069"/>
            <a:chExt cx="1043" cy="817"/>
          </a:xfrm>
        </p:grpSpPr>
        <p:sp>
          <p:nvSpPr>
            <p:cNvPr id="92177" name="Freeform 17"/>
            <p:cNvSpPr>
              <a:spLocks/>
            </p:cNvSpPr>
            <p:nvPr/>
          </p:nvSpPr>
          <p:spPr bwMode="auto">
            <a:xfrm>
              <a:off x="4377" y="2069"/>
              <a:ext cx="1043" cy="817"/>
            </a:xfrm>
            <a:custGeom>
              <a:avLst/>
              <a:gdLst>
                <a:gd name="T0" fmla="*/ 0 w 1043"/>
                <a:gd name="T1" fmla="*/ 0 h 817"/>
                <a:gd name="T2" fmla="*/ 0 w 1043"/>
                <a:gd name="T3" fmla="*/ 136 h 817"/>
                <a:gd name="T4" fmla="*/ 816 w 1043"/>
                <a:gd name="T5" fmla="*/ 817 h 817"/>
                <a:gd name="T6" fmla="*/ 1043 w 1043"/>
                <a:gd name="T7" fmla="*/ 817 h 817"/>
                <a:gd name="T8" fmla="*/ 1043 w 1043"/>
                <a:gd name="T9" fmla="*/ 681 h 817"/>
                <a:gd name="T10" fmla="*/ 0 w 1043"/>
                <a:gd name="T11" fmla="*/ 0 h 817"/>
              </a:gdLst>
              <a:ahLst/>
              <a:cxnLst>
                <a:cxn ang="0">
                  <a:pos x="T0" y="T1"/>
                </a:cxn>
                <a:cxn ang="0">
                  <a:pos x="T2" y="T3"/>
                </a:cxn>
                <a:cxn ang="0">
                  <a:pos x="T4" y="T5"/>
                </a:cxn>
                <a:cxn ang="0">
                  <a:pos x="T6" y="T7"/>
                </a:cxn>
                <a:cxn ang="0">
                  <a:pos x="T8" y="T9"/>
                </a:cxn>
                <a:cxn ang="0">
                  <a:pos x="T10" y="T11"/>
                </a:cxn>
              </a:cxnLst>
              <a:rect l="0" t="0" r="r" b="b"/>
              <a:pathLst>
                <a:path w="1043" h="817">
                  <a:moveTo>
                    <a:pt x="0" y="0"/>
                  </a:moveTo>
                  <a:lnTo>
                    <a:pt x="0" y="136"/>
                  </a:lnTo>
                  <a:lnTo>
                    <a:pt x="816" y="817"/>
                  </a:lnTo>
                  <a:lnTo>
                    <a:pt x="1043" y="817"/>
                  </a:lnTo>
                  <a:lnTo>
                    <a:pt x="1043" y="681"/>
                  </a:lnTo>
                  <a:lnTo>
                    <a:pt x="0" y="0"/>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92178" name="Object 18"/>
            <p:cNvGraphicFramePr>
              <a:graphicFrameLocks noChangeAspect="1"/>
            </p:cNvGraphicFramePr>
            <p:nvPr/>
          </p:nvGraphicFramePr>
          <p:xfrm>
            <a:off x="4377" y="2115"/>
            <a:ext cx="1043" cy="767"/>
          </p:xfrm>
          <a:graphic>
            <a:graphicData uri="http://schemas.openxmlformats.org/presentationml/2006/ole">
              <mc:AlternateContent xmlns:mc="http://schemas.openxmlformats.org/markup-compatibility/2006">
                <mc:Choice xmlns:v="urn:schemas-microsoft-com:vml" Requires="v">
                  <p:oleObj spid="_x0000_s92190" name="CorelDRAW" r:id="rId4" imgW="1225404" imgH="1035455" progId="CorelDRAW.Graphic.12">
                    <p:embed/>
                  </p:oleObj>
                </mc:Choice>
                <mc:Fallback>
                  <p:oleObj name="CorelDRAW" r:id="rId4" imgW="1225404" imgH="1035455" progId="CorelDRAW.Graphic.12">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7" y="2115"/>
                          <a:ext cx="1043" cy="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2179" name="Text Box 19"/>
          <p:cNvSpPr txBox="1">
            <a:spLocks noChangeArrowheads="1"/>
          </p:cNvSpPr>
          <p:nvPr/>
        </p:nvSpPr>
        <p:spPr bwMode="auto">
          <a:xfrm>
            <a:off x="7727950" y="4257675"/>
            <a:ext cx="1547813" cy="70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000">
                <a:solidFill>
                  <a:srgbClr val="FF0000"/>
                </a:solidFill>
                <a:cs typeface="Arial" pitchFamily="34" charset="0"/>
              </a:rPr>
              <a:t>Remains</a:t>
            </a:r>
          </a:p>
          <a:p>
            <a:pPr hangingPunct="1">
              <a:lnSpc>
                <a:spcPct val="100000"/>
              </a:lnSpc>
              <a:buClrTx/>
              <a:buSzTx/>
              <a:buFontTx/>
              <a:buNone/>
            </a:pPr>
            <a:r>
              <a:rPr lang="de-DE" altLang="en-US" sz="2000">
                <a:solidFill>
                  <a:srgbClr val="FF0000"/>
                </a:solidFill>
                <a:cs typeface="Arial" pitchFamily="34" charset="0"/>
              </a:rPr>
              <a:t>supercritical</a:t>
            </a:r>
          </a:p>
        </p:txBody>
      </p:sp>
      <p:sp>
        <p:nvSpPr>
          <p:cNvPr id="92180" name="Rectangle 20"/>
          <p:cNvSpPr>
            <a:spLocks noChangeArrowheads="1"/>
          </p:cNvSpPr>
          <p:nvPr/>
        </p:nvSpPr>
        <p:spPr bwMode="auto">
          <a:xfrm>
            <a:off x="5357813" y="3859213"/>
            <a:ext cx="2143125" cy="1905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181" name="Text Box 21"/>
          <p:cNvSpPr txBox="1">
            <a:spLocks noChangeArrowheads="1"/>
          </p:cNvSpPr>
          <p:nvPr/>
        </p:nvSpPr>
        <p:spPr bwMode="auto">
          <a:xfrm>
            <a:off x="5597525" y="4341813"/>
            <a:ext cx="1714500" cy="70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000">
                <a:solidFill>
                  <a:srgbClr val="FF0000"/>
                </a:solidFill>
                <a:cs typeface="Arial" pitchFamily="34" charset="0"/>
              </a:rPr>
              <a:t>This state not</a:t>
            </a:r>
          </a:p>
          <a:p>
            <a:pPr hangingPunct="1">
              <a:lnSpc>
                <a:spcPct val="100000"/>
              </a:lnSpc>
              <a:buClrTx/>
              <a:buSzTx/>
              <a:buFontTx/>
              <a:buNone/>
            </a:pPr>
            <a:r>
              <a:rPr lang="de-DE" altLang="en-US" sz="2000">
                <a:solidFill>
                  <a:srgbClr val="FF0000"/>
                </a:solidFill>
                <a:cs typeface="Arial" pitchFamily="34" charset="0"/>
              </a:rPr>
              <a:t>existing</a:t>
            </a:r>
          </a:p>
        </p:txBody>
      </p:sp>
      <p:sp>
        <p:nvSpPr>
          <p:cNvPr id="92182" name="Text Box 22"/>
          <p:cNvSpPr txBox="1">
            <a:spLocks noChangeArrowheads="1"/>
          </p:cNvSpPr>
          <p:nvPr/>
        </p:nvSpPr>
        <p:spPr bwMode="auto">
          <a:xfrm>
            <a:off x="673100" y="127000"/>
            <a:ext cx="8734425"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spcBef>
                <a:spcPct val="50000"/>
              </a:spcBef>
              <a:buClrTx/>
              <a:buSzTx/>
              <a:buFontTx/>
              <a:buNone/>
            </a:pPr>
            <a:r>
              <a:rPr lang="de-DE" altLang="en-US" sz="3500">
                <a:solidFill>
                  <a:srgbClr val="333399"/>
                </a:solidFill>
                <a:latin typeface="Lucida Sans Unicode" pitchFamily="34" charset="0"/>
                <a:cs typeface="Arial" pitchFamily="34" charset="0"/>
              </a:rPr>
              <a:t>Criticality of model corresponds </a:t>
            </a:r>
            <a:r>
              <a:rPr lang="de-DE" altLang="en-US" sz="3500" u="sng">
                <a:solidFill>
                  <a:srgbClr val="333399"/>
                </a:solidFill>
                <a:latin typeface="Lucida Sans Unicode" pitchFamily="34" charset="0"/>
                <a:cs typeface="Arial" pitchFamily="34" charset="0"/>
              </a:rPr>
              <a:t>not</a:t>
            </a:r>
            <a:r>
              <a:rPr lang="de-DE" altLang="en-US" sz="3500">
                <a:solidFill>
                  <a:srgbClr val="333399"/>
                </a:solidFill>
                <a:latin typeface="Lucida Sans Unicode" pitchFamily="34" charset="0"/>
                <a:cs typeface="Arial" pitchFamily="34" charset="0"/>
              </a:rPr>
              <a:t>  to real cultures</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0C21712C-5420-4C3A-8D3D-7466D76AD774}" type="slidenum">
              <a:rPr lang="de-DE" altLang="en-US" sz="1100">
                <a:solidFill>
                  <a:schemeClr val="tx1"/>
                </a:solidFill>
                <a:cs typeface="Arial" pitchFamily="34" charset="0"/>
              </a:rPr>
              <a:pPr algn="r" hangingPunct="1">
                <a:lnSpc>
                  <a:spcPct val="100000"/>
                </a:lnSpc>
                <a:buClrTx/>
                <a:buSzTx/>
                <a:buFontTx/>
                <a:buNone/>
              </a:pPr>
              <a:t>46</a:t>
            </a:fld>
            <a:endParaRPr lang="de-DE" altLang="en-US" sz="1100">
              <a:solidFill>
                <a:schemeClr val="tx1"/>
              </a:solidFill>
              <a:cs typeface="Arial" pitchFamily="34" charset="0"/>
            </a:endParaRPr>
          </a:p>
        </p:txBody>
      </p:sp>
      <p:pic>
        <p:nvPicPr>
          <p:cNvPr id="139267" name="Picture 14" descr="Develop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0" y="2030413"/>
            <a:ext cx="8855075"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ine 17"/>
          <p:cNvSpPr>
            <a:spLocks noChangeShapeType="1"/>
          </p:cNvSpPr>
          <p:nvPr/>
        </p:nvSpPr>
        <p:spPr bwMode="auto">
          <a:xfrm flipV="1">
            <a:off x="4567238" y="3700463"/>
            <a:ext cx="158750" cy="1103312"/>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 name="Freeform 26"/>
          <p:cNvSpPr>
            <a:spLocks/>
          </p:cNvSpPr>
          <p:nvPr/>
        </p:nvSpPr>
        <p:spPr bwMode="auto">
          <a:xfrm>
            <a:off x="4725988" y="3700463"/>
            <a:ext cx="1417637" cy="866775"/>
          </a:xfrm>
          <a:custGeom>
            <a:avLst/>
            <a:gdLst>
              <a:gd name="T0" fmla="*/ 0 w 771"/>
              <a:gd name="T1" fmla="*/ 0 h 408"/>
              <a:gd name="T2" fmla="*/ 1009713844 w 771"/>
              <a:gd name="T3" fmla="*/ 1008997313 h 408"/>
              <a:gd name="T4" fmla="*/ 2144599491 w 771"/>
              <a:gd name="T5" fmla="*/ 1513495127 h 408"/>
              <a:gd name="T6" fmla="*/ 0 60000 65536"/>
              <a:gd name="T7" fmla="*/ 0 60000 65536"/>
              <a:gd name="T8" fmla="*/ 0 60000 65536"/>
              <a:gd name="T9" fmla="*/ 0 w 771"/>
              <a:gd name="T10" fmla="*/ 0 h 408"/>
              <a:gd name="T11" fmla="*/ 771 w 771"/>
              <a:gd name="T12" fmla="*/ 408 h 408"/>
            </a:gdLst>
            <a:ahLst/>
            <a:cxnLst>
              <a:cxn ang="T6">
                <a:pos x="T0" y="T1"/>
              </a:cxn>
              <a:cxn ang="T7">
                <a:pos x="T2" y="T3"/>
              </a:cxn>
              <a:cxn ang="T8">
                <a:pos x="T4" y="T5"/>
              </a:cxn>
            </a:cxnLst>
            <a:rect l="T9" t="T10" r="T11" b="T12"/>
            <a:pathLst>
              <a:path w="771" h="408">
                <a:moveTo>
                  <a:pt x="0" y="0"/>
                </a:moveTo>
                <a:cubicBezTo>
                  <a:pt x="117" y="102"/>
                  <a:pt x="234" y="204"/>
                  <a:pt x="363" y="272"/>
                </a:cubicBezTo>
                <a:cubicBezTo>
                  <a:pt x="492" y="340"/>
                  <a:pt x="631" y="374"/>
                  <a:pt x="771" y="408"/>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00794" tIns="50397" rIns="100794" bIns="50397"/>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endParaRPr lang="de-DE" altLang="en-US" sz="2000">
              <a:solidFill>
                <a:schemeClr val="tx1"/>
              </a:solidFill>
              <a:cs typeface="Arial" pitchFamily="34" charset="0"/>
            </a:endParaRPr>
          </a:p>
        </p:txBody>
      </p:sp>
      <p:sp>
        <p:nvSpPr>
          <p:cNvPr id="9" name="Rectangle 8"/>
          <p:cNvSpPr>
            <a:spLocks noChangeArrowheads="1"/>
          </p:cNvSpPr>
          <p:nvPr/>
        </p:nvSpPr>
        <p:spPr bwMode="auto">
          <a:xfrm>
            <a:off x="6615113" y="1654175"/>
            <a:ext cx="4725987" cy="3857625"/>
          </a:xfrm>
          <a:prstGeom prst="rect">
            <a:avLst/>
          </a:prstGeom>
          <a:solidFill>
            <a:schemeClr val="bg1"/>
          </a:solidFill>
          <a:ln>
            <a:noFill/>
          </a:ln>
          <a:extLst>
            <a:ext uri="{91240B29-F687-4F45-9708-019B960494DF}">
              <a14:hiddenLine xmlns:a14="http://schemas.microsoft.com/office/drawing/2010/main" w="55000" cmpd="thickThin" algn="ctr">
                <a:solidFill>
                  <a:srgbClr val="000000"/>
                </a:solidFill>
                <a:miter lim="800000"/>
                <a:headEnd/>
                <a:tailEnd/>
              </a14:hiddenLine>
            </a:ext>
          </a:extLst>
        </p:spPr>
        <p:txBody>
          <a:bodyPr lIns="100794" tIns="50397" rIns="100794" bIns="50397" anchor="ct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endParaRPr lang="de-DE" altLang="en-US" sz="2000">
              <a:solidFill>
                <a:srgbClr val="FFFFFF"/>
              </a:solidFill>
              <a:latin typeface="Lucida Sans Unicode" pitchFamily="34" charset="0"/>
              <a:cs typeface="Arial" pitchFamily="34" charset="0"/>
            </a:endParaRPr>
          </a:p>
        </p:txBody>
      </p:sp>
      <p:cxnSp>
        <p:nvCxnSpPr>
          <p:cNvPr id="11" name="Straight Connector 10"/>
          <p:cNvCxnSpPr>
            <a:endCxn id="4" idx="0"/>
          </p:cNvCxnSpPr>
          <p:nvPr/>
        </p:nvCxnSpPr>
        <p:spPr>
          <a:xfrm>
            <a:off x="3035300" y="4787900"/>
            <a:ext cx="1500188" cy="1111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 Box 27"/>
          <p:cNvSpPr txBox="1">
            <a:spLocks noChangeArrowheads="1"/>
          </p:cNvSpPr>
          <p:nvPr/>
        </p:nvSpPr>
        <p:spPr bwMode="auto">
          <a:xfrm rot="-5400000">
            <a:off x="6113462" y="4068763"/>
            <a:ext cx="137636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000">
                <a:solidFill>
                  <a:srgbClr val="FF0000"/>
                </a:solidFill>
                <a:latin typeface="Lucida Sans Unicode" pitchFamily="34" charset="0"/>
                <a:cs typeface="Arial" pitchFamily="34" charset="0"/>
              </a:rPr>
              <a:t>Inhibition</a:t>
            </a:r>
          </a:p>
        </p:txBody>
      </p:sp>
      <p:cxnSp>
        <p:nvCxnSpPr>
          <p:cNvPr id="16" name="Straight Connector 15"/>
          <p:cNvCxnSpPr>
            <a:stCxn id="5" idx="2"/>
          </p:cNvCxnSpPr>
          <p:nvPr/>
        </p:nvCxnSpPr>
        <p:spPr>
          <a:xfrm>
            <a:off x="5572125" y="4143375"/>
            <a:ext cx="285750"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348" name="Text Box 12"/>
          <p:cNvSpPr txBox="1">
            <a:spLocks noChangeArrowheads="1"/>
          </p:cNvSpPr>
          <p:nvPr/>
        </p:nvSpPr>
        <p:spPr bwMode="auto">
          <a:xfrm>
            <a:off x="7026275" y="4819650"/>
            <a:ext cx="2713038"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1500">
                <a:solidFill>
                  <a:schemeClr val="tx1"/>
                </a:solidFill>
                <a:latin typeface="Lucida Sans Unicode" pitchFamily="34" charset="0"/>
                <a:cs typeface="Arial" pitchFamily="34" charset="0"/>
              </a:rPr>
              <a:t>Hedner et al., 1984</a:t>
            </a:r>
          </a:p>
          <a:p>
            <a:pPr hangingPunct="1">
              <a:lnSpc>
                <a:spcPct val="100000"/>
              </a:lnSpc>
              <a:buClrTx/>
              <a:buSzTx/>
              <a:buFontTx/>
              <a:buNone/>
            </a:pPr>
            <a:r>
              <a:rPr lang="de-DE" altLang="en-US" sz="1500">
                <a:solidFill>
                  <a:schemeClr val="tx1"/>
                </a:solidFill>
                <a:latin typeface="Lucida Sans Unicode" pitchFamily="34" charset="0"/>
                <a:cs typeface="Arial" pitchFamily="34" charset="0"/>
              </a:rPr>
              <a:t>Jiang et al., 2005</a:t>
            </a:r>
          </a:p>
          <a:p>
            <a:pPr hangingPunct="1">
              <a:lnSpc>
                <a:spcPct val="100000"/>
              </a:lnSpc>
              <a:buClrTx/>
              <a:buSzTx/>
              <a:buFontTx/>
              <a:buNone/>
            </a:pPr>
            <a:r>
              <a:rPr lang="de-DE" altLang="en-US" sz="1500">
                <a:solidFill>
                  <a:schemeClr val="tx1"/>
                </a:solidFill>
                <a:latin typeface="Lucida Sans Unicode" pitchFamily="34" charset="0"/>
                <a:cs typeface="Arial" pitchFamily="34" charset="0"/>
              </a:rPr>
              <a:t>Sutor and Luhmann, 1995</a:t>
            </a:r>
          </a:p>
        </p:txBody>
      </p:sp>
      <p:sp>
        <p:nvSpPr>
          <p:cNvPr id="2" name="Rectangle 5"/>
          <p:cNvSpPr>
            <a:spLocks noChangeArrowheads="1"/>
          </p:cNvSpPr>
          <p:nvPr/>
        </p:nvSpPr>
        <p:spPr bwMode="auto">
          <a:xfrm>
            <a:off x="5278438" y="6954838"/>
            <a:ext cx="4171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7825" indent="-377825" defTabSz="503238">
              <a:defRPr>
                <a:solidFill>
                  <a:srgbClr val="000000"/>
                </a:solidFill>
                <a:latin typeface="Arial" pitchFamily="34" charset="0"/>
              </a:defRPr>
            </a:lvl1pPr>
            <a:lvl2pPr marL="817563" indent="-314325"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lvl="1" algn="ctr" eaLnBrk="0">
              <a:lnSpc>
                <a:spcPct val="100000"/>
              </a:lnSpc>
            </a:pPr>
            <a:r>
              <a:rPr lang="en-GB" altLang="en-US" sz="1300">
                <a:solidFill>
                  <a:schemeClr val="tx1"/>
                </a:solidFill>
                <a:latin typeface="Lucida Sans Unicode" pitchFamily="34" charset="0"/>
                <a:cs typeface="Arial" pitchFamily="34" charset="0"/>
              </a:rPr>
              <a:t>Tetzlaff et al., PLoS CB 2010</a:t>
            </a:r>
          </a:p>
        </p:txBody>
      </p:sp>
      <p:sp>
        <p:nvSpPr>
          <p:cNvPr id="139276" name="Text Box 12"/>
          <p:cNvSpPr txBox="1">
            <a:spLocks noChangeArrowheads="1"/>
          </p:cNvSpPr>
          <p:nvPr/>
        </p:nvSpPr>
        <p:spPr bwMode="auto">
          <a:xfrm>
            <a:off x="515938" y="207963"/>
            <a:ext cx="8732837"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spcBef>
                <a:spcPct val="50000"/>
              </a:spcBef>
              <a:buClrTx/>
              <a:buSzTx/>
              <a:buFontTx/>
              <a:buNone/>
            </a:pPr>
            <a:r>
              <a:rPr lang="de-DE" altLang="en-US" sz="3500">
                <a:solidFill>
                  <a:srgbClr val="333399"/>
                </a:solidFill>
                <a:latin typeface="Lucida Sans Unicode" pitchFamily="34" charset="0"/>
                <a:cs typeface="Arial" pitchFamily="34" charset="0"/>
              </a:rPr>
              <a:t>Inhibition as an additional „Ingredient“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434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2"/>
          <p:cNvSpPr>
            <a:spLocks noGrp="1" noChangeArrowheads="1"/>
          </p:cNvSpPr>
          <p:nvPr>
            <p:ph type="title" idx="4294967295"/>
          </p:nvPr>
        </p:nvSpPr>
        <p:spPr>
          <a:xfrm>
            <a:off x="484502" y="-110473"/>
            <a:ext cx="9073185" cy="1260432"/>
          </a:xfrm>
          <a:noFill/>
        </p:spPr>
        <p:txBody>
          <a:bodyPr rtlCol="0">
            <a:normAutofit/>
            <a:scene3d>
              <a:camera prst="orthographicFront"/>
              <a:lightRig rig="soft" dir="t"/>
            </a:scene3d>
            <a:sp3d prstMaterial="softEdge">
              <a:bevelT w="25400" h="25400"/>
            </a:sp3d>
          </a:bodyPr>
          <a:lstStyle/>
          <a:p>
            <a:pPr algn="l" defTabSz="914400" fontAlgn="auto" hangingPunct="1">
              <a:lnSpc>
                <a:spcPct val="100000"/>
              </a:lnSpc>
              <a:spcAft>
                <a:spcPts val="0"/>
              </a:spcAft>
              <a:buClrTx/>
              <a:buSzTx/>
              <a:buFontTx/>
              <a:buNone/>
              <a:defRPr/>
            </a:pPr>
            <a:r>
              <a:rPr lang="de-DE" sz="3200" b="1" kern="1200">
                <a:solidFill>
                  <a:schemeClr val="tx2"/>
                </a:solidFill>
                <a:effectLst>
                  <a:outerShdw blurRad="31750" dist="25400" dir="5400000" algn="tl" rotWithShape="0">
                    <a:srgbClr val="000000">
                      <a:alpha val="25000"/>
                    </a:srgbClr>
                  </a:outerShdw>
                </a:effectLst>
                <a:latin typeface="+mj-lt"/>
                <a:ea typeface="+mj-ea"/>
                <a:cs typeface="+mj-cs"/>
              </a:rPr>
              <a:t>Comparison to cell cultures</a:t>
            </a:r>
          </a:p>
        </p:txBody>
      </p:sp>
      <p:pic>
        <p:nvPicPr>
          <p:cNvPr id="94212" name="Picture 22" descr="compari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50" y="1574800"/>
            <a:ext cx="8890000"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4" name="Text Box 6"/>
          <p:cNvSpPr txBox="1">
            <a:spLocks noChangeArrowheads="1"/>
          </p:cNvSpPr>
          <p:nvPr/>
        </p:nvSpPr>
        <p:spPr bwMode="auto">
          <a:xfrm>
            <a:off x="1387475" y="1081088"/>
            <a:ext cx="1309688"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000">
                <a:solidFill>
                  <a:schemeClr val="tx1"/>
                </a:solidFill>
                <a:cs typeface="Arial" pitchFamily="34" charset="0"/>
              </a:rPr>
              <a:t>outgrowth</a:t>
            </a:r>
          </a:p>
        </p:txBody>
      </p:sp>
      <p:sp>
        <p:nvSpPr>
          <p:cNvPr id="94215" name="Text Box 7"/>
          <p:cNvSpPr txBox="1">
            <a:spLocks noChangeArrowheads="1"/>
          </p:cNvSpPr>
          <p:nvPr/>
        </p:nvSpPr>
        <p:spPr bwMode="auto">
          <a:xfrm>
            <a:off x="4008438" y="1081088"/>
            <a:ext cx="2455862"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000">
                <a:solidFill>
                  <a:schemeClr val="tx1"/>
                </a:solidFill>
                <a:cs typeface="Arial" pitchFamily="34" charset="0"/>
              </a:rPr>
              <a:t>overshoot &amp; pruning</a:t>
            </a:r>
          </a:p>
        </p:txBody>
      </p:sp>
      <p:sp>
        <p:nvSpPr>
          <p:cNvPr id="94216" name="Text Box 8"/>
          <p:cNvSpPr txBox="1">
            <a:spLocks noChangeArrowheads="1"/>
          </p:cNvSpPr>
          <p:nvPr/>
        </p:nvSpPr>
        <p:spPr bwMode="auto">
          <a:xfrm>
            <a:off x="7764463" y="1081088"/>
            <a:ext cx="1562100"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000">
                <a:solidFill>
                  <a:schemeClr val="tx1"/>
                </a:solidFill>
                <a:cs typeface="Arial" pitchFamily="34" charset="0"/>
              </a:rPr>
              <a:t>equilibrating</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1006475" y="539750"/>
            <a:ext cx="6913563" cy="6588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altLang="en-US" sz="4000">
                <a:solidFill>
                  <a:srgbClr val="333399"/>
                </a:solidFill>
              </a:rPr>
              <a:t>General Conclusion</a:t>
            </a:r>
          </a:p>
        </p:txBody>
      </p:sp>
      <p:sp>
        <p:nvSpPr>
          <p:cNvPr id="138243" name="Text Box 3"/>
          <p:cNvSpPr txBox="1">
            <a:spLocks noChangeArrowheads="1"/>
          </p:cNvSpPr>
          <p:nvPr/>
        </p:nvSpPr>
        <p:spPr bwMode="auto">
          <a:xfrm>
            <a:off x="431800" y="1692275"/>
            <a:ext cx="9648825" cy="470217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altLang="en-US" sz="3200"/>
              <a:t>Homeostatic principles may solve the major problem of how to stabilze complete large networks even when other plasticity mechanisms co-act and interfere.</a:t>
            </a:r>
          </a:p>
          <a:p>
            <a:pPr>
              <a:spcBef>
                <a:spcPct val="50000"/>
              </a:spcBef>
            </a:pPr>
            <a:endParaRPr lang="de-DE" altLang="en-US" sz="3200"/>
          </a:p>
          <a:p>
            <a:pPr>
              <a:spcBef>
                <a:spcPct val="50000"/>
              </a:spcBef>
            </a:pPr>
            <a:r>
              <a:rPr lang="de-DE" altLang="en-US" sz="3200"/>
              <a:t>We get globally stable synaptic patterns</a:t>
            </a:r>
          </a:p>
          <a:p>
            <a:pPr>
              <a:spcBef>
                <a:spcPct val="50000"/>
              </a:spcBef>
            </a:pPr>
            <a:r>
              <a:rPr lang="de-DE" altLang="en-US" sz="3200"/>
              <a:t>AND</a:t>
            </a:r>
          </a:p>
          <a:p>
            <a:pPr>
              <a:spcBef>
                <a:spcPct val="50000"/>
              </a:spcBef>
            </a:pPr>
            <a:r>
              <a:rPr lang="de-DE" altLang="en-US" sz="3200"/>
              <a:t>Relevant network stages (Self-organized criticality)</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endParaRPr lang="de-DE" altLang="en-US"/>
          </a:p>
        </p:txBody>
      </p:sp>
      <p:sp>
        <p:nvSpPr>
          <p:cNvPr id="184323" name="Rectangle 3"/>
          <p:cNvSpPr>
            <a:spLocks noGrp="1" noChangeArrowheads="1"/>
          </p:cNvSpPr>
          <p:nvPr>
            <p:ph type="body" idx="1"/>
          </p:nvPr>
        </p:nvSpPr>
        <p:spPr/>
        <p:txBody>
          <a:bodyPr/>
          <a:lstStyle/>
          <a:p>
            <a:endParaRPr lang="de-DE"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1944688" y="525463"/>
            <a:ext cx="68262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9pPr>
          </a:lstStyle>
          <a:p>
            <a:pPr algn="ctr">
              <a:spcBef>
                <a:spcPts val="1500"/>
              </a:spcBef>
            </a:pPr>
            <a:r>
              <a:rPr lang="en-GB" altLang="en-US" sz="2400" b="1">
                <a:solidFill>
                  <a:srgbClr val="333399"/>
                </a:solidFill>
              </a:rPr>
              <a:t>Weight changes or rewiring?</a:t>
            </a:r>
          </a:p>
        </p:txBody>
      </p:sp>
      <p:grpSp>
        <p:nvGrpSpPr>
          <p:cNvPr id="198659" name="Group 3"/>
          <p:cNvGrpSpPr>
            <a:grpSpLocks/>
          </p:cNvGrpSpPr>
          <p:nvPr/>
        </p:nvGrpSpPr>
        <p:grpSpPr bwMode="auto">
          <a:xfrm>
            <a:off x="712788" y="1081088"/>
            <a:ext cx="4713287" cy="5237162"/>
            <a:chOff x="449" y="681"/>
            <a:chExt cx="2969" cy="3299"/>
          </a:xfrm>
        </p:grpSpPr>
        <p:sp>
          <p:nvSpPr>
            <p:cNvPr id="198660" name="Text Box 4"/>
            <p:cNvSpPr txBox="1">
              <a:spLocks noChangeArrowheads="1"/>
            </p:cNvSpPr>
            <p:nvPr/>
          </p:nvSpPr>
          <p:spPr bwMode="auto">
            <a:xfrm>
              <a:off x="503" y="681"/>
              <a:ext cx="2899"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98661" name="Picture 5"/>
            <p:cNvPicPr>
              <a:picLocks noChangeAspect="1" noChangeArrowheads="1"/>
            </p:cNvPicPr>
            <p:nvPr/>
          </p:nvPicPr>
          <p:blipFill>
            <a:blip r:embed="rId3" cstate="print">
              <a:lum bright="-12000" contrast="12000"/>
              <a:extLst>
                <a:ext uri="{28A0092B-C50C-407E-A947-70E740481C1C}">
                  <a14:useLocalDpi xmlns:a14="http://schemas.microsoft.com/office/drawing/2010/main" val="0"/>
                </a:ext>
              </a:extLst>
            </a:blip>
            <a:srcRect/>
            <a:stretch>
              <a:fillRect/>
            </a:stretch>
          </p:blipFill>
          <p:spPr bwMode="auto">
            <a:xfrm>
              <a:off x="449" y="981"/>
              <a:ext cx="2970" cy="3000"/>
            </a:xfrm>
            <a:prstGeom prst="rect">
              <a:avLst/>
            </a:prstGeom>
            <a:noFill/>
            <a:ln>
              <a:noFill/>
            </a:ln>
            <a:effectLst/>
            <a:extLst>
              <a:ext uri="{909E8E84-426E-40DD-AFC4-6F175D3DCCD1}">
                <a14:hiddenFill xmlns:a14="http://schemas.microsoft.com/office/drawing/2010/main">
                  <a:blipFill dpi="0" rotWithShape="0">
                    <a:blip>
                      <a:lum bright="-12000" contrast="1200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98662" name="Rectangle 6"/>
          <p:cNvSpPr>
            <a:spLocks noChangeArrowheads="1"/>
          </p:cNvSpPr>
          <p:nvPr/>
        </p:nvSpPr>
        <p:spPr bwMode="auto">
          <a:xfrm>
            <a:off x="207963" y="6559550"/>
            <a:ext cx="290195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723900" algn="l"/>
                <a:tab pos="1447800" algn="l"/>
                <a:tab pos="2171700" algn="l"/>
                <a:tab pos="2895600" algn="l"/>
              </a:tabLst>
              <a:defRPr>
                <a:solidFill>
                  <a:srgbClr val="000000"/>
                </a:solidFill>
                <a:latin typeface="Arial" pitchFamily="34" charset="0"/>
              </a:defRPr>
            </a:lvl1pPr>
            <a:lvl2pPr>
              <a:tabLst>
                <a:tab pos="723900" algn="l"/>
                <a:tab pos="1447800" algn="l"/>
                <a:tab pos="2171700" algn="l"/>
                <a:tab pos="2895600" algn="l"/>
              </a:tabLst>
              <a:defRPr>
                <a:solidFill>
                  <a:srgbClr val="000000"/>
                </a:solidFill>
                <a:latin typeface="Arial" pitchFamily="34" charset="0"/>
              </a:defRPr>
            </a:lvl2pPr>
            <a:lvl3pPr>
              <a:tabLst>
                <a:tab pos="723900" algn="l"/>
                <a:tab pos="1447800" algn="l"/>
                <a:tab pos="2171700" algn="l"/>
                <a:tab pos="2895600" algn="l"/>
              </a:tabLst>
              <a:defRPr>
                <a:solidFill>
                  <a:srgbClr val="000000"/>
                </a:solidFill>
                <a:latin typeface="Arial" pitchFamily="34" charset="0"/>
              </a:defRPr>
            </a:lvl3pPr>
            <a:lvl4pPr>
              <a:tabLst>
                <a:tab pos="723900" algn="l"/>
                <a:tab pos="1447800" algn="l"/>
                <a:tab pos="2171700" algn="l"/>
                <a:tab pos="2895600" algn="l"/>
              </a:tabLst>
              <a:defRPr>
                <a:solidFill>
                  <a:srgbClr val="000000"/>
                </a:solidFill>
                <a:latin typeface="Arial" pitchFamily="34" charset="0"/>
              </a:defRPr>
            </a:lvl4pPr>
            <a:lvl5pPr>
              <a:tabLst>
                <a:tab pos="723900" algn="l"/>
                <a:tab pos="1447800" algn="l"/>
                <a:tab pos="2171700" algn="l"/>
                <a:tab pos="28956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9pPr>
          </a:lstStyle>
          <a:p>
            <a:r>
              <a:rPr lang="en-GB" altLang="en-US" sz="1600"/>
              <a:t>Chklovskii et al. (2004) Nature</a:t>
            </a:r>
          </a:p>
        </p:txBody>
      </p:sp>
      <p:sp>
        <p:nvSpPr>
          <p:cNvPr id="198663" name="Text Box 7"/>
          <p:cNvSpPr txBox="1">
            <a:spLocks noChangeArrowheads="1"/>
          </p:cNvSpPr>
          <p:nvPr/>
        </p:nvSpPr>
        <p:spPr bwMode="auto">
          <a:xfrm>
            <a:off x="5675313" y="1557338"/>
            <a:ext cx="4048125" cy="343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Lst>
              <a:defRPr>
                <a:solidFill>
                  <a:srgbClr val="000000"/>
                </a:solidFill>
                <a:latin typeface="Arial" pitchFamily="34" charset="0"/>
              </a:defRPr>
            </a:lvl1pPr>
            <a:lvl2pPr>
              <a:tabLst>
                <a:tab pos="723900" algn="l"/>
                <a:tab pos="1447800" algn="l"/>
                <a:tab pos="2171700" algn="l"/>
                <a:tab pos="2895600" algn="l"/>
                <a:tab pos="3619500" algn="l"/>
              </a:tabLst>
              <a:defRPr>
                <a:solidFill>
                  <a:srgbClr val="000000"/>
                </a:solidFill>
                <a:latin typeface="Arial" pitchFamily="34" charset="0"/>
              </a:defRPr>
            </a:lvl2pPr>
            <a:lvl3pPr>
              <a:tabLst>
                <a:tab pos="723900" algn="l"/>
                <a:tab pos="1447800" algn="l"/>
                <a:tab pos="2171700" algn="l"/>
                <a:tab pos="2895600" algn="l"/>
                <a:tab pos="3619500" algn="l"/>
              </a:tabLst>
              <a:defRPr>
                <a:solidFill>
                  <a:srgbClr val="000000"/>
                </a:solidFill>
                <a:latin typeface="Arial" pitchFamily="34" charset="0"/>
              </a:defRPr>
            </a:lvl3pPr>
            <a:lvl4pPr>
              <a:tabLst>
                <a:tab pos="723900" algn="l"/>
                <a:tab pos="1447800" algn="l"/>
                <a:tab pos="2171700" algn="l"/>
                <a:tab pos="2895600" algn="l"/>
                <a:tab pos="3619500" algn="l"/>
              </a:tabLst>
              <a:defRPr>
                <a:solidFill>
                  <a:srgbClr val="000000"/>
                </a:solidFill>
                <a:latin typeface="Arial" pitchFamily="34" charset="0"/>
              </a:defRPr>
            </a:lvl4pPr>
            <a:lvl5pPr>
              <a:tabLst>
                <a:tab pos="723900" algn="l"/>
                <a:tab pos="1447800" algn="l"/>
                <a:tab pos="2171700" algn="l"/>
                <a:tab pos="2895600" algn="l"/>
                <a:tab pos="36195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a:solidFill>
                  <a:srgbClr val="000000"/>
                </a:solidFill>
                <a:latin typeface="Arial" pitchFamily="34" charset="0"/>
              </a:defRPr>
            </a:lvl9pPr>
          </a:lstStyle>
          <a:p>
            <a:pPr>
              <a:spcBef>
                <a:spcPts val="1125"/>
              </a:spcBef>
            </a:pPr>
            <a:r>
              <a:rPr lang="en-GB" altLang="en-US" sz="2000"/>
              <a:t>Changes in cortical representations and mappings can arise from either changes in </a:t>
            </a:r>
            <a:r>
              <a:rPr lang="en-GB" altLang="en-US" sz="2000" b="1"/>
              <a:t>synaptic strengths</a:t>
            </a:r>
            <a:r>
              <a:rPr lang="en-GB" altLang="en-US" sz="2000"/>
              <a:t> or from </a:t>
            </a:r>
            <a:r>
              <a:rPr lang="en-GB" altLang="en-US" sz="2000" b="1"/>
              <a:t>synaptic rewiring</a:t>
            </a:r>
            <a:r>
              <a:rPr lang="en-GB" altLang="en-US" sz="2000"/>
              <a:t> by forming and deleting entire synapses – or even both on different timescales. Therefore, weight changes rather contribute to </a:t>
            </a:r>
            <a:r>
              <a:rPr lang="en-GB" altLang="en-US" sz="2000" b="1"/>
              <a:t>short-term plasticity</a:t>
            </a:r>
            <a:r>
              <a:rPr lang="en-GB" altLang="en-US" sz="2000"/>
              <a:t> and wiring changes to </a:t>
            </a:r>
            <a:r>
              <a:rPr lang="en-GB" altLang="en-US" sz="2000" b="1"/>
              <a:t>long-term plasticity</a:t>
            </a:r>
            <a:r>
              <a:rPr lang="en-GB" altLang="en-US" sz="2000"/>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fill="hold" nodeType="withEffect">
                                  <p:stCondLst>
                                    <p:cond delay="0"/>
                                  </p:stCondLst>
                                  <p:childTnLst>
                                    <p:set>
                                      <p:cBhvr additive="repl">
                                        <p:cTn id="6" dur="1" fill="hold">
                                          <p:stCondLst>
                                            <p:cond delay="0"/>
                                          </p:stCondLst>
                                        </p:cTn>
                                        <p:tgtEl>
                                          <p:spTgt spid="198659"/>
                                        </p:tgtEl>
                                        <p:attrNameLst>
                                          <p:attrName>style.visibility</p:attrName>
                                        </p:attrNameLst>
                                      </p:cBhvr>
                                      <p:to>
                                        <p:strVal val="visible"/>
                                      </p:to>
                                    </p:set>
                                    <p:animEffect transition="in" filter="fade">
                                      <p:cBhvr additive="repl">
                                        <p:cTn id="7" dur="2000"/>
                                        <p:tgtEl>
                                          <p:spTgt spid="198659"/>
                                        </p:tgtEl>
                                      </p:cBhvr>
                                    </p:animEffect>
                                  </p:childTnLst>
                                </p:cTn>
                              </p:par>
                              <p:par>
                                <p:cTn id="8" presetID="10" presetClass="entr" fill="hold" nodeType="withEffect">
                                  <p:stCondLst>
                                    <p:cond delay="0"/>
                                  </p:stCondLst>
                                  <p:childTnLst>
                                    <p:set>
                                      <p:cBhvr additive="repl">
                                        <p:cTn id="9" dur="1" fill="hold">
                                          <p:stCondLst>
                                            <p:cond delay="0"/>
                                          </p:stCondLst>
                                        </p:cTn>
                                        <p:tgtEl>
                                          <p:spTgt spid="198662"/>
                                        </p:tgtEl>
                                        <p:attrNameLst>
                                          <p:attrName>style.visibility</p:attrName>
                                        </p:attrNameLst>
                                      </p:cBhvr>
                                      <p:to>
                                        <p:strVal val="visible"/>
                                      </p:to>
                                    </p:set>
                                    <p:animEffect transition="in" filter="fade">
                                      <p:cBhvr additive="repl">
                                        <p:cTn id="10" dur="2000"/>
                                        <p:tgtEl>
                                          <p:spTgt spid="198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1944688" y="525463"/>
            <a:ext cx="6826250"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itchFamily="34" charset="0"/>
              </a:defRPr>
            </a:lvl9pPr>
          </a:lstStyle>
          <a:p>
            <a:pPr algn="ctr">
              <a:spcBef>
                <a:spcPts val="1500"/>
              </a:spcBef>
            </a:pPr>
            <a:r>
              <a:rPr lang="en-GB" altLang="en-US" sz="2400" b="1">
                <a:solidFill>
                  <a:srgbClr val="333399"/>
                </a:solidFill>
              </a:rPr>
              <a:t>Application to lesion-induced plasticity</a:t>
            </a:r>
          </a:p>
        </p:txBody>
      </p:sp>
      <p:sp>
        <p:nvSpPr>
          <p:cNvPr id="135171" name="AutoShape 3"/>
          <p:cNvSpPr>
            <a:spLocks noChangeArrowheads="1"/>
          </p:cNvSpPr>
          <p:nvPr/>
        </p:nvSpPr>
        <p:spPr bwMode="auto">
          <a:xfrm>
            <a:off x="0" y="1527175"/>
            <a:ext cx="6211888" cy="3448050"/>
          </a:xfrm>
          <a:prstGeom prst="roundRect">
            <a:avLst>
              <a:gd name="adj" fmla="val 4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35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1150" y="1966913"/>
            <a:ext cx="5391150" cy="2755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517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1875" y="4421188"/>
            <a:ext cx="1917700" cy="6524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35174" name="Object 6"/>
          <p:cNvGraphicFramePr>
            <a:graphicFrameLocks noChangeAspect="1"/>
          </p:cNvGraphicFramePr>
          <p:nvPr/>
        </p:nvGraphicFramePr>
        <p:xfrm>
          <a:off x="392113" y="2047875"/>
          <a:ext cx="5599112" cy="2757488"/>
        </p:xfrm>
        <a:graphic>
          <a:graphicData uri="http://schemas.openxmlformats.org/presentationml/2006/ole">
            <mc:AlternateContent xmlns:mc="http://schemas.openxmlformats.org/markup-compatibility/2006">
              <mc:Choice xmlns:v="urn:schemas-microsoft-com:vml" Requires="v">
                <p:oleObj spid="_x0000_s135188" r:id="rId6" imgW="5079365" imgH="2501587" progId="">
                  <p:embed/>
                </p:oleObj>
              </mc:Choice>
              <mc:Fallback>
                <p:oleObj r:id="rId6" imgW="5079365" imgH="2501587" progId="">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113" y="2047875"/>
                        <a:ext cx="5599112" cy="2757488"/>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75" name="Text Box 7"/>
          <p:cNvSpPr txBox="1">
            <a:spLocks noChangeArrowheads="1"/>
          </p:cNvSpPr>
          <p:nvPr/>
        </p:nvSpPr>
        <p:spPr bwMode="auto">
          <a:xfrm>
            <a:off x="2019300" y="5292725"/>
            <a:ext cx="1903413" cy="100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Lst>
              <a:defRPr>
                <a:solidFill>
                  <a:srgbClr val="000000"/>
                </a:solidFill>
                <a:latin typeface="Arial" pitchFamily="34" charset="0"/>
              </a:defRPr>
            </a:lvl1pPr>
            <a:lvl2pPr>
              <a:tabLst>
                <a:tab pos="723900" algn="l"/>
                <a:tab pos="1447800" algn="l"/>
              </a:tabLst>
              <a:defRPr>
                <a:solidFill>
                  <a:srgbClr val="000000"/>
                </a:solidFill>
                <a:latin typeface="Arial" pitchFamily="34" charset="0"/>
              </a:defRPr>
            </a:lvl2pPr>
            <a:lvl3pPr>
              <a:tabLst>
                <a:tab pos="723900" algn="l"/>
                <a:tab pos="1447800" algn="l"/>
              </a:tabLst>
              <a:defRPr>
                <a:solidFill>
                  <a:srgbClr val="000000"/>
                </a:solidFill>
                <a:latin typeface="Arial" pitchFamily="34" charset="0"/>
              </a:defRPr>
            </a:lvl3pPr>
            <a:lvl4pPr>
              <a:tabLst>
                <a:tab pos="723900" algn="l"/>
                <a:tab pos="1447800" algn="l"/>
              </a:tabLst>
              <a:defRPr>
                <a:solidFill>
                  <a:srgbClr val="000000"/>
                </a:solidFill>
                <a:latin typeface="Arial" pitchFamily="34" charset="0"/>
              </a:defRPr>
            </a:lvl4pPr>
            <a:lvl5pPr>
              <a:tabLst>
                <a:tab pos="723900" algn="l"/>
                <a:tab pos="1447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9pPr>
          </a:lstStyle>
          <a:p>
            <a:r>
              <a:rPr lang="en-GB" altLang="en-US" sz="1400" b="1"/>
              <a:t>1-5</a:t>
            </a:r>
            <a:r>
              <a:rPr lang="en-GB" altLang="en-US" sz="1400"/>
              <a:t>: cortical representations of digits 1-5</a:t>
            </a:r>
            <a:r>
              <a:rPr lang="en-GB" altLang="en-US" sz="1200"/>
              <a:t>                         </a:t>
            </a:r>
          </a:p>
        </p:txBody>
      </p:sp>
      <p:pic>
        <p:nvPicPr>
          <p:cNvPr id="135176"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94125" y="5222875"/>
            <a:ext cx="1876425" cy="5318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5177"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2113" y="5222875"/>
            <a:ext cx="1717675" cy="971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5178" name="Text Box 10"/>
          <p:cNvSpPr txBox="1">
            <a:spLocks noChangeArrowheads="1"/>
          </p:cNvSpPr>
          <p:nvPr/>
        </p:nvSpPr>
        <p:spPr bwMode="auto">
          <a:xfrm>
            <a:off x="0" y="1522413"/>
            <a:ext cx="619125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Lst>
              <a:defRPr>
                <a:solidFill>
                  <a:srgbClr val="000000"/>
                </a:solidFill>
                <a:latin typeface="Arial" pitchFamily="34" charset="0"/>
              </a:defRPr>
            </a:lvl9pPr>
          </a:lstStyle>
          <a:p>
            <a:pPr algn="ctr">
              <a:spcBef>
                <a:spcPts val="1125"/>
              </a:spcBef>
            </a:pPr>
            <a:r>
              <a:rPr lang="en-GB" altLang="en-US" sz="2000"/>
              <a:t>Modelling the rewiring of cortical maps:</a:t>
            </a:r>
          </a:p>
        </p:txBody>
      </p:sp>
      <p:sp>
        <p:nvSpPr>
          <p:cNvPr id="135179" name="AutoShape 11"/>
          <p:cNvSpPr>
            <a:spLocks noChangeArrowheads="1"/>
          </p:cNvSpPr>
          <p:nvPr/>
        </p:nvSpPr>
        <p:spPr bwMode="auto">
          <a:xfrm>
            <a:off x="5767388" y="1319213"/>
            <a:ext cx="3954462" cy="5921375"/>
          </a:xfrm>
          <a:prstGeom prst="roundRect">
            <a:avLst>
              <a:gd name="adj" fmla="val 3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5180" name="Text Box 12"/>
          <p:cNvSpPr txBox="1">
            <a:spLocks noChangeArrowheads="1"/>
          </p:cNvSpPr>
          <p:nvPr/>
        </p:nvSpPr>
        <p:spPr bwMode="auto">
          <a:xfrm>
            <a:off x="5913438" y="2033588"/>
            <a:ext cx="3571875" cy="343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Lst>
              <a:defRPr>
                <a:solidFill>
                  <a:srgbClr val="000000"/>
                </a:solidFill>
                <a:latin typeface="Arial" pitchFamily="34" charset="0"/>
              </a:defRPr>
            </a:lvl1pPr>
            <a:lvl2pPr>
              <a:tabLst>
                <a:tab pos="723900" algn="l"/>
                <a:tab pos="1447800" algn="l"/>
                <a:tab pos="2171700" algn="l"/>
                <a:tab pos="2895600" algn="l"/>
              </a:tabLst>
              <a:defRPr>
                <a:solidFill>
                  <a:srgbClr val="000000"/>
                </a:solidFill>
                <a:latin typeface="Arial" pitchFamily="34" charset="0"/>
              </a:defRPr>
            </a:lvl2pPr>
            <a:lvl3pPr>
              <a:tabLst>
                <a:tab pos="723900" algn="l"/>
                <a:tab pos="1447800" algn="l"/>
                <a:tab pos="2171700" algn="l"/>
                <a:tab pos="2895600" algn="l"/>
              </a:tabLst>
              <a:defRPr>
                <a:solidFill>
                  <a:srgbClr val="000000"/>
                </a:solidFill>
                <a:latin typeface="Arial" pitchFamily="34" charset="0"/>
              </a:defRPr>
            </a:lvl3pPr>
            <a:lvl4pPr>
              <a:tabLst>
                <a:tab pos="723900" algn="l"/>
                <a:tab pos="1447800" algn="l"/>
                <a:tab pos="2171700" algn="l"/>
                <a:tab pos="2895600" algn="l"/>
              </a:tabLst>
              <a:defRPr>
                <a:solidFill>
                  <a:srgbClr val="000000"/>
                </a:solidFill>
                <a:latin typeface="Arial" pitchFamily="34" charset="0"/>
              </a:defRPr>
            </a:lvl4pPr>
            <a:lvl5pPr>
              <a:tabLst>
                <a:tab pos="723900" algn="l"/>
                <a:tab pos="1447800" algn="l"/>
                <a:tab pos="2171700" algn="l"/>
                <a:tab pos="28956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Lst>
              <a:defRPr>
                <a:solidFill>
                  <a:srgbClr val="000000"/>
                </a:solidFill>
                <a:latin typeface="Arial" pitchFamily="34" charset="0"/>
              </a:defRPr>
            </a:lvl9pPr>
          </a:lstStyle>
          <a:p>
            <a:pPr>
              <a:spcBef>
                <a:spcPts val="1125"/>
              </a:spcBef>
            </a:pPr>
            <a:r>
              <a:rPr lang="en-GB" altLang="en-US" sz="2000" b="1"/>
              <a:t>Cortical remapping</a:t>
            </a:r>
            <a:r>
              <a:rPr lang="en-GB" altLang="en-US" sz="2000"/>
              <a:t> substantially appears after cortical lesions and changes in neural input (</a:t>
            </a:r>
            <a:r>
              <a:rPr lang="en-GB" altLang="en-US" sz="2000" b="1"/>
              <a:t>deafferentation</a:t>
            </a:r>
            <a:r>
              <a:rPr lang="en-GB" altLang="en-US" sz="2000"/>
              <a:t>). I.e. monkeys show pronounced remapping following finger amputation. Representation of the remaining fingers enlarge so that they fill the unused representations.</a:t>
            </a:r>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idx="4294967295"/>
          </p:nvPr>
        </p:nvSpPr>
        <p:spPr>
          <a:xfrm>
            <a:off x="503552" y="302277"/>
            <a:ext cx="9073185" cy="1260432"/>
          </a:xfrm>
          <a:noFill/>
        </p:spPr>
        <p:txBody>
          <a:bodyPr rtlCol="0">
            <a:normAutofit/>
            <a:scene3d>
              <a:camera prst="orthographicFront"/>
              <a:lightRig rig="soft" dir="t"/>
            </a:scene3d>
            <a:sp3d prstMaterial="softEdge">
              <a:bevelT w="25400" h="25400"/>
            </a:sp3d>
          </a:bodyPr>
          <a:lstStyle/>
          <a:p>
            <a:pPr algn="l" defTabSz="914400" fontAlgn="auto" hangingPunct="1">
              <a:lnSpc>
                <a:spcPct val="100000"/>
              </a:lnSpc>
              <a:spcAft>
                <a:spcPts val="0"/>
              </a:spcAft>
              <a:buClrTx/>
              <a:buSzTx/>
              <a:buFontTx/>
              <a:buNone/>
              <a:defRPr/>
            </a:pPr>
            <a:r>
              <a:rPr lang="de-DE" sz="3200" b="1" kern="1200">
                <a:solidFill>
                  <a:schemeClr val="tx2"/>
                </a:solidFill>
                <a:effectLst>
                  <a:outerShdw blurRad="31750" dist="25400" dir="5400000" algn="tl" rotWithShape="0">
                    <a:srgbClr val="000000">
                      <a:alpha val="25000"/>
                    </a:srgbClr>
                  </a:outerShdw>
                </a:effectLst>
                <a:latin typeface="+mj-lt"/>
                <a:ea typeface="+mj-ea"/>
                <a:cs typeface="+mj-cs"/>
              </a:rPr>
              <a:t>Structural plasticity</a:t>
            </a:r>
          </a:p>
        </p:txBody>
      </p:sp>
      <p:pic>
        <p:nvPicPr>
          <p:cNvPr id="142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500" y="1495425"/>
            <a:ext cx="4405313" cy="497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5350" y="2244725"/>
            <a:ext cx="2301875"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Rectangle 5"/>
          <p:cNvSpPr>
            <a:spLocks noChangeArrowheads="1"/>
          </p:cNvSpPr>
          <p:nvPr/>
        </p:nvSpPr>
        <p:spPr bwMode="auto">
          <a:xfrm>
            <a:off x="7342188" y="6769100"/>
            <a:ext cx="25384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7825" indent="-377825" defTabSz="1008063">
              <a:defRPr>
                <a:solidFill>
                  <a:srgbClr val="000000"/>
                </a:solidFill>
                <a:latin typeface="Arial" pitchFamily="34" charset="0"/>
              </a:defRPr>
            </a:lvl1pPr>
            <a:lvl2pPr marL="817563" indent="-314325"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lvl="1" eaLnBrk="0">
              <a:lnSpc>
                <a:spcPct val="100000"/>
              </a:lnSpc>
            </a:pPr>
            <a:r>
              <a:rPr lang="en-GB" altLang="en-US" sz="1300">
                <a:solidFill>
                  <a:schemeClr val="tx1"/>
                </a:solidFill>
                <a:latin typeface="Lucida Sans Unicode" pitchFamily="34" charset="0"/>
                <a:cs typeface="Arial" pitchFamily="34" charset="0"/>
              </a:rPr>
              <a:t>Butz et al., 2009</a:t>
            </a:r>
          </a:p>
        </p:txBody>
      </p:sp>
      <p:sp>
        <p:nvSpPr>
          <p:cNvPr id="142342"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F4089DD5-5AEF-497F-B790-99D48B62F957}" type="slidenum">
              <a:rPr lang="de-DE" altLang="en-US" sz="1100">
                <a:solidFill>
                  <a:schemeClr val="tx1"/>
                </a:solidFill>
                <a:cs typeface="Arial" pitchFamily="34" charset="0"/>
              </a:rPr>
              <a:pPr algn="r" hangingPunct="1">
                <a:lnSpc>
                  <a:spcPct val="100000"/>
                </a:lnSpc>
                <a:buClrTx/>
                <a:buSzTx/>
                <a:buFontTx/>
                <a:buNone/>
              </a:pPr>
              <a:t>51</a:t>
            </a:fld>
            <a:endParaRPr lang="de-DE" altLang="en-US" sz="1100">
              <a:solidFill>
                <a:schemeClr val="tx1"/>
              </a:solidFill>
              <a:cs typeface="Arial" pitchFamily="34" charset="0"/>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32A8148D-0FFB-42C6-8913-4D1556E7982B}" type="slidenum">
              <a:rPr lang="de-DE" altLang="en-US" sz="1100">
                <a:solidFill>
                  <a:schemeClr val="tx1"/>
                </a:solidFill>
                <a:cs typeface="Arial" pitchFamily="34" charset="0"/>
              </a:rPr>
              <a:pPr algn="r" hangingPunct="1">
                <a:lnSpc>
                  <a:spcPct val="100000"/>
                </a:lnSpc>
                <a:buClrTx/>
                <a:buSzTx/>
                <a:buFontTx/>
                <a:buNone/>
              </a:pPr>
              <a:t>52</a:t>
            </a:fld>
            <a:endParaRPr lang="de-DE" altLang="en-US" sz="1100">
              <a:solidFill>
                <a:schemeClr val="tx1"/>
              </a:solidFill>
              <a:cs typeface="Arial" pitchFamily="34" charset="0"/>
            </a:endParaRPr>
          </a:p>
        </p:txBody>
      </p:sp>
      <p:sp>
        <p:nvSpPr>
          <p:cNvPr id="10243" name="Rectangle 2"/>
          <p:cNvSpPr>
            <a:spLocks noGrp="1" noChangeArrowheads="1"/>
          </p:cNvSpPr>
          <p:nvPr>
            <p:ph type="title" idx="4294967295"/>
          </p:nvPr>
        </p:nvSpPr>
        <p:spPr>
          <a:xfrm>
            <a:off x="482903" y="294332"/>
            <a:ext cx="9419243" cy="1258865"/>
          </a:xfrm>
          <a:noFill/>
        </p:spPr>
        <p:txBody>
          <a:bodyPr lIns="90000" tIns="46800" rIns="90000" bIns="46800" rtlCol="0">
            <a:normAutofit/>
            <a:scene3d>
              <a:camera prst="orthographicFront"/>
              <a:lightRig rig="soft" dir="t"/>
            </a:scene3d>
            <a:sp3d prstMaterial="softEdge">
              <a:bevelT w="25400" h="25400"/>
            </a:sp3d>
          </a:bodyPr>
          <a:lstStyle/>
          <a:p>
            <a:pPr algn="l" defTabSz="914400" fontAlgn="auto" hangingPunct="1">
              <a:lnSpc>
                <a:spcPct val="100000"/>
              </a:lnSpc>
              <a:spcAft>
                <a:spcPts val="0"/>
              </a:spcAft>
              <a:buClrTx/>
              <a:buSzTx/>
              <a:buFontTx/>
              <a:buNone/>
              <a:defRPr/>
            </a:pPr>
            <a:r>
              <a:rPr lang="de-DE" sz="3200" b="1" kern="1200" dirty="0">
                <a:solidFill>
                  <a:schemeClr val="tx2"/>
                </a:solidFill>
                <a:effectLst>
                  <a:outerShdw blurRad="31750" dist="25400" dir="5400000" algn="tl" rotWithShape="0">
                    <a:srgbClr val="000000">
                      <a:alpha val="25000"/>
                    </a:srgbClr>
                  </a:outerShdw>
                </a:effectLst>
                <a:latin typeface="+mj-lt"/>
                <a:ea typeface="+mj-ea"/>
                <a:cs typeface="+mj-cs"/>
              </a:rPr>
              <a:t>Avalanches and SOC in neuronal networks</a:t>
            </a:r>
          </a:p>
        </p:txBody>
      </p:sp>
      <p:grpSp>
        <p:nvGrpSpPr>
          <p:cNvPr id="150532" name="Group 32"/>
          <p:cNvGrpSpPr>
            <a:grpSpLocks/>
          </p:cNvGrpSpPr>
          <p:nvPr/>
        </p:nvGrpSpPr>
        <p:grpSpPr bwMode="auto">
          <a:xfrm>
            <a:off x="5400675" y="2165350"/>
            <a:ext cx="4522788" cy="4292600"/>
            <a:chOff x="3289" y="1706"/>
            <a:chExt cx="2584" cy="2453"/>
          </a:xfrm>
        </p:grpSpPr>
        <p:pic>
          <p:nvPicPr>
            <p:cNvPr id="150533" name="Picture 4" descr="Begg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 y="2160"/>
              <a:ext cx="1814" cy="1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0" name="Rectangle 5"/>
            <p:cNvSpPr>
              <a:spLocks noChangeArrowheads="1"/>
            </p:cNvSpPr>
            <p:nvPr/>
          </p:nvSpPr>
          <p:spPr bwMode="auto">
            <a:xfrm>
              <a:off x="3848" y="3932"/>
              <a:ext cx="1531"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7825" indent="-377825" defTabSz="503238">
                <a:defRPr>
                  <a:solidFill>
                    <a:srgbClr val="000000"/>
                  </a:solidFill>
                  <a:latin typeface="Arial" pitchFamily="34" charset="0"/>
                </a:defRPr>
              </a:lvl1pPr>
              <a:lvl2pPr marL="817563" indent="-314325"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lvl="1" algn="ctr" eaLnBrk="0">
                <a:lnSpc>
                  <a:spcPct val="100000"/>
                </a:lnSpc>
              </a:pPr>
              <a:r>
                <a:rPr lang="en-GB" altLang="en-US" sz="1300">
                  <a:solidFill>
                    <a:schemeClr val="tx1"/>
                  </a:solidFill>
                  <a:latin typeface="Lucida Sans Unicode" pitchFamily="34" charset="0"/>
                  <a:cs typeface="Arial" pitchFamily="34" charset="0"/>
                </a:rPr>
                <a:t>Beggs and Plenz, 2003</a:t>
              </a:r>
            </a:p>
          </p:txBody>
        </p:sp>
        <p:sp>
          <p:nvSpPr>
            <p:cNvPr id="10261" name="Rectangle 8"/>
            <p:cNvSpPr>
              <a:spLocks noChangeArrowheads="1"/>
            </p:cNvSpPr>
            <p:nvPr/>
          </p:nvSpPr>
          <p:spPr bwMode="auto">
            <a:xfrm>
              <a:off x="3289" y="1706"/>
              <a:ext cx="258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7825" indent="-377825" defTabSz="503238">
                <a:defRPr>
                  <a:solidFill>
                    <a:srgbClr val="000000"/>
                  </a:solidFill>
                  <a:latin typeface="Arial" pitchFamily="34" charset="0"/>
                </a:defRPr>
              </a:lvl1pPr>
              <a:lvl2pPr marL="817563" indent="-314325"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lvl="1" eaLnBrk="0">
                <a:lnSpc>
                  <a:spcPct val="100000"/>
                </a:lnSpc>
              </a:pPr>
              <a:r>
                <a:rPr lang="en-GB" altLang="en-US" sz="2000">
                  <a:solidFill>
                    <a:schemeClr val="tx1"/>
                  </a:solidFill>
                  <a:latin typeface="Lucida Sans Unicode" pitchFamily="34" charset="0"/>
                  <a:cs typeface="Arial" pitchFamily="34" charset="0"/>
                </a:rPr>
                <a:t>Neuronal networks are critical.</a:t>
              </a:r>
            </a:p>
          </p:txBody>
        </p:sp>
      </p:grpSp>
      <p:sp>
        <p:nvSpPr>
          <p:cNvPr id="150536" name="Rectangle 9"/>
          <p:cNvSpPr>
            <a:spLocks noChangeArrowheads="1"/>
          </p:cNvSpPr>
          <p:nvPr/>
        </p:nvSpPr>
        <p:spPr bwMode="auto">
          <a:xfrm>
            <a:off x="4719638" y="5640388"/>
            <a:ext cx="398462" cy="158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nchor="ctr"/>
          <a:lstStyle>
            <a:lvl1pPr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buClr>
                <a:srgbClr val="003366"/>
              </a:buClr>
              <a:buSzPct val="100000"/>
              <a:buFont typeface="Times New Roman" pitchFamily="18" charset="0"/>
              <a:buNone/>
            </a:pPr>
            <a:endParaRPr lang="en-US" altLang="en-US" sz="3500">
              <a:solidFill>
                <a:schemeClr val="bg1"/>
              </a:solidFill>
              <a:latin typeface="Times New Roman" pitchFamily="18" charset="0"/>
              <a:cs typeface="Arial" pitchFamily="34" charset="0"/>
            </a:endParaRPr>
          </a:p>
        </p:txBody>
      </p:sp>
      <p:pic>
        <p:nvPicPr>
          <p:cNvPr id="150537" name="Picture 25" descr="Ras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63" y="2560638"/>
            <a:ext cx="4921250"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8" name="Text Box 7"/>
          <p:cNvSpPr txBox="1">
            <a:spLocks noChangeArrowheads="1"/>
          </p:cNvSpPr>
          <p:nvPr/>
        </p:nvSpPr>
        <p:spPr bwMode="auto">
          <a:xfrm>
            <a:off x="3452813" y="1676400"/>
            <a:ext cx="13493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spAutoFit/>
          </a:bodyPr>
          <a:lstStyle>
            <a:lvl1pPr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1pPr>
            <a:lvl2pPr marL="819150" indent="-3159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2pPr>
            <a:lvl3pPr marL="1260475"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3pPr>
            <a:lvl4pPr marL="1763713"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4pPr>
            <a:lvl5pPr marL="2268538"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9pPr>
          </a:lstStyle>
          <a:p>
            <a:pPr algn="ctr" hangingPunct="1">
              <a:lnSpc>
                <a:spcPct val="100000"/>
              </a:lnSpc>
              <a:buClr>
                <a:srgbClr val="FF0000"/>
              </a:buClr>
              <a:buSzPct val="100000"/>
              <a:buFont typeface="Times New Roman" pitchFamily="18" charset="0"/>
              <a:buNone/>
            </a:pPr>
            <a:r>
              <a:rPr lang="en-GB" altLang="en-US" sz="2000">
                <a:solidFill>
                  <a:srgbClr val="FF0000"/>
                </a:solidFill>
                <a:latin typeface="Times New Roman" pitchFamily="18" charset="0"/>
                <a:cs typeface="Arial" pitchFamily="34" charset="0"/>
              </a:rPr>
              <a:t>bin width</a:t>
            </a:r>
          </a:p>
          <a:p>
            <a:pPr algn="ctr" hangingPunct="1">
              <a:lnSpc>
                <a:spcPct val="100000"/>
              </a:lnSpc>
              <a:buClr>
                <a:srgbClr val="FF0000"/>
              </a:buClr>
              <a:buSzPct val="100000"/>
              <a:buFont typeface="Times New Roman" pitchFamily="18" charset="0"/>
              <a:buNone/>
            </a:pPr>
            <a:r>
              <a:rPr lang="en-GB" altLang="en-US" sz="2600">
                <a:solidFill>
                  <a:srgbClr val="FF0000"/>
                </a:solidFill>
                <a:latin typeface="Times New Roman" pitchFamily="18" charset="0"/>
                <a:cs typeface="Arial" pitchFamily="34" charset="0"/>
              </a:rPr>
              <a:t>∆t</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03552" y="302277"/>
            <a:ext cx="9073185" cy="1260432"/>
          </a:xfrm>
          <a:noFill/>
        </p:spPr>
        <p:txBody>
          <a:bodyPr rtlCol="0">
            <a:normAutofit/>
            <a:scene3d>
              <a:camera prst="orthographicFront"/>
              <a:lightRig rig="soft" dir="t"/>
            </a:scene3d>
            <a:sp3d prstMaterial="softEdge">
              <a:bevelT w="25400" h="25400"/>
            </a:sp3d>
          </a:bodyPr>
          <a:lstStyle/>
          <a:p>
            <a:pPr algn="l" defTabSz="914400" fontAlgn="auto" hangingPunct="1">
              <a:lnSpc>
                <a:spcPct val="100000"/>
              </a:lnSpc>
              <a:spcAft>
                <a:spcPts val="0"/>
              </a:spcAft>
              <a:buClrTx/>
              <a:buSzTx/>
              <a:buFontTx/>
              <a:buNone/>
              <a:defRPr/>
            </a:pPr>
            <a:r>
              <a:rPr lang="en-US" sz="3200" b="1" kern="1200" dirty="0">
                <a:solidFill>
                  <a:schemeClr val="tx2"/>
                </a:solidFill>
                <a:effectLst>
                  <a:outerShdw blurRad="31750" dist="25400" dir="5400000" algn="tl" rotWithShape="0">
                    <a:srgbClr val="000000">
                      <a:alpha val="25000"/>
                    </a:srgbClr>
                  </a:outerShdw>
                </a:effectLst>
                <a:latin typeface="+mj-lt"/>
                <a:ea typeface="+mj-ea"/>
                <a:cs typeface="+mj-cs"/>
              </a:rPr>
              <a:t>Structural plasticity</a:t>
            </a:r>
          </a:p>
        </p:txBody>
      </p:sp>
      <p:pic>
        <p:nvPicPr>
          <p:cNvPr id="1515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400" y="1260475"/>
            <a:ext cx="3865563"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2940050" y="4367213"/>
            <a:ext cx="1654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US" altLang="en-US" sz="1300">
                <a:solidFill>
                  <a:schemeClr val="tx1"/>
                </a:solidFill>
                <a:latin typeface="Lucida Sans Unicode" pitchFamily="34" charset="0"/>
                <a:cs typeface="Arial" pitchFamily="34" charset="0"/>
              </a:rPr>
              <a:t>Hofer et al., 2009</a:t>
            </a:r>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1563" y="4652963"/>
            <a:ext cx="2686050"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225" y="1055688"/>
            <a:ext cx="2660650" cy="327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9" name="TextBox 11"/>
          <p:cNvSpPr txBox="1">
            <a:spLocks noChangeArrowheads="1"/>
          </p:cNvSpPr>
          <p:nvPr/>
        </p:nvSpPr>
        <p:spPr bwMode="auto">
          <a:xfrm>
            <a:off x="0" y="2184400"/>
            <a:ext cx="2317750"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US" altLang="en-US" sz="2000">
                <a:solidFill>
                  <a:schemeClr val="tx1"/>
                </a:solidFill>
                <a:latin typeface="Lucida Sans Unicode" pitchFamily="34" charset="0"/>
                <a:cs typeface="Arial" pitchFamily="34" charset="0"/>
              </a:rPr>
              <a:t>Dendrite of an</a:t>
            </a:r>
          </a:p>
          <a:p>
            <a:pPr hangingPunct="1">
              <a:lnSpc>
                <a:spcPct val="100000"/>
              </a:lnSpc>
              <a:buClrTx/>
              <a:buSzTx/>
              <a:buFontTx/>
              <a:buNone/>
            </a:pPr>
            <a:r>
              <a:rPr lang="en-US" altLang="en-US" sz="2000">
                <a:solidFill>
                  <a:schemeClr val="tx1"/>
                </a:solidFill>
                <a:latin typeface="Lucida Sans Unicode" pitchFamily="34" charset="0"/>
                <a:cs typeface="Arial" pitchFamily="34" charset="0"/>
              </a:rPr>
              <a:t>adult mouse in</a:t>
            </a:r>
          </a:p>
          <a:p>
            <a:pPr hangingPunct="1">
              <a:lnSpc>
                <a:spcPct val="100000"/>
              </a:lnSpc>
              <a:buClrTx/>
              <a:buSzTx/>
              <a:buFontTx/>
              <a:buNone/>
            </a:pPr>
            <a:r>
              <a:rPr lang="en-US" altLang="en-US" sz="2000">
                <a:solidFill>
                  <a:schemeClr val="tx1"/>
                </a:solidFill>
                <a:latin typeface="Lucida Sans Unicode" pitchFamily="34" charset="0"/>
                <a:cs typeface="Arial" pitchFamily="34" charset="0"/>
              </a:rPr>
              <a:t>the visual cortex</a:t>
            </a:r>
          </a:p>
        </p:txBody>
      </p:sp>
      <p:sp>
        <p:nvSpPr>
          <p:cNvPr id="13" name="Rectangle 12"/>
          <p:cNvSpPr>
            <a:spLocks noChangeArrowheads="1"/>
          </p:cNvSpPr>
          <p:nvPr/>
        </p:nvSpPr>
        <p:spPr bwMode="auto">
          <a:xfrm>
            <a:off x="4956175" y="4703763"/>
            <a:ext cx="4116388" cy="420687"/>
          </a:xfrm>
          <a:prstGeom prst="rect">
            <a:avLst/>
          </a:prstGeom>
          <a:solidFill>
            <a:schemeClr val="bg1"/>
          </a:solidFill>
          <a:ln>
            <a:noFill/>
          </a:ln>
          <a:extLst>
            <a:ext uri="{91240B29-F687-4F45-9708-019B960494DF}">
              <a14:hiddenLine xmlns:a14="http://schemas.microsoft.com/office/drawing/2010/main" w="55000" cmpd="thickThin" algn="ctr">
                <a:solidFill>
                  <a:srgbClr val="000000"/>
                </a:solidFill>
                <a:miter lim="800000"/>
                <a:headEnd/>
                <a:tailEnd/>
              </a14:hiddenLine>
            </a:ext>
          </a:extLst>
        </p:spPr>
        <p:txBody>
          <a:bodyPr lIns="100794" tIns="50397" rIns="100794" bIns="50397" anchor="ct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endParaRPr lang="en-US" altLang="en-US" sz="2000">
              <a:solidFill>
                <a:srgbClr val="FFFFFF"/>
              </a:solidFill>
              <a:latin typeface="Lucida Sans Unicode"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7713" y="4094163"/>
            <a:ext cx="2530475"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152579"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E992896D-3000-4FBF-BB66-181D6804C7F2}" type="slidenum">
              <a:rPr lang="de-DE" altLang="en-US" sz="1100">
                <a:solidFill>
                  <a:schemeClr val="tx1"/>
                </a:solidFill>
                <a:cs typeface="Arial" pitchFamily="34" charset="0"/>
              </a:rPr>
              <a:pPr algn="r" hangingPunct="1">
                <a:lnSpc>
                  <a:spcPct val="100000"/>
                </a:lnSpc>
                <a:buClrTx/>
                <a:buSzTx/>
                <a:buFontTx/>
                <a:buNone/>
              </a:pPr>
              <a:t>54</a:t>
            </a:fld>
            <a:endParaRPr lang="de-DE" altLang="en-US" sz="1100">
              <a:solidFill>
                <a:schemeClr val="tx1"/>
              </a:solidFill>
              <a:cs typeface="Arial" pitchFamily="34" charset="0"/>
            </a:endParaRPr>
          </a:p>
        </p:txBody>
      </p:sp>
      <p:sp>
        <p:nvSpPr>
          <p:cNvPr id="11266" name="Rectangle 2"/>
          <p:cNvSpPr>
            <a:spLocks noGrp="1" noChangeArrowheads="1"/>
          </p:cNvSpPr>
          <p:nvPr>
            <p:ph type="title" idx="4294967295"/>
          </p:nvPr>
        </p:nvSpPr>
        <p:spPr>
          <a:xfrm>
            <a:off x="503552" y="302277"/>
            <a:ext cx="9073185" cy="1260432"/>
          </a:xfrm>
          <a:noFill/>
        </p:spPr>
        <p:txBody>
          <a:bodyPr rtlCol="0">
            <a:normAutofit/>
            <a:scene3d>
              <a:camera prst="orthographicFront"/>
              <a:lightRig rig="soft" dir="t"/>
            </a:scene3d>
            <a:sp3d prstMaterial="softEdge">
              <a:bevelT w="25400" h="25400"/>
            </a:sp3d>
          </a:bodyPr>
          <a:lstStyle/>
          <a:p>
            <a:pPr algn="l" defTabSz="914400" fontAlgn="auto" hangingPunct="1">
              <a:lnSpc>
                <a:spcPct val="100000"/>
              </a:lnSpc>
              <a:spcAft>
                <a:spcPts val="0"/>
              </a:spcAft>
              <a:buClrTx/>
              <a:buSzTx/>
              <a:buFontTx/>
              <a:buNone/>
              <a:defRPr/>
            </a:pPr>
            <a:r>
              <a:rPr lang="de-DE" sz="3200" b="1" kern="1200" dirty="0" err="1">
                <a:solidFill>
                  <a:schemeClr val="tx2"/>
                </a:solidFill>
                <a:effectLst>
                  <a:outerShdw blurRad="31750" dist="25400" dir="5400000" algn="tl" rotWithShape="0">
                    <a:srgbClr val="000000">
                      <a:alpha val="25000"/>
                    </a:srgbClr>
                  </a:outerShdw>
                </a:effectLst>
                <a:latin typeface="+mj-lt"/>
                <a:ea typeface="+mj-ea"/>
                <a:cs typeface="+mj-cs"/>
              </a:rPr>
              <a:t>Isoclines</a:t>
            </a:r>
            <a:endParaRPr lang="de-DE" sz="3200" b="1" kern="1200" dirty="0">
              <a:solidFill>
                <a:schemeClr val="tx2"/>
              </a:solidFill>
              <a:effectLst>
                <a:outerShdw blurRad="31750" dist="25400" dir="5400000" algn="tl" rotWithShape="0">
                  <a:srgbClr val="000000">
                    <a:alpha val="25000"/>
                  </a:srgbClr>
                </a:outerShdw>
              </a:effectLst>
              <a:latin typeface="+mj-lt"/>
              <a:ea typeface="+mj-ea"/>
              <a:cs typeface="+mj-cs"/>
            </a:endParaRP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7713" y="1811338"/>
            <a:ext cx="338137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pic>
        <p:nvPicPr>
          <p:cNvPr id="152582"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2913063"/>
            <a:ext cx="3349625"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3"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775" y="4122738"/>
            <a:ext cx="31813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4"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588" y="5235575"/>
            <a:ext cx="2982912"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4488" y="2835275"/>
            <a:ext cx="27940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775" y="1731963"/>
            <a:ext cx="45878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88188" y="5118100"/>
            <a:ext cx="1495425"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16"/>
          <p:cNvCxnSpPr>
            <a:endCxn id="40964" idx="1"/>
          </p:cNvCxnSpPr>
          <p:nvPr/>
        </p:nvCxnSpPr>
        <p:spPr>
          <a:xfrm>
            <a:off x="4948238" y="2000250"/>
            <a:ext cx="338137" cy="952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40965" idx="1"/>
          </p:cNvCxnSpPr>
          <p:nvPr/>
        </p:nvCxnSpPr>
        <p:spPr>
          <a:xfrm>
            <a:off x="3824288" y="3005138"/>
            <a:ext cx="1462087" cy="103822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40965" idx="1"/>
          </p:cNvCxnSpPr>
          <p:nvPr/>
        </p:nvCxnSpPr>
        <p:spPr>
          <a:xfrm flipV="1">
            <a:off x="3671888" y="4043363"/>
            <a:ext cx="1614487" cy="254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40965" idx="1"/>
          </p:cNvCxnSpPr>
          <p:nvPr/>
        </p:nvCxnSpPr>
        <p:spPr>
          <a:xfrm flipV="1">
            <a:off x="3513138" y="4043363"/>
            <a:ext cx="1773237" cy="104933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5"/>
          <p:cNvSpPr>
            <a:spLocks noChangeArrowheads="1"/>
          </p:cNvSpPr>
          <p:nvPr/>
        </p:nvSpPr>
        <p:spPr bwMode="auto">
          <a:xfrm>
            <a:off x="5278438" y="6954838"/>
            <a:ext cx="4171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7825" indent="-377825" defTabSz="503238">
              <a:defRPr>
                <a:solidFill>
                  <a:srgbClr val="000000"/>
                </a:solidFill>
                <a:latin typeface="Arial" pitchFamily="34" charset="0"/>
              </a:defRPr>
            </a:lvl1pPr>
            <a:lvl2pPr marL="817563" indent="-314325"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lvl="1" algn="ctr" eaLnBrk="0">
              <a:lnSpc>
                <a:spcPct val="100000"/>
              </a:lnSpc>
            </a:pPr>
            <a:r>
              <a:rPr lang="en-GB" altLang="en-US" sz="1300">
                <a:solidFill>
                  <a:schemeClr val="tx1"/>
                </a:solidFill>
                <a:latin typeface="Lucida Sans Unicode" pitchFamily="34" charset="0"/>
                <a:cs typeface="Arial" pitchFamily="34" charset="0"/>
              </a:rPr>
              <a:t>Tetzlaff et al., PLoS CB 2010 (in press)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9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96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7" presetClass="emph" presetSubtype="1" nodeType="clickEffect">
                                  <p:stCondLst>
                                    <p:cond delay="0"/>
                                  </p:stCondLst>
                                  <p:childTnLst>
                                    <p:set>
                                      <p:cBhvr>
                                        <p:cTn id="26" dur="indefinite"/>
                                        <p:tgtEl>
                                          <p:spTgt spid="40964"/>
                                        </p:tgtEl>
                                        <p:attrNameLst>
                                          <p:attrName>stroke.color</p:attrName>
                                        </p:attrNameLst>
                                      </p:cBhvr>
                                      <p:to>
                                        <p:clrVal>
                                          <a:srgbClr val="FF0000"/>
                                        </p:clrVal>
                                      </p:to>
                                    </p:set>
                                    <p:set>
                                      <p:cBhvr>
                                        <p:cTn id="27" dur="indefinite"/>
                                        <p:tgtEl>
                                          <p:spTgt spid="40964"/>
                                        </p:tgtEl>
                                        <p:attrNameLst>
                                          <p:attrName>stroke.on</p:attrName>
                                        </p:attrNameLst>
                                      </p:cBhvr>
                                      <p:to>
                                        <p:strVal val="true"/>
                                      </p:to>
                                    </p:set>
                                  </p:childTnLst>
                                </p:cTn>
                              </p:par>
                              <p:par>
                                <p:cTn id="28" presetID="7" presetClass="emph" presetSubtype="1" nodeType="withEffect">
                                  <p:stCondLst>
                                    <p:cond delay="0"/>
                                  </p:stCondLst>
                                  <p:childTnLst>
                                    <p:set>
                                      <p:cBhvr>
                                        <p:cTn id="29" dur="indefinite"/>
                                        <p:tgtEl>
                                          <p:spTgt spid="40965"/>
                                        </p:tgtEl>
                                        <p:attrNameLst>
                                          <p:attrName>stroke.color</p:attrName>
                                        </p:attrNameLst>
                                      </p:cBhvr>
                                      <p:to>
                                        <p:clrVal>
                                          <a:srgbClr val="FF0000"/>
                                        </p:clrVal>
                                      </p:to>
                                    </p:set>
                                    <p:set>
                                      <p:cBhvr>
                                        <p:cTn id="30" dur="indefinite"/>
                                        <p:tgtEl>
                                          <p:spTgt spid="4096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C3401C00-B94A-4B00-A329-A9DC458127ED}" type="slidenum">
              <a:rPr lang="de-DE" altLang="en-US" sz="1100">
                <a:solidFill>
                  <a:schemeClr val="tx1"/>
                </a:solidFill>
                <a:cs typeface="Arial" pitchFamily="34" charset="0"/>
              </a:rPr>
              <a:pPr algn="r" hangingPunct="1">
                <a:lnSpc>
                  <a:spcPct val="100000"/>
                </a:lnSpc>
                <a:buClrTx/>
                <a:buSzTx/>
                <a:buFontTx/>
                <a:buNone/>
              </a:pPr>
              <a:t>55</a:t>
            </a:fld>
            <a:endParaRPr lang="de-DE" altLang="en-US" sz="1100">
              <a:solidFill>
                <a:schemeClr val="tx1"/>
              </a:solidFill>
              <a:cs typeface="Arial" pitchFamily="34" charset="0"/>
            </a:endParaRPr>
          </a:p>
        </p:txBody>
      </p:sp>
      <p:sp>
        <p:nvSpPr>
          <p:cNvPr id="12290" name="AutoShape 2"/>
          <p:cNvSpPr>
            <a:spLocks noGrp="1" noChangeArrowheads="1"/>
          </p:cNvSpPr>
          <p:nvPr>
            <p:ph type="title" idx="4294967295"/>
          </p:nvPr>
        </p:nvSpPr>
        <p:spPr>
          <a:xfrm>
            <a:off x="503552" y="302277"/>
            <a:ext cx="9073185" cy="1260432"/>
          </a:xfrm>
          <a:noFill/>
        </p:spPr>
        <p:txBody>
          <a:bodyPr rtlCol="0">
            <a:normAutofit/>
            <a:scene3d>
              <a:camera prst="orthographicFront"/>
              <a:lightRig rig="soft" dir="t"/>
            </a:scene3d>
            <a:sp3d prstMaterial="softEdge">
              <a:bevelT w="25400" h="25400"/>
            </a:sp3d>
          </a:bodyPr>
          <a:lstStyle/>
          <a:p>
            <a:pPr algn="l" defTabSz="914400" fontAlgn="auto" hangingPunct="1">
              <a:lnSpc>
                <a:spcPct val="100000"/>
              </a:lnSpc>
              <a:spcAft>
                <a:spcPts val="0"/>
              </a:spcAft>
              <a:buClrTx/>
              <a:buSzTx/>
              <a:buFontTx/>
              <a:buNone/>
              <a:defRPr/>
            </a:pPr>
            <a:r>
              <a:rPr lang="de-DE" sz="3200" b="1" kern="1200" dirty="0" err="1">
                <a:solidFill>
                  <a:schemeClr val="tx2"/>
                </a:solidFill>
                <a:effectLst>
                  <a:outerShdw blurRad="31750" dist="25400" dir="5400000" algn="tl" rotWithShape="0">
                    <a:srgbClr val="000000">
                      <a:alpha val="25000"/>
                    </a:srgbClr>
                  </a:outerShdw>
                </a:effectLst>
                <a:latin typeface="+mj-lt"/>
                <a:ea typeface="+mj-ea"/>
                <a:cs typeface="+mj-cs"/>
              </a:rPr>
              <a:t>Isoclines</a:t>
            </a:r>
            <a:endParaRPr lang="de-DE" sz="3200" b="1" kern="1200" dirty="0">
              <a:solidFill>
                <a:schemeClr val="tx2"/>
              </a:solidFill>
              <a:effectLst>
                <a:outerShdw blurRad="31750" dist="25400" dir="5400000" algn="tl" rotWithShape="0">
                  <a:srgbClr val="000000">
                    <a:alpha val="25000"/>
                  </a:srgbClr>
                </a:outerShdw>
              </a:effectLst>
              <a:latin typeface="+mj-lt"/>
              <a:ea typeface="+mj-ea"/>
              <a:cs typeface="+mj-cs"/>
            </a:endParaRPr>
          </a:p>
        </p:txBody>
      </p:sp>
      <p:pic>
        <p:nvPicPr>
          <p:cNvPr id="39943" name="Picture 7" descr="K:\Vorträge\Leipzig GSO 2009\Iso1.jpg"/>
          <p:cNvPicPr>
            <a:picLocks noChangeAspect="1" noChangeArrowheads="1"/>
          </p:cNvPicPr>
          <p:nvPr/>
        </p:nvPicPr>
        <p:blipFill>
          <a:blip r:embed="rId2"/>
          <a:srcRect/>
          <a:stretch>
            <a:fillRect/>
          </a:stretch>
        </p:blipFill>
        <p:spPr bwMode="auto">
          <a:xfrm>
            <a:off x="1260475" y="2882900"/>
            <a:ext cx="3848100" cy="3141663"/>
          </a:xfrm>
          <a:prstGeom prst="rect">
            <a:avLst/>
          </a:prstGeom>
          <a:noFill/>
          <a:effectLst>
            <a:outerShdw sx="1000" sy="1000" algn="ctr" rotWithShape="0">
              <a:srgbClr val="000000">
                <a:alpha val="0"/>
              </a:srgbClr>
            </a:outerShdw>
          </a:effectLst>
        </p:spPr>
      </p:pic>
      <p:pic>
        <p:nvPicPr>
          <p:cNvPr id="39945" name="Picture 9" descr="K:\Vorträge\Leipzig GSO 2009\Is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2882900"/>
            <a:ext cx="3848100" cy="314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1535113"/>
            <a:ext cx="338137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pic>
        <p:nvPicPr>
          <p:cNvPr id="15360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4013" y="1543050"/>
            <a:ext cx="2530475"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pic>
        <p:nvPicPr>
          <p:cNvPr id="3994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8313" y="1611313"/>
            <a:ext cx="525462"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7"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6238" y="1612900"/>
            <a:ext cx="525462"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p:cNvCxnSpPr>
            <a:endCxn id="19" idx="2"/>
          </p:cNvCxnSpPr>
          <p:nvPr/>
        </p:nvCxnSpPr>
        <p:spPr>
          <a:xfrm rot="16200000" flipV="1">
            <a:off x="2166144" y="2566194"/>
            <a:ext cx="1274762" cy="3937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Rectangle 18"/>
          <p:cNvSpPr>
            <a:spLocks noChangeArrowheads="1"/>
          </p:cNvSpPr>
          <p:nvPr/>
        </p:nvSpPr>
        <p:spPr bwMode="auto">
          <a:xfrm>
            <a:off x="944563" y="1555750"/>
            <a:ext cx="3859212" cy="787400"/>
          </a:xfrm>
          <a:prstGeom prst="rect">
            <a:avLst/>
          </a:prstGeom>
          <a:noFill/>
          <a:ln w="50800" cmpd="thickThin"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00794" tIns="50397" rIns="100794" bIns="50397" anchor="ct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endParaRPr lang="en-US" altLang="en-US" sz="2000">
              <a:solidFill>
                <a:srgbClr val="FFFFFF"/>
              </a:solidFill>
              <a:latin typeface="Lucida Sans Unicode" pitchFamily="34" charset="0"/>
              <a:cs typeface="Arial" pitchFamily="34" charset="0"/>
            </a:endParaRPr>
          </a:p>
        </p:txBody>
      </p:sp>
      <p:cxnSp>
        <p:nvCxnSpPr>
          <p:cNvPr id="21" name="Straight Connector 20"/>
          <p:cNvCxnSpPr/>
          <p:nvPr/>
        </p:nvCxnSpPr>
        <p:spPr>
          <a:xfrm rot="5400000">
            <a:off x="3143250" y="2686050"/>
            <a:ext cx="2571750" cy="142875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p:cNvSpPr>
            <a:spLocks noChangeArrowheads="1"/>
          </p:cNvSpPr>
          <p:nvPr/>
        </p:nvSpPr>
        <p:spPr bwMode="auto">
          <a:xfrm>
            <a:off x="5476875" y="1558925"/>
            <a:ext cx="3070225" cy="763588"/>
          </a:xfrm>
          <a:prstGeom prst="rect">
            <a:avLst/>
          </a:prstGeom>
          <a:noFill/>
          <a:ln w="50800" cmpd="thickThin" algn="ctr">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lIns="100794" tIns="50397" rIns="100794" bIns="50397" anchor="ct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endParaRPr lang="en-US" altLang="en-US" sz="2000">
              <a:solidFill>
                <a:srgbClr val="FFFFFF"/>
              </a:solidFill>
              <a:latin typeface="Lucida Sans Unicode" pitchFamily="34" charset="0"/>
              <a:cs typeface="Arial" pitchFamily="34" charset="0"/>
            </a:endParaRPr>
          </a:p>
        </p:txBody>
      </p:sp>
      <p:pic>
        <p:nvPicPr>
          <p:cNvPr id="39948" name="Picture 12" descr="K:\Vorträge\Leipzig GSO 2009\IsoModel.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4638" y="2882900"/>
            <a:ext cx="4484687" cy="342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3" name="Line 15"/>
          <p:cNvSpPr>
            <a:spLocks noChangeShapeType="1"/>
          </p:cNvSpPr>
          <p:nvPr/>
        </p:nvSpPr>
        <p:spPr bwMode="auto">
          <a:xfrm>
            <a:off x="4179888" y="5346700"/>
            <a:ext cx="396875" cy="0"/>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4" name="Line 16"/>
          <p:cNvSpPr>
            <a:spLocks noChangeShapeType="1"/>
          </p:cNvSpPr>
          <p:nvPr/>
        </p:nvSpPr>
        <p:spPr bwMode="auto">
          <a:xfrm>
            <a:off x="3068638" y="5662613"/>
            <a:ext cx="396875" cy="0"/>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5" name="Line 17"/>
          <p:cNvSpPr>
            <a:spLocks noChangeShapeType="1"/>
          </p:cNvSpPr>
          <p:nvPr/>
        </p:nvSpPr>
        <p:spPr bwMode="auto">
          <a:xfrm>
            <a:off x="1878013" y="5424488"/>
            <a:ext cx="396875" cy="0"/>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6" name="Line 18"/>
          <p:cNvSpPr>
            <a:spLocks noChangeShapeType="1"/>
          </p:cNvSpPr>
          <p:nvPr/>
        </p:nvSpPr>
        <p:spPr bwMode="auto">
          <a:xfrm>
            <a:off x="4244975" y="4075113"/>
            <a:ext cx="398463" cy="0"/>
          </a:xfrm>
          <a:prstGeom prst="line">
            <a:avLst/>
          </a:prstGeom>
          <a:noFill/>
          <a:ln w="9525">
            <a:solidFill>
              <a:srgbClr val="008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2307" name="Line 19"/>
          <p:cNvSpPr>
            <a:spLocks noChangeShapeType="1"/>
          </p:cNvSpPr>
          <p:nvPr/>
        </p:nvSpPr>
        <p:spPr bwMode="auto">
          <a:xfrm>
            <a:off x="3133725" y="4551363"/>
            <a:ext cx="398463" cy="0"/>
          </a:xfrm>
          <a:prstGeom prst="line">
            <a:avLst/>
          </a:prstGeom>
          <a:noFill/>
          <a:ln w="9525">
            <a:solidFill>
              <a:srgbClr val="008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2308" name="Line 20"/>
          <p:cNvSpPr>
            <a:spLocks noChangeShapeType="1"/>
          </p:cNvSpPr>
          <p:nvPr/>
        </p:nvSpPr>
        <p:spPr bwMode="auto">
          <a:xfrm>
            <a:off x="2022475" y="3598863"/>
            <a:ext cx="398463" cy="0"/>
          </a:xfrm>
          <a:prstGeom prst="line">
            <a:avLst/>
          </a:prstGeom>
          <a:noFill/>
          <a:ln w="9525">
            <a:solidFill>
              <a:srgbClr val="008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2309" name="Line 21"/>
          <p:cNvSpPr>
            <a:spLocks noChangeShapeType="1"/>
          </p:cNvSpPr>
          <p:nvPr/>
        </p:nvSpPr>
        <p:spPr bwMode="auto">
          <a:xfrm flipV="1">
            <a:off x="4814888" y="5265738"/>
            <a:ext cx="0" cy="36671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1" name="Line 23"/>
          <p:cNvSpPr>
            <a:spLocks noChangeShapeType="1"/>
          </p:cNvSpPr>
          <p:nvPr/>
        </p:nvSpPr>
        <p:spPr bwMode="auto">
          <a:xfrm flipV="1">
            <a:off x="2830513" y="4897438"/>
            <a:ext cx="0" cy="3683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2" name="Line 24"/>
          <p:cNvSpPr>
            <a:spLocks noChangeShapeType="1"/>
          </p:cNvSpPr>
          <p:nvPr/>
        </p:nvSpPr>
        <p:spPr bwMode="auto">
          <a:xfrm flipV="1">
            <a:off x="3849688" y="4075113"/>
            <a:ext cx="0" cy="3683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3" name="Line 25"/>
          <p:cNvSpPr>
            <a:spLocks noChangeShapeType="1"/>
          </p:cNvSpPr>
          <p:nvPr/>
        </p:nvSpPr>
        <p:spPr bwMode="auto">
          <a:xfrm flipV="1">
            <a:off x="4643438" y="3201988"/>
            <a:ext cx="0" cy="3683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4" name="Line 26"/>
          <p:cNvSpPr>
            <a:spLocks noChangeShapeType="1"/>
          </p:cNvSpPr>
          <p:nvPr/>
        </p:nvSpPr>
        <p:spPr bwMode="auto">
          <a:xfrm flipV="1">
            <a:off x="1784350" y="3201988"/>
            <a:ext cx="0" cy="368300"/>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2315" name="Line 27"/>
          <p:cNvSpPr>
            <a:spLocks noChangeShapeType="1"/>
          </p:cNvSpPr>
          <p:nvPr/>
        </p:nvSpPr>
        <p:spPr bwMode="auto">
          <a:xfrm flipV="1">
            <a:off x="2659063" y="3627438"/>
            <a:ext cx="0" cy="368300"/>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2316" name="Line 28"/>
          <p:cNvSpPr>
            <a:spLocks noChangeShapeType="1"/>
          </p:cNvSpPr>
          <p:nvPr/>
        </p:nvSpPr>
        <p:spPr bwMode="auto">
          <a:xfrm flipV="1">
            <a:off x="2035175" y="4343400"/>
            <a:ext cx="0" cy="366713"/>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2317" name="Line 29"/>
          <p:cNvSpPr>
            <a:spLocks noChangeShapeType="1"/>
          </p:cNvSpPr>
          <p:nvPr/>
        </p:nvSpPr>
        <p:spPr bwMode="auto">
          <a:xfrm flipV="1">
            <a:off x="1719263" y="5295900"/>
            <a:ext cx="0" cy="366713"/>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1" name="Rectangle 5"/>
          <p:cNvSpPr>
            <a:spLocks noChangeArrowheads="1"/>
          </p:cNvSpPr>
          <p:nvPr/>
        </p:nvSpPr>
        <p:spPr bwMode="auto">
          <a:xfrm>
            <a:off x="5278438" y="6954838"/>
            <a:ext cx="4171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7825" indent="-377825" defTabSz="503238">
              <a:defRPr>
                <a:solidFill>
                  <a:srgbClr val="000000"/>
                </a:solidFill>
                <a:latin typeface="Arial" pitchFamily="34" charset="0"/>
              </a:defRPr>
            </a:lvl1pPr>
            <a:lvl2pPr marL="817563" indent="-314325"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lvl="1" algn="ctr" eaLnBrk="0">
              <a:lnSpc>
                <a:spcPct val="100000"/>
              </a:lnSpc>
            </a:pPr>
            <a:r>
              <a:rPr lang="en-GB" altLang="en-US" sz="1300">
                <a:solidFill>
                  <a:schemeClr val="tx1"/>
                </a:solidFill>
                <a:latin typeface="Lucida Sans Unicode" pitchFamily="34" charset="0"/>
                <a:cs typeface="Arial" pitchFamily="34" charset="0"/>
              </a:rPr>
              <a:t>Tetzlaff et al., PLoS CB 2010 (in press)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4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994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30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30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30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308"/>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3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3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3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3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3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3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31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39945"/>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21"/>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2309"/>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2303"/>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2304"/>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2305"/>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2311"/>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2317"/>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2316"/>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2314"/>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2308"/>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2315"/>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2307"/>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2312"/>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2306"/>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2313"/>
                                        </p:tgtEl>
                                        <p:attrNameLst>
                                          <p:attrName>style.visibility</p:attrName>
                                        </p:attrNameLst>
                                      </p:cBhvr>
                                      <p:to>
                                        <p:strVal val="hidden"/>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399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12303" grpId="0" animBg="1"/>
      <p:bldP spid="12303" grpId="1" animBg="1"/>
      <p:bldP spid="12304" grpId="0" animBg="1"/>
      <p:bldP spid="12304" grpId="1" animBg="1"/>
      <p:bldP spid="12305" grpId="0" animBg="1"/>
      <p:bldP spid="12305" grpId="1" animBg="1"/>
      <p:bldP spid="12306" grpId="0" animBg="1"/>
      <p:bldP spid="12306" grpId="1" animBg="1"/>
      <p:bldP spid="12307" grpId="0" animBg="1"/>
      <p:bldP spid="12307" grpId="1" animBg="1"/>
      <p:bldP spid="12308" grpId="0" animBg="1"/>
      <p:bldP spid="12308" grpId="1" animBg="1"/>
      <p:bldP spid="12309" grpId="0" animBg="1"/>
      <p:bldP spid="12309" grpId="1" animBg="1"/>
      <p:bldP spid="12311" grpId="0" animBg="1"/>
      <p:bldP spid="12311" grpId="1" animBg="1"/>
      <p:bldP spid="12312" grpId="0" animBg="1"/>
      <p:bldP spid="12312" grpId="1" animBg="1"/>
      <p:bldP spid="12313" grpId="0" animBg="1"/>
      <p:bldP spid="12313" grpId="1" animBg="1"/>
      <p:bldP spid="12314" grpId="0" animBg="1"/>
      <p:bldP spid="12314" grpId="1" animBg="1"/>
      <p:bldP spid="12315" grpId="0" animBg="1"/>
      <p:bldP spid="12315" grpId="1" animBg="1"/>
      <p:bldP spid="12316" grpId="0" animBg="1"/>
      <p:bldP spid="12316" grpId="1" animBg="1"/>
      <p:bldP spid="12317" grpId="0" animBg="1"/>
      <p:bldP spid="12317"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D75B32DF-3ABB-42F2-A1DE-1BCB814BE255}" type="slidenum">
              <a:rPr lang="de-DE" altLang="en-US" sz="1100">
                <a:solidFill>
                  <a:schemeClr val="tx1"/>
                </a:solidFill>
                <a:cs typeface="Arial" pitchFamily="34" charset="0"/>
              </a:rPr>
              <a:pPr algn="r" hangingPunct="1">
                <a:lnSpc>
                  <a:spcPct val="100000"/>
                </a:lnSpc>
                <a:buClrTx/>
                <a:buSzTx/>
                <a:buFontTx/>
                <a:buNone/>
              </a:pPr>
              <a:t>56</a:t>
            </a:fld>
            <a:endParaRPr lang="de-DE" altLang="en-US" sz="1100">
              <a:solidFill>
                <a:schemeClr val="tx1"/>
              </a:solidFill>
              <a:cs typeface="Arial" pitchFamily="34" charset="0"/>
            </a:endParaRPr>
          </a:p>
        </p:txBody>
      </p:sp>
      <p:sp>
        <p:nvSpPr>
          <p:cNvPr id="15363" name="Rectangle 6"/>
          <p:cNvSpPr>
            <a:spLocks noGrp="1" noChangeArrowheads="1"/>
          </p:cNvSpPr>
          <p:nvPr>
            <p:ph type="title" idx="4294967295"/>
          </p:nvPr>
        </p:nvSpPr>
        <p:spPr>
          <a:xfrm>
            <a:off x="503552" y="302277"/>
            <a:ext cx="9073185" cy="1260432"/>
          </a:xfrm>
          <a:noFill/>
        </p:spPr>
        <p:txBody>
          <a:bodyPr lIns="90000" tIns="46800" rIns="90000" bIns="46800" rtlCol="0">
            <a:normAutofit/>
            <a:scene3d>
              <a:camera prst="orthographicFront"/>
              <a:lightRig rig="soft" dir="t"/>
            </a:scene3d>
            <a:sp3d prstMaterial="softEdge">
              <a:bevelT w="25400" h="25400"/>
            </a:sp3d>
          </a:bodyPr>
          <a:lstStyle/>
          <a:p>
            <a:pPr algn="l" defTabSz="914400" fontAlgn="auto" hangingPunct="1">
              <a:lnSpc>
                <a:spcPct val="100000"/>
              </a:lnSpc>
              <a:spcAft>
                <a:spcPts val="0"/>
              </a:spcAft>
              <a:buClrTx/>
              <a:buSzTx/>
              <a:buFontTx/>
              <a:buNone/>
              <a:defRPr/>
            </a:pPr>
            <a:r>
              <a:rPr lang="de-DE" sz="3200" b="1" kern="1200">
                <a:solidFill>
                  <a:schemeClr val="tx2"/>
                </a:solidFill>
                <a:effectLst>
                  <a:outerShdw blurRad="31750" dist="25400" dir="5400000" algn="tl" rotWithShape="0">
                    <a:srgbClr val="000000">
                      <a:alpha val="25000"/>
                    </a:srgbClr>
                  </a:outerShdw>
                </a:effectLst>
                <a:latin typeface="+mj-lt"/>
                <a:ea typeface="+mj-ea"/>
                <a:cs typeface="+mj-cs"/>
              </a:rPr>
              <a:t>Outgrowth phase</a:t>
            </a:r>
          </a:p>
        </p:txBody>
      </p:sp>
      <p:sp>
        <p:nvSpPr>
          <p:cNvPr id="154628" name="Text Box 20"/>
          <p:cNvSpPr txBox="1">
            <a:spLocks noChangeArrowheads="1"/>
          </p:cNvSpPr>
          <p:nvPr/>
        </p:nvSpPr>
        <p:spPr bwMode="auto">
          <a:xfrm>
            <a:off x="4533900" y="1878013"/>
            <a:ext cx="15478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buClr>
                <a:srgbClr val="003366"/>
              </a:buClr>
              <a:buSzPct val="100000"/>
              <a:buFont typeface="Times New Roman" pitchFamily="18" charset="0"/>
              <a:buNone/>
            </a:pPr>
            <a:r>
              <a:rPr lang="de-DE" altLang="en-US" sz="2000">
                <a:solidFill>
                  <a:schemeClr val="tx1"/>
                </a:solidFill>
                <a:cs typeface="Arial" pitchFamily="34" charset="0"/>
              </a:rPr>
              <a:t>no inhibition</a:t>
            </a:r>
          </a:p>
        </p:txBody>
      </p:sp>
      <p:sp>
        <p:nvSpPr>
          <p:cNvPr id="154629" name="Line 11"/>
          <p:cNvSpPr>
            <a:spLocks noChangeShapeType="1"/>
          </p:cNvSpPr>
          <p:nvPr/>
        </p:nvSpPr>
        <p:spPr bwMode="auto">
          <a:xfrm>
            <a:off x="3741738" y="5630863"/>
            <a:ext cx="2857500" cy="0"/>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4630" name="Text Box 22"/>
          <p:cNvSpPr txBox="1">
            <a:spLocks noChangeArrowheads="1"/>
          </p:cNvSpPr>
          <p:nvPr/>
        </p:nvSpPr>
        <p:spPr bwMode="auto">
          <a:xfrm>
            <a:off x="4694238" y="5791200"/>
            <a:ext cx="17462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buClr>
                <a:srgbClr val="003366"/>
              </a:buClr>
              <a:buSzPct val="100000"/>
              <a:buFont typeface="Times New Roman" pitchFamily="18" charset="0"/>
              <a:buNone/>
            </a:pPr>
            <a:r>
              <a:rPr lang="de-DE" altLang="en-US">
                <a:solidFill>
                  <a:schemeClr val="tx1"/>
                </a:solidFill>
                <a:cs typeface="Arial" pitchFamily="34" charset="0"/>
              </a:rPr>
              <a:t>overlap</a:t>
            </a:r>
          </a:p>
        </p:txBody>
      </p:sp>
      <p:pic>
        <p:nvPicPr>
          <p:cNvPr id="154631" name="Picture 22" descr="FirstPh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3" y="2678113"/>
            <a:ext cx="9144000"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5"/>
          <p:cNvSpPr>
            <a:spLocks noChangeArrowheads="1"/>
          </p:cNvSpPr>
          <p:nvPr/>
        </p:nvSpPr>
        <p:spPr bwMode="auto">
          <a:xfrm>
            <a:off x="5278438" y="6954838"/>
            <a:ext cx="4171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7825" indent="-377825" defTabSz="503238">
              <a:defRPr>
                <a:solidFill>
                  <a:srgbClr val="000000"/>
                </a:solidFill>
                <a:latin typeface="Arial" pitchFamily="34" charset="0"/>
              </a:defRPr>
            </a:lvl1pPr>
            <a:lvl2pPr marL="817563" indent="-314325"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lvl="1" algn="ctr" eaLnBrk="0">
              <a:lnSpc>
                <a:spcPct val="100000"/>
              </a:lnSpc>
            </a:pPr>
            <a:r>
              <a:rPr lang="en-GB" altLang="en-US" sz="1300">
                <a:solidFill>
                  <a:schemeClr val="tx1"/>
                </a:solidFill>
                <a:latin typeface="Lucida Sans Unicode" pitchFamily="34" charset="0"/>
                <a:cs typeface="Arial" pitchFamily="34" charset="0"/>
              </a:rPr>
              <a:t>Tetzlaff et al., PLoS CB 2010 (in press)</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667DB25A-86D8-4E5E-BE99-EDDBD97C00A5}" type="slidenum">
              <a:rPr lang="de-DE" altLang="en-US" sz="1100">
                <a:solidFill>
                  <a:schemeClr val="tx1"/>
                </a:solidFill>
                <a:cs typeface="Arial" pitchFamily="34" charset="0"/>
              </a:rPr>
              <a:pPr algn="r" hangingPunct="1">
                <a:lnSpc>
                  <a:spcPct val="100000"/>
                </a:lnSpc>
                <a:buClrTx/>
                <a:buSzTx/>
                <a:buFontTx/>
                <a:buNone/>
              </a:pPr>
              <a:t>57</a:t>
            </a:fld>
            <a:endParaRPr lang="de-DE" altLang="en-US" sz="1100">
              <a:solidFill>
                <a:schemeClr val="tx1"/>
              </a:solidFill>
              <a:cs typeface="Arial" pitchFamily="34" charset="0"/>
            </a:endParaRPr>
          </a:p>
        </p:txBody>
      </p:sp>
      <p:sp>
        <p:nvSpPr>
          <p:cNvPr id="16387" name="Rectangle 2"/>
          <p:cNvSpPr>
            <a:spLocks noGrp="1" noChangeArrowheads="1"/>
          </p:cNvSpPr>
          <p:nvPr>
            <p:ph type="title" idx="4294967295"/>
          </p:nvPr>
        </p:nvSpPr>
        <p:spPr>
          <a:xfrm>
            <a:off x="503552" y="302277"/>
            <a:ext cx="9073185" cy="1260432"/>
          </a:xfrm>
          <a:noFill/>
        </p:spPr>
        <p:txBody>
          <a:bodyPr lIns="90000" tIns="46800" rIns="90000" bIns="46800" rtlCol="0">
            <a:normAutofit/>
            <a:scene3d>
              <a:camera prst="orthographicFront"/>
              <a:lightRig rig="soft" dir="t"/>
            </a:scene3d>
            <a:sp3d prstMaterial="softEdge">
              <a:bevelT w="25400" h="25400"/>
            </a:sp3d>
          </a:bodyPr>
          <a:lstStyle/>
          <a:p>
            <a:pPr algn="l" defTabSz="914400" fontAlgn="auto" hangingPunct="1">
              <a:lnSpc>
                <a:spcPct val="100000"/>
              </a:lnSpc>
              <a:spcAft>
                <a:spcPts val="0"/>
              </a:spcAft>
              <a:buClrTx/>
              <a:buSzTx/>
              <a:buFontTx/>
              <a:buNone/>
              <a:defRPr/>
            </a:pPr>
            <a:r>
              <a:rPr lang="de-DE" sz="3200" b="1" kern="1200">
                <a:solidFill>
                  <a:schemeClr val="tx2"/>
                </a:solidFill>
                <a:effectLst>
                  <a:outerShdw blurRad="31750" dist="25400" dir="5400000" algn="tl" rotWithShape="0">
                    <a:srgbClr val="000000">
                      <a:alpha val="25000"/>
                    </a:srgbClr>
                  </a:outerShdw>
                </a:effectLst>
                <a:latin typeface="+mj-lt"/>
                <a:ea typeface="+mj-ea"/>
                <a:cs typeface="+mj-cs"/>
              </a:rPr>
              <a:t>Overshoot/Pruning phase</a:t>
            </a:r>
          </a:p>
        </p:txBody>
      </p:sp>
      <p:sp>
        <p:nvSpPr>
          <p:cNvPr id="16388" name="Text Box 10"/>
          <p:cNvSpPr txBox="1">
            <a:spLocks noChangeArrowheads="1"/>
          </p:cNvSpPr>
          <p:nvPr/>
        </p:nvSpPr>
        <p:spPr bwMode="auto">
          <a:xfrm>
            <a:off x="6148388" y="2139950"/>
            <a:ext cx="2265362"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buClr>
                <a:srgbClr val="003366"/>
              </a:buClr>
              <a:buSzPct val="100000"/>
              <a:buFont typeface="Times New Roman" pitchFamily="18" charset="0"/>
              <a:buNone/>
            </a:pPr>
            <a:r>
              <a:rPr lang="de-DE" altLang="en-US" sz="2000">
                <a:solidFill>
                  <a:schemeClr val="tx1"/>
                </a:solidFill>
                <a:latin typeface="Lucida Sans Unicode" pitchFamily="34" charset="0"/>
                <a:cs typeface="Arial" pitchFamily="34" charset="0"/>
              </a:rPr>
              <a:t>strong inhibition</a:t>
            </a:r>
            <a:endParaRPr lang="de-DE" altLang="en-US" sz="2000" baseline="30000">
              <a:solidFill>
                <a:schemeClr val="tx1"/>
              </a:solidFill>
              <a:latin typeface="Lucida Sans Unicode" pitchFamily="34" charset="0"/>
              <a:cs typeface="Arial" pitchFamily="34" charset="0"/>
            </a:endParaRPr>
          </a:p>
        </p:txBody>
      </p:sp>
      <p:sp>
        <p:nvSpPr>
          <p:cNvPr id="16389" name="Text Box 12"/>
          <p:cNvSpPr txBox="1">
            <a:spLocks noChangeArrowheads="1"/>
          </p:cNvSpPr>
          <p:nvPr/>
        </p:nvSpPr>
        <p:spPr bwMode="auto">
          <a:xfrm>
            <a:off x="1516063" y="2125663"/>
            <a:ext cx="2395537"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buClr>
                <a:srgbClr val="003366"/>
              </a:buClr>
              <a:buSzPct val="100000"/>
              <a:buFont typeface="Times New Roman" pitchFamily="18" charset="0"/>
              <a:buNone/>
            </a:pPr>
            <a:r>
              <a:rPr lang="de-DE" altLang="en-US" sz="2000">
                <a:solidFill>
                  <a:schemeClr val="tx1"/>
                </a:solidFill>
                <a:latin typeface="Lucida Sans Unicode" pitchFamily="34" charset="0"/>
                <a:cs typeface="Arial" pitchFamily="34" charset="0"/>
              </a:rPr>
              <a:t>without inhibition</a:t>
            </a:r>
            <a:endParaRPr lang="de-DE" altLang="en-US" sz="2000" baseline="30000">
              <a:solidFill>
                <a:schemeClr val="tx1"/>
              </a:solidFill>
              <a:latin typeface="Lucida Sans Unicode" pitchFamily="34" charset="0"/>
              <a:cs typeface="Arial" pitchFamily="34" charset="0"/>
            </a:endParaRPr>
          </a:p>
        </p:txBody>
      </p:sp>
      <p:pic>
        <p:nvPicPr>
          <p:cNvPr id="155654" name="Picture 31" descr="PhaseTra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0488" y="2682875"/>
            <a:ext cx="3649662"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Text Box 12"/>
          <p:cNvSpPr txBox="1">
            <a:spLocks noChangeArrowheads="1"/>
          </p:cNvSpPr>
          <p:nvPr/>
        </p:nvSpPr>
        <p:spPr bwMode="auto">
          <a:xfrm>
            <a:off x="1260475" y="3609975"/>
            <a:ext cx="2890838"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25000"/>
              </a:lnSpc>
              <a:buClr>
                <a:srgbClr val="003366"/>
              </a:buClr>
              <a:buSzPct val="100000"/>
              <a:buFont typeface="Times New Roman" pitchFamily="18" charset="0"/>
              <a:buNone/>
            </a:pPr>
            <a:r>
              <a:rPr lang="de-DE" altLang="en-US" sz="2000">
                <a:solidFill>
                  <a:schemeClr val="tx1"/>
                </a:solidFill>
                <a:latin typeface="Lucida Sans Unicode" pitchFamily="34" charset="0"/>
                <a:cs typeface="Arial" pitchFamily="34" charset="0"/>
              </a:rPr>
              <a:t>No avalanche statistic</a:t>
            </a:r>
          </a:p>
          <a:p>
            <a:pPr algn="ctr" hangingPunct="1">
              <a:lnSpc>
                <a:spcPct val="125000"/>
              </a:lnSpc>
              <a:buClr>
                <a:srgbClr val="003366"/>
              </a:buClr>
              <a:buSzPct val="100000"/>
              <a:buFont typeface="Times New Roman" pitchFamily="18" charset="0"/>
              <a:buNone/>
            </a:pPr>
            <a:r>
              <a:rPr lang="de-DE" altLang="en-US" sz="2000">
                <a:solidFill>
                  <a:schemeClr val="tx1"/>
                </a:solidFill>
                <a:latin typeface="Lucida Sans Unicode" pitchFamily="34" charset="0"/>
                <a:cs typeface="Arial" pitchFamily="34" charset="0"/>
              </a:rPr>
              <a:t>possible:</a:t>
            </a:r>
          </a:p>
          <a:p>
            <a:pPr algn="ctr" hangingPunct="1">
              <a:lnSpc>
                <a:spcPct val="125000"/>
              </a:lnSpc>
              <a:buClr>
                <a:srgbClr val="003366"/>
              </a:buClr>
              <a:buSzPct val="100000"/>
              <a:buFont typeface="Times New Roman" pitchFamily="18" charset="0"/>
              <a:buNone/>
            </a:pPr>
            <a:r>
              <a:rPr lang="de-DE" altLang="en-US" sz="2000">
                <a:solidFill>
                  <a:schemeClr val="tx1"/>
                </a:solidFill>
                <a:latin typeface="Lucida Sans Unicode" pitchFamily="34" charset="0"/>
                <a:cs typeface="Arial" pitchFamily="34" charset="0"/>
              </a:rPr>
              <a:t>one or two long</a:t>
            </a:r>
          </a:p>
          <a:p>
            <a:pPr algn="ctr" hangingPunct="1">
              <a:lnSpc>
                <a:spcPct val="125000"/>
              </a:lnSpc>
              <a:buClr>
                <a:srgbClr val="003366"/>
              </a:buClr>
              <a:buSzPct val="100000"/>
              <a:buFont typeface="Times New Roman" pitchFamily="18" charset="0"/>
              <a:buNone/>
            </a:pPr>
            <a:r>
              <a:rPr lang="de-DE" altLang="en-US" sz="2000">
                <a:solidFill>
                  <a:schemeClr val="tx1"/>
                </a:solidFill>
                <a:latin typeface="Lucida Sans Unicode" pitchFamily="34" charset="0"/>
                <a:cs typeface="Arial" pitchFamily="34" charset="0"/>
              </a:rPr>
              <a:t>avalanches</a:t>
            </a:r>
            <a:endParaRPr lang="de-DE" altLang="en-US" sz="2000" baseline="30000">
              <a:solidFill>
                <a:schemeClr val="tx1"/>
              </a:solidFill>
              <a:latin typeface="Lucida Sans Unicode" pitchFamily="34" charset="0"/>
              <a:cs typeface="Arial" pitchFamily="34" charset="0"/>
            </a:endParaRPr>
          </a:p>
        </p:txBody>
      </p:sp>
      <p:sp>
        <p:nvSpPr>
          <p:cNvPr id="11" name="Rectangle 5"/>
          <p:cNvSpPr>
            <a:spLocks noChangeArrowheads="1"/>
          </p:cNvSpPr>
          <p:nvPr/>
        </p:nvSpPr>
        <p:spPr bwMode="auto">
          <a:xfrm>
            <a:off x="5278438" y="6954838"/>
            <a:ext cx="4171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7825" indent="-377825" defTabSz="503238">
              <a:defRPr>
                <a:solidFill>
                  <a:srgbClr val="000000"/>
                </a:solidFill>
                <a:latin typeface="Arial" pitchFamily="34" charset="0"/>
              </a:defRPr>
            </a:lvl1pPr>
            <a:lvl2pPr marL="817563" indent="-314325"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lvl="1" algn="ctr" eaLnBrk="0">
              <a:lnSpc>
                <a:spcPct val="100000"/>
              </a:lnSpc>
            </a:pPr>
            <a:r>
              <a:rPr lang="en-GB" altLang="en-US" sz="1300">
                <a:solidFill>
                  <a:schemeClr val="tx1"/>
                </a:solidFill>
                <a:latin typeface="Lucida Sans Unicode" pitchFamily="34" charset="0"/>
                <a:cs typeface="Arial" pitchFamily="34" charset="0"/>
              </a:rPr>
              <a:t>Tetzlaff et al., PLoS CB 2010 (in press)</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EB7855BF-38F9-41F9-B3D8-2C8354DA96BD}" type="slidenum">
              <a:rPr lang="de-DE" altLang="en-US" sz="1100">
                <a:solidFill>
                  <a:schemeClr val="tx1"/>
                </a:solidFill>
                <a:cs typeface="Arial" pitchFamily="34" charset="0"/>
              </a:rPr>
              <a:pPr algn="r" hangingPunct="1">
                <a:lnSpc>
                  <a:spcPct val="100000"/>
                </a:lnSpc>
                <a:buClrTx/>
                <a:buSzTx/>
                <a:buFontTx/>
                <a:buNone/>
              </a:pPr>
              <a:t>58</a:t>
            </a:fld>
            <a:endParaRPr lang="de-DE" altLang="en-US" sz="1100">
              <a:solidFill>
                <a:schemeClr val="tx1"/>
              </a:solidFill>
              <a:cs typeface="Arial" pitchFamily="34" charset="0"/>
            </a:endParaRPr>
          </a:p>
        </p:txBody>
      </p:sp>
      <p:sp>
        <p:nvSpPr>
          <p:cNvPr id="17411" name="Rectangle 2"/>
          <p:cNvSpPr>
            <a:spLocks noGrp="1" noChangeArrowheads="1"/>
          </p:cNvSpPr>
          <p:nvPr>
            <p:ph type="title" idx="4294967295"/>
          </p:nvPr>
        </p:nvSpPr>
        <p:spPr>
          <a:xfrm>
            <a:off x="503552" y="302277"/>
            <a:ext cx="9073185" cy="1260432"/>
          </a:xfrm>
          <a:noFill/>
        </p:spPr>
        <p:txBody>
          <a:bodyPr lIns="90000" tIns="46800" rIns="90000" bIns="46800" rtlCol="0">
            <a:normAutofit/>
            <a:scene3d>
              <a:camera prst="orthographicFront"/>
              <a:lightRig rig="soft" dir="t"/>
            </a:scene3d>
            <a:sp3d prstMaterial="softEdge">
              <a:bevelT w="25400" h="25400"/>
            </a:sp3d>
          </a:bodyPr>
          <a:lstStyle/>
          <a:p>
            <a:pPr algn="l" defTabSz="914400" fontAlgn="auto" hangingPunct="1">
              <a:lnSpc>
                <a:spcPct val="100000"/>
              </a:lnSpc>
              <a:spcAft>
                <a:spcPts val="0"/>
              </a:spcAft>
              <a:buClrTx/>
              <a:buSzTx/>
              <a:buFontTx/>
              <a:buNone/>
              <a:defRPr/>
            </a:pPr>
            <a:r>
              <a:rPr lang="de-DE" sz="3200" b="1" kern="1200">
                <a:solidFill>
                  <a:schemeClr val="tx2"/>
                </a:solidFill>
                <a:effectLst>
                  <a:outerShdw blurRad="31750" dist="25400" dir="5400000" algn="tl" rotWithShape="0">
                    <a:srgbClr val="000000">
                      <a:alpha val="25000"/>
                    </a:srgbClr>
                  </a:outerShdw>
                </a:effectLst>
                <a:latin typeface="+mj-lt"/>
                <a:ea typeface="+mj-ea"/>
                <a:cs typeface="+mj-cs"/>
              </a:rPr>
              <a:t>Equilibrium phase</a:t>
            </a:r>
          </a:p>
        </p:txBody>
      </p:sp>
      <p:sp>
        <p:nvSpPr>
          <p:cNvPr id="17413" name="Text Box 12"/>
          <p:cNvSpPr txBox="1">
            <a:spLocks noChangeArrowheads="1"/>
          </p:cNvSpPr>
          <p:nvPr/>
        </p:nvSpPr>
        <p:spPr bwMode="auto">
          <a:xfrm>
            <a:off x="1225550" y="2011363"/>
            <a:ext cx="2265363"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buClr>
                <a:srgbClr val="003366"/>
              </a:buClr>
              <a:buSzPct val="100000"/>
              <a:buFont typeface="Times New Roman" pitchFamily="18" charset="0"/>
              <a:buNone/>
            </a:pPr>
            <a:r>
              <a:rPr lang="de-DE" altLang="en-US" sz="2000">
                <a:solidFill>
                  <a:schemeClr val="tx1"/>
                </a:solidFill>
                <a:latin typeface="Lucida Sans Unicode" pitchFamily="34" charset="0"/>
                <a:cs typeface="Arial" pitchFamily="34" charset="0"/>
              </a:rPr>
              <a:t>strong inhibition</a:t>
            </a:r>
            <a:endParaRPr lang="de-DE" altLang="en-US" sz="2000" baseline="30000">
              <a:solidFill>
                <a:schemeClr val="tx1"/>
              </a:solidFill>
              <a:latin typeface="Lucida Sans Unicode" pitchFamily="34" charset="0"/>
              <a:cs typeface="Arial" pitchFamily="34" charset="0"/>
            </a:endParaRPr>
          </a:p>
        </p:txBody>
      </p:sp>
      <p:sp>
        <p:nvSpPr>
          <p:cNvPr id="17414" name="Text Box 10"/>
          <p:cNvSpPr txBox="1">
            <a:spLocks noChangeArrowheads="1"/>
          </p:cNvSpPr>
          <p:nvPr/>
        </p:nvSpPr>
        <p:spPr bwMode="auto">
          <a:xfrm>
            <a:off x="4064000" y="2024063"/>
            <a:ext cx="243046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buClr>
                <a:srgbClr val="003366"/>
              </a:buClr>
              <a:buSzPct val="100000"/>
              <a:buFont typeface="Times New Roman" pitchFamily="18" charset="0"/>
              <a:buNone/>
            </a:pPr>
            <a:r>
              <a:rPr lang="de-DE" altLang="en-US" sz="2000">
                <a:solidFill>
                  <a:schemeClr val="tx1"/>
                </a:solidFill>
                <a:latin typeface="Lucida Sans Unicode" pitchFamily="34" charset="0"/>
                <a:cs typeface="Arial" pitchFamily="34" charset="0"/>
              </a:rPr>
              <a:t>physiol. inhibition</a:t>
            </a:r>
            <a:endParaRPr lang="de-DE" altLang="en-US" sz="2000" baseline="30000">
              <a:solidFill>
                <a:schemeClr val="tx1"/>
              </a:solidFill>
              <a:latin typeface="Lucida Sans Unicode" pitchFamily="34" charset="0"/>
              <a:cs typeface="Arial" pitchFamily="34" charset="0"/>
            </a:endParaRPr>
          </a:p>
        </p:txBody>
      </p:sp>
      <p:sp>
        <p:nvSpPr>
          <p:cNvPr id="17415" name="Text Box 10"/>
          <p:cNvSpPr txBox="1">
            <a:spLocks noChangeArrowheads="1"/>
          </p:cNvSpPr>
          <p:nvPr/>
        </p:nvSpPr>
        <p:spPr bwMode="auto">
          <a:xfrm>
            <a:off x="7088188" y="2011363"/>
            <a:ext cx="2395537"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buClr>
                <a:srgbClr val="003366"/>
              </a:buClr>
              <a:buSzPct val="100000"/>
              <a:buFont typeface="Times New Roman" pitchFamily="18" charset="0"/>
              <a:buNone/>
            </a:pPr>
            <a:r>
              <a:rPr lang="de-DE" altLang="en-US" sz="2000">
                <a:solidFill>
                  <a:schemeClr val="tx1"/>
                </a:solidFill>
                <a:latin typeface="Lucida Sans Unicode" pitchFamily="34" charset="0"/>
                <a:cs typeface="Arial" pitchFamily="34" charset="0"/>
              </a:rPr>
              <a:t>without inhibition</a:t>
            </a:r>
            <a:endParaRPr lang="de-DE" altLang="en-US" sz="2000" baseline="30000">
              <a:solidFill>
                <a:schemeClr val="tx1"/>
              </a:solidFill>
              <a:latin typeface="Lucida Sans Unicode" pitchFamily="34" charset="0"/>
              <a:cs typeface="Arial" pitchFamily="34" charset="0"/>
            </a:endParaRPr>
          </a:p>
        </p:txBody>
      </p:sp>
      <p:pic>
        <p:nvPicPr>
          <p:cNvPr id="156679" name="Picture 41" descr="Fix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3" y="2646363"/>
            <a:ext cx="9069387"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Text Box 11"/>
          <p:cNvSpPr txBox="1">
            <a:spLocks noChangeArrowheads="1"/>
          </p:cNvSpPr>
          <p:nvPr/>
        </p:nvSpPr>
        <p:spPr bwMode="auto">
          <a:xfrm>
            <a:off x="1277938" y="5491163"/>
            <a:ext cx="226536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l-GR" altLang="en-US" sz="2000">
                <a:solidFill>
                  <a:schemeClr val="tx1"/>
                </a:solidFill>
                <a:latin typeface="Lucida Sans Unicode" pitchFamily="34" charset="0"/>
                <a:cs typeface="Arial" pitchFamily="34" charset="0"/>
              </a:rPr>
              <a:t>Δ</a:t>
            </a:r>
            <a:r>
              <a:rPr lang="de-DE" altLang="en-US" sz="2000">
                <a:solidFill>
                  <a:schemeClr val="tx1"/>
                </a:solidFill>
                <a:latin typeface="Lucida Sans Unicode" pitchFamily="34" charset="0"/>
                <a:cs typeface="Arial" pitchFamily="34" charset="0"/>
              </a:rPr>
              <a:t>p = -0.801(19)</a:t>
            </a:r>
            <a:endParaRPr lang="el-GR" altLang="en-US" sz="2000">
              <a:solidFill>
                <a:schemeClr val="tx1"/>
              </a:solidFill>
              <a:latin typeface="Lucida Sans Unicode" pitchFamily="34" charset="0"/>
              <a:cs typeface="Arial" pitchFamily="34" charset="0"/>
            </a:endParaRPr>
          </a:p>
        </p:txBody>
      </p:sp>
      <p:sp>
        <p:nvSpPr>
          <p:cNvPr id="17420" name="Text Box 12"/>
          <p:cNvSpPr txBox="1">
            <a:spLocks noChangeArrowheads="1"/>
          </p:cNvSpPr>
          <p:nvPr/>
        </p:nvSpPr>
        <p:spPr bwMode="auto">
          <a:xfrm>
            <a:off x="4165600" y="5491163"/>
            <a:ext cx="2265363"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l-GR" altLang="en-US" sz="2000">
                <a:solidFill>
                  <a:schemeClr val="tx1"/>
                </a:solidFill>
                <a:latin typeface="Lucida Sans Unicode" pitchFamily="34" charset="0"/>
                <a:cs typeface="Arial" pitchFamily="34" charset="0"/>
              </a:rPr>
              <a:t>Δ</a:t>
            </a:r>
            <a:r>
              <a:rPr lang="de-DE" altLang="en-US" sz="2000">
                <a:solidFill>
                  <a:schemeClr val="tx1"/>
                </a:solidFill>
                <a:latin typeface="Lucida Sans Unicode" pitchFamily="34" charset="0"/>
                <a:cs typeface="Arial" pitchFamily="34" charset="0"/>
              </a:rPr>
              <a:t>p = -0.070(25)</a:t>
            </a:r>
            <a:endParaRPr lang="el-GR" altLang="en-US" sz="2000">
              <a:solidFill>
                <a:schemeClr val="tx1"/>
              </a:solidFill>
              <a:latin typeface="Lucida Sans Unicode" pitchFamily="34" charset="0"/>
              <a:cs typeface="Arial" pitchFamily="34" charset="0"/>
            </a:endParaRPr>
          </a:p>
        </p:txBody>
      </p:sp>
      <p:sp>
        <p:nvSpPr>
          <p:cNvPr id="17421" name="Text Box 13"/>
          <p:cNvSpPr txBox="1">
            <a:spLocks noChangeArrowheads="1"/>
          </p:cNvSpPr>
          <p:nvPr/>
        </p:nvSpPr>
        <p:spPr bwMode="auto">
          <a:xfrm>
            <a:off x="7267575" y="5497513"/>
            <a:ext cx="2119313"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l-GR" altLang="en-US" sz="2000">
                <a:solidFill>
                  <a:schemeClr val="tx1"/>
                </a:solidFill>
                <a:latin typeface="Lucida Sans Unicode" pitchFamily="34" charset="0"/>
                <a:cs typeface="Arial" pitchFamily="34" charset="0"/>
              </a:rPr>
              <a:t>Δ</a:t>
            </a:r>
            <a:r>
              <a:rPr lang="de-DE" altLang="en-US" sz="2000">
                <a:solidFill>
                  <a:schemeClr val="tx1"/>
                </a:solidFill>
                <a:latin typeface="Lucida Sans Unicode" pitchFamily="34" charset="0"/>
                <a:cs typeface="Arial" pitchFamily="34" charset="0"/>
              </a:rPr>
              <a:t>p = 0.199(15)</a:t>
            </a:r>
            <a:endParaRPr lang="el-GR" altLang="en-US" sz="2000">
              <a:solidFill>
                <a:schemeClr val="tx1"/>
              </a:solidFill>
              <a:latin typeface="Lucida Sans Unicode" pitchFamily="34" charset="0"/>
              <a:cs typeface="Arial" pitchFamily="34" charset="0"/>
            </a:endParaRPr>
          </a:p>
        </p:txBody>
      </p:sp>
      <p:sp>
        <p:nvSpPr>
          <p:cNvPr id="11" name="Rectangle 5"/>
          <p:cNvSpPr>
            <a:spLocks noChangeArrowheads="1"/>
          </p:cNvSpPr>
          <p:nvPr/>
        </p:nvSpPr>
        <p:spPr bwMode="auto">
          <a:xfrm>
            <a:off x="5278438" y="6954838"/>
            <a:ext cx="4171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7825" indent="-377825" defTabSz="503238">
              <a:defRPr>
                <a:solidFill>
                  <a:srgbClr val="000000"/>
                </a:solidFill>
                <a:latin typeface="Arial" pitchFamily="34" charset="0"/>
              </a:defRPr>
            </a:lvl1pPr>
            <a:lvl2pPr marL="817563" indent="-314325"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lvl="1" algn="ctr" eaLnBrk="0">
              <a:lnSpc>
                <a:spcPct val="100000"/>
              </a:lnSpc>
            </a:pPr>
            <a:r>
              <a:rPr lang="en-GB" altLang="en-US" sz="1300">
                <a:solidFill>
                  <a:schemeClr val="tx1"/>
                </a:solidFill>
                <a:latin typeface="Lucida Sans Unicode" pitchFamily="34" charset="0"/>
                <a:cs typeface="Arial" pitchFamily="34" charset="0"/>
              </a:rPr>
              <a:t>Tetzlaff et al., PLoS CB 2010 (in press)</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7F85FA38-0105-4C6E-B4C8-92EF6D40F469}" type="slidenum">
              <a:rPr lang="de-DE" altLang="en-US" sz="1100">
                <a:solidFill>
                  <a:schemeClr val="tx1"/>
                </a:solidFill>
                <a:cs typeface="Arial" pitchFamily="34" charset="0"/>
              </a:rPr>
              <a:pPr algn="r" hangingPunct="1">
                <a:lnSpc>
                  <a:spcPct val="100000"/>
                </a:lnSpc>
                <a:buClrTx/>
                <a:buSzTx/>
                <a:buFontTx/>
                <a:buNone/>
              </a:pPr>
              <a:t>59</a:t>
            </a:fld>
            <a:endParaRPr lang="de-DE" altLang="en-US" sz="1100">
              <a:solidFill>
                <a:schemeClr val="tx1"/>
              </a:solidFill>
              <a:cs typeface="Arial" pitchFamily="34" charset="0"/>
            </a:endParaRPr>
          </a:p>
        </p:txBody>
      </p:sp>
      <p:pic>
        <p:nvPicPr>
          <p:cNvPr id="39943" name="Picture 7" descr="K:\Vorträge\Leipzig GSO 2009\Iso1.jpg"/>
          <p:cNvPicPr>
            <a:picLocks noChangeAspect="1" noChangeArrowheads="1"/>
          </p:cNvPicPr>
          <p:nvPr/>
        </p:nvPicPr>
        <p:blipFill>
          <a:blip r:embed="rId2"/>
          <a:srcRect/>
          <a:stretch>
            <a:fillRect/>
          </a:stretch>
        </p:blipFill>
        <p:spPr bwMode="auto">
          <a:xfrm>
            <a:off x="1260475" y="2746375"/>
            <a:ext cx="3848100" cy="3141663"/>
          </a:xfrm>
          <a:prstGeom prst="rect">
            <a:avLst/>
          </a:prstGeom>
          <a:noFill/>
          <a:effectLst>
            <a:outerShdw sx="1000" sy="1000" algn="ctr" rotWithShape="0">
              <a:srgbClr val="000000">
                <a:alpha val="0"/>
              </a:srgbClr>
            </a:outerShdw>
          </a:effectLst>
        </p:spPr>
      </p:pic>
      <p:pic>
        <p:nvPicPr>
          <p:cNvPr id="39945" name="Picture 9" descr="K:\Vorträge\Leipzig GSO 2009\Is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2746375"/>
            <a:ext cx="3848100" cy="314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1398588"/>
            <a:ext cx="338137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pic>
        <p:nvPicPr>
          <p:cNvPr id="15770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4013" y="1406525"/>
            <a:ext cx="2530475"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pic>
        <p:nvPicPr>
          <p:cNvPr id="3994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8313" y="1474788"/>
            <a:ext cx="525462"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7"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6238" y="1476375"/>
            <a:ext cx="525462"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p:cNvCxnSpPr>
            <a:endCxn id="19" idx="2"/>
          </p:cNvCxnSpPr>
          <p:nvPr/>
        </p:nvCxnSpPr>
        <p:spPr>
          <a:xfrm rot="16200000" flipV="1">
            <a:off x="2167732" y="2467769"/>
            <a:ext cx="1274762" cy="3937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Rectangle 18"/>
          <p:cNvSpPr>
            <a:spLocks noChangeArrowheads="1"/>
          </p:cNvSpPr>
          <p:nvPr/>
        </p:nvSpPr>
        <p:spPr bwMode="auto">
          <a:xfrm>
            <a:off x="944563" y="1419225"/>
            <a:ext cx="3859212" cy="787400"/>
          </a:xfrm>
          <a:prstGeom prst="rect">
            <a:avLst/>
          </a:prstGeom>
          <a:noFill/>
          <a:ln w="50800" cmpd="thickThin"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00794" tIns="50397" rIns="100794" bIns="50397" anchor="ct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endParaRPr lang="en-US" altLang="en-US" sz="2000">
              <a:solidFill>
                <a:srgbClr val="FFFFFF"/>
              </a:solidFill>
              <a:latin typeface="Lucida Sans Unicode" pitchFamily="34" charset="0"/>
              <a:cs typeface="Arial" pitchFamily="34" charset="0"/>
            </a:endParaRPr>
          </a:p>
        </p:txBody>
      </p:sp>
      <p:cxnSp>
        <p:nvCxnSpPr>
          <p:cNvPr id="21" name="Straight Connector 20"/>
          <p:cNvCxnSpPr/>
          <p:nvPr/>
        </p:nvCxnSpPr>
        <p:spPr>
          <a:xfrm rot="5400000">
            <a:off x="3143250" y="2562225"/>
            <a:ext cx="2571750" cy="142875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p:cNvSpPr>
            <a:spLocks noChangeArrowheads="1"/>
          </p:cNvSpPr>
          <p:nvPr/>
        </p:nvSpPr>
        <p:spPr bwMode="auto">
          <a:xfrm>
            <a:off x="5476875" y="1422400"/>
            <a:ext cx="3070225" cy="763588"/>
          </a:xfrm>
          <a:prstGeom prst="rect">
            <a:avLst/>
          </a:prstGeom>
          <a:noFill/>
          <a:ln w="50800" cmpd="thickThin" algn="ctr">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lIns="100794" tIns="50397" rIns="100794" bIns="50397" anchor="ct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buClrTx/>
              <a:buSzTx/>
              <a:buFontTx/>
              <a:buNone/>
            </a:pPr>
            <a:endParaRPr lang="en-US" altLang="en-US" sz="2000">
              <a:solidFill>
                <a:srgbClr val="FFFFFF"/>
              </a:solidFill>
              <a:latin typeface="Lucida Sans Unicode" pitchFamily="34" charset="0"/>
              <a:cs typeface="Arial" pitchFamily="34" charset="0"/>
            </a:endParaRPr>
          </a:p>
        </p:txBody>
      </p:sp>
      <p:sp>
        <p:nvSpPr>
          <p:cNvPr id="12303" name="Line 15"/>
          <p:cNvSpPr>
            <a:spLocks noChangeShapeType="1"/>
          </p:cNvSpPr>
          <p:nvPr/>
        </p:nvSpPr>
        <p:spPr bwMode="auto">
          <a:xfrm>
            <a:off x="4179888" y="5210175"/>
            <a:ext cx="396875" cy="0"/>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4" name="Line 16"/>
          <p:cNvSpPr>
            <a:spLocks noChangeShapeType="1"/>
          </p:cNvSpPr>
          <p:nvPr/>
        </p:nvSpPr>
        <p:spPr bwMode="auto">
          <a:xfrm>
            <a:off x="3068638" y="5526088"/>
            <a:ext cx="396875" cy="0"/>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5" name="Line 17"/>
          <p:cNvSpPr>
            <a:spLocks noChangeShapeType="1"/>
          </p:cNvSpPr>
          <p:nvPr/>
        </p:nvSpPr>
        <p:spPr bwMode="auto">
          <a:xfrm>
            <a:off x="1878013" y="5287963"/>
            <a:ext cx="396875" cy="0"/>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6" name="Line 18"/>
          <p:cNvSpPr>
            <a:spLocks noChangeShapeType="1"/>
          </p:cNvSpPr>
          <p:nvPr/>
        </p:nvSpPr>
        <p:spPr bwMode="auto">
          <a:xfrm>
            <a:off x="4244975" y="3938588"/>
            <a:ext cx="398463" cy="0"/>
          </a:xfrm>
          <a:prstGeom prst="line">
            <a:avLst/>
          </a:prstGeom>
          <a:noFill/>
          <a:ln w="9525">
            <a:solidFill>
              <a:srgbClr val="008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2307" name="Line 19"/>
          <p:cNvSpPr>
            <a:spLocks noChangeShapeType="1"/>
          </p:cNvSpPr>
          <p:nvPr/>
        </p:nvSpPr>
        <p:spPr bwMode="auto">
          <a:xfrm>
            <a:off x="3133725" y="4414838"/>
            <a:ext cx="398463" cy="0"/>
          </a:xfrm>
          <a:prstGeom prst="line">
            <a:avLst/>
          </a:prstGeom>
          <a:noFill/>
          <a:ln w="9525">
            <a:solidFill>
              <a:srgbClr val="008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2308" name="Line 20"/>
          <p:cNvSpPr>
            <a:spLocks noChangeShapeType="1"/>
          </p:cNvSpPr>
          <p:nvPr/>
        </p:nvSpPr>
        <p:spPr bwMode="auto">
          <a:xfrm>
            <a:off x="2022475" y="3462338"/>
            <a:ext cx="398463" cy="0"/>
          </a:xfrm>
          <a:prstGeom prst="line">
            <a:avLst/>
          </a:prstGeom>
          <a:noFill/>
          <a:ln w="9525">
            <a:solidFill>
              <a:srgbClr val="008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2309" name="Line 21"/>
          <p:cNvSpPr>
            <a:spLocks noChangeShapeType="1"/>
          </p:cNvSpPr>
          <p:nvPr/>
        </p:nvSpPr>
        <p:spPr bwMode="auto">
          <a:xfrm flipV="1">
            <a:off x="4814888" y="5129213"/>
            <a:ext cx="0" cy="36671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1" name="Line 23"/>
          <p:cNvSpPr>
            <a:spLocks noChangeShapeType="1"/>
          </p:cNvSpPr>
          <p:nvPr/>
        </p:nvSpPr>
        <p:spPr bwMode="auto">
          <a:xfrm flipV="1">
            <a:off x="2830513" y="4760913"/>
            <a:ext cx="0" cy="3683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2" name="Line 24"/>
          <p:cNvSpPr>
            <a:spLocks noChangeShapeType="1"/>
          </p:cNvSpPr>
          <p:nvPr/>
        </p:nvSpPr>
        <p:spPr bwMode="auto">
          <a:xfrm flipV="1">
            <a:off x="3849688" y="3938588"/>
            <a:ext cx="0" cy="3683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3" name="Line 25"/>
          <p:cNvSpPr>
            <a:spLocks noChangeShapeType="1"/>
          </p:cNvSpPr>
          <p:nvPr/>
        </p:nvSpPr>
        <p:spPr bwMode="auto">
          <a:xfrm flipV="1">
            <a:off x="4643438" y="3065463"/>
            <a:ext cx="0" cy="3683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4" name="Line 26"/>
          <p:cNvSpPr>
            <a:spLocks noChangeShapeType="1"/>
          </p:cNvSpPr>
          <p:nvPr/>
        </p:nvSpPr>
        <p:spPr bwMode="auto">
          <a:xfrm flipV="1">
            <a:off x="1784350" y="3065463"/>
            <a:ext cx="0" cy="368300"/>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2315" name="Line 27"/>
          <p:cNvSpPr>
            <a:spLocks noChangeShapeType="1"/>
          </p:cNvSpPr>
          <p:nvPr/>
        </p:nvSpPr>
        <p:spPr bwMode="auto">
          <a:xfrm flipV="1">
            <a:off x="2659063" y="3490913"/>
            <a:ext cx="0" cy="368300"/>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2316" name="Line 28"/>
          <p:cNvSpPr>
            <a:spLocks noChangeShapeType="1"/>
          </p:cNvSpPr>
          <p:nvPr/>
        </p:nvSpPr>
        <p:spPr bwMode="auto">
          <a:xfrm flipV="1">
            <a:off x="2035175" y="4206875"/>
            <a:ext cx="0" cy="366713"/>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2317" name="Line 29"/>
          <p:cNvSpPr>
            <a:spLocks noChangeShapeType="1"/>
          </p:cNvSpPr>
          <p:nvPr/>
        </p:nvSpPr>
        <p:spPr bwMode="auto">
          <a:xfrm flipV="1">
            <a:off x="1719263" y="5159375"/>
            <a:ext cx="0" cy="366713"/>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1" name="Rectangle 5"/>
          <p:cNvSpPr>
            <a:spLocks noChangeArrowheads="1"/>
          </p:cNvSpPr>
          <p:nvPr/>
        </p:nvSpPr>
        <p:spPr bwMode="auto">
          <a:xfrm>
            <a:off x="5278438" y="7162800"/>
            <a:ext cx="4171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7825" indent="-377825" defTabSz="503238">
              <a:defRPr>
                <a:solidFill>
                  <a:srgbClr val="000000"/>
                </a:solidFill>
                <a:latin typeface="Arial" pitchFamily="34" charset="0"/>
              </a:defRPr>
            </a:lvl1pPr>
            <a:lvl2pPr marL="817563" indent="-314325"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lvl="1" algn="ctr" eaLnBrk="0">
              <a:lnSpc>
                <a:spcPct val="100000"/>
              </a:lnSpc>
            </a:pPr>
            <a:r>
              <a:rPr lang="en-GB" altLang="en-US" sz="1300">
                <a:solidFill>
                  <a:schemeClr val="tx1"/>
                </a:solidFill>
                <a:latin typeface="Lucida Sans Unicode" pitchFamily="34" charset="0"/>
                <a:cs typeface="Arial" pitchFamily="34" charset="0"/>
              </a:rPr>
              <a:t>Tetzlaff et al., PLoS CB 2010 (in press)</a:t>
            </a:r>
          </a:p>
        </p:txBody>
      </p:sp>
      <p:sp>
        <p:nvSpPr>
          <p:cNvPr id="157724" name="Text Box 28"/>
          <p:cNvSpPr txBox="1">
            <a:spLocks noChangeArrowheads="1"/>
          </p:cNvSpPr>
          <p:nvPr/>
        </p:nvSpPr>
        <p:spPr bwMode="auto">
          <a:xfrm>
            <a:off x="436563" y="207963"/>
            <a:ext cx="9286875"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spcBef>
                <a:spcPct val="50000"/>
              </a:spcBef>
              <a:buClrTx/>
              <a:buSzTx/>
              <a:buFontTx/>
              <a:buNone/>
            </a:pPr>
            <a:r>
              <a:rPr lang="de-DE" altLang="en-US" sz="3500">
                <a:solidFill>
                  <a:schemeClr val="tx2"/>
                </a:solidFill>
                <a:latin typeface="Lucida Sans Unicode" pitchFamily="34" charset="0"/>
                <a:cs typeface="Arial" pitchFamily="34" charset="0"/>
              </a:rPr>
              <a:t>Dynamics and Fixed Points from Isoclines</a:t>
            </a:r>
          </a:p>
        </p:txBody>
      </p:sp>
      <p:sp>
        <p:nvSpPr>
          <p:cNvPr id="157725" name="Text Box 29"/>
          <p:cNvSpPr txBox="1">
            <a:spLocks noChangeArrowheads="1"/>
          </p:cNvSpPr>
          <p:nvPr/>
        </p:nvSpPr>
        <p:spPr bwMode="auto">
          <a:xfrm>
            <a:off x="1468438" y="6478588"/>
            <a:ext cx="3073400"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000">
                <a:solidFill>
                  <a:schemeClr val="tx1"/>
                </a:solidFill>
                <a:cs typeface="Arial" pitchFamily="34" charset="0"/>
              </a:rPr>
              <a:t>From simplified equations</a:t>
            </a:r>
          </a:p>
        </p:txBody>
      </p:sp>
      <p:grpSp>
        <p:nvGrpSpPr>
          <p:cNvPr id="157726" name="Group 30"/>
          <p:cNvGrpSpPr>
            <a:grpSpLocks/>
          </p:cNvGrpSpPr>
          <p:nvPr/>
        </p:nvGrpSpPr>
        <p:grpSpPr bwMode="auto">
          <a:xfrm>
            <a:off x="5354638" y="2747963"/>
            <a:ext cx="4484687" cy="4127500"/>
            <a:chOff x="3060" y="1570"/>
            <a:chExt cx="2562" cy="2359"/>
          </a:xfrm>
        </p:grpSpPr>
        <p:pic>
          <p:nvPicPr>
            <p:cNvPr id="39948" name="Picture 12" descr="K:\Vorträge\Leipzig GSO 2009\IsoModel.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0" y="1570"/>
              <a:ext cx="2562" cy="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728" name="Text Box 32"/>
            <p:cNvSpPr txBox="1">
              <a:spLocks noChangeArrowheads="1"/>
            </p:cNvSpPr>
            <p:nvPr/>
          </p:nvSpPr>
          <p:spPr bwMode="auto">
            <a:xfrm>
              <a:off x="3833" y="3698"/>
              <a:ext cx="15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000">
                  <a:solidFill>
                    <a:schemeClr val="tx1"/>
                  </a:solidFill>
                  <a:cs typeface="Arial" pitchFamily="34" charset="0"/>
                </a:rPr>
                <a:t>From Full Simulations</a:t>
              </a:r>
            </a:p>
          </p:txBody>
        </p:sp>
      </p:grpSp>
      <p:sp>
        <p:nvSpPr>
          <p:cNvPr id="157729" name="Text Box 33"/>
          <p:cNvSpPr txBox="1">
            <a:spLocks noChangeArrowheads="1"/>
          </p:cNvSpPr>
          <p:nvPr/>
        </p:nvSpPr>
        <p:spPr bwMode="auto">
          <a:xfrm rot="-5400000">
            <a:off x="455613" y="3862388"/>
            <a:ext cx="1001712"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000">
                <a:solidFill>
                  <a:schemeClr val="tx1"/>
                </a:solidFill>
                <a:cs typeface="Arial" pitchFamily="34" charset="0"/>
              </a:rPr>
              <a:t>Activity</a:t>
            </a:r>
          </a:p>
        </p:txBody>
      </p:sp>
      <p:sp>
        <p:nvSpPr>
          <p:cNvPr id="157730" name="Text Box 34"/>
          <p:cNvSpPr txBox="1">
            <a:spLocks noChangeArrowheads="1"/>
          </p:cNvSpPr>
          <p:nvPr/>
        </p:nvSpPr>
        <p:spPr bwMode="auto">
          <a:xfrm>
            <a:off x="2659063" y="5922963"/>
            <a:ext cx="1574800" cy="40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000">
                <a:solidFill>
                  <a:schemeClr val="tx1"/>
                </a:solidFill>
                <a:cs typeface="Arial" pitchFamily="34" charset="0"/>
              </a:rPr>
              <a:t>Connectivity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57726"/>
                                        </p:tgtEl>
                                        <p:attrNameLst>
                                          <p:attrName>style.visibility</p:attrName>
                                        </p:attrNameLst>
                                      </p:cBhvr>
                                      <p:to>
                                        <p:strVal val="visible"/>
                                      </p:to>
                                    </p:set>
                                    <p:animEffect transition="in" filter="dissolve">
                                      <p:cBhvr>
                                        <p:cTn id="7" dur="500"/>
                                        <p:tgtEl>
                                          <p:spTgt spid="157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684213" y="1816100"/>
            <a:ext cx="27225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US" altLang="en-US" sz="2600" b="1">
                <a:solidFill>
                  <a:schemeClr val="tx1"/>
                </a:solidFill>
                <a:effectLst>
                  <a:outerShdw blurRad="38100" dist="38100" dir="2700000" algn="tl">
                    <a:srgbClr val="C0C0C0"/>
                  </a:outerShdw>
                </a:effectLst>
                <a:latin typeface="Calibri" pitchFamily="34" charset="0"/>
                <a:cs typeface="Arial" pitchFamily="34" charset="0"/>
              </a:rPr>
              <a:t>Synaptic Plasticity</a:t>
            </a:r>
          </a:p>
        </p:txBody>
      </p:sp>
      <p:grpSp>
        <p:nvGrpSpPr>
          <p:cNvPr id="119811" name="Group 3"/>
          <p:cNvGrpSpPr>
            <a:grpSpLocks/>
          </p:cNvGrpSpPr>
          <p:nvPr/>
        </p:nvGrpSpPr>
        <p:grpSpPr bwMode="auto">
          <a:xfrm>
            <a:off x="684213" y="4356100"/>
            <a:ext cx="8412162" cy="773113"/>
            <a:chOff x="391" y="2489"/>
            <a:chExt cx="4807" cy="442"/>
          </a:xfrm>
        </p:grpSpPr>
        <p:sp>
          <p:nvSpPr>
            <p:cNvPr id="6" name="TextBox 5"/>
            <p:cNvSpPr txBox="1">
              <a:spLocks noChangeArrowheads="1"/>
            </p:cNvSpPr>
            <p:nvPr/>
          </p:nvSpPr>
          <p:spPr bwMode="auto">
            <a:xfrm>
              <a:off x="391" y="2602"/>
              <a:ext cx="16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US" altLang="en-US" sz="2600" b="1">
                  <a:solidFill>
                    <a:schemeClr val="tx1"/>
                  </a:solidFill>
                  <a:effectLst>
                    <a:outerShdw blurRad="38100" dist="38100" dir="2700000" algn="tl">
                      <a:srgbClr val="C0C0C0"/>
                    </a:outerShdw>
                  </a:effectLst>
                  <a:latin typeface="Calibri" pitchFamily="34" charset="0"/>
                  <a:cs typeface="Arial" pitchFamily="34" charset="0"/>
                </a:rPr>
                <a:t>Structural Plasticity</a:t>
              </a:r>
            </a:p>
          </p:txBody>
        </p:sp>
        <p:sp>
          <p:nvSpPr>
            <p:cNvPr id="122" name="TextBox 121"/>
            <p:cNvSpPr txBox="1">
              <a:spLocks noChangeArrowheads="1"/>
            </p:cNvSpPr>
            <p:nvPr/>
          </p:nvSpPr>
          <p:spPr bwMode="auto">
            <a:xfrm>
              <a:off x="2886" y="2489"/>
              <a:ext cx="231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US" altLang="en-US" sz="2200" b="1">
                  <a:solidFill>
                    <a:schemeClr val="tx1"/>
                  </a:solidFill>
                  <a:effectLst>
                    <a:outerShdw blurRad="38100" dist="38100" dir="2700000" algn="tl">
                      <a:srgbClr val="C0C0C0"/>
                    </a:outerShdw>
                  </a:effectLst>
                  <a:latin typeface="Calibri" pitchFamily="34" charset="0"/>
                  <a:cs typeface="Arial" pitchFamily="34" charset="0"/>
                </a:rPr>
                <a:t>creates</a:t>
              </a:r>
              <a:r>
                <a:rPr lang="en-US" altLang="en-US" sz="2200">
                  <a:solidFill>
                    <a:schemeClr val="tx1"/>
                  </a:solidFill>
                  <a:latin typeface="Calibri" pitchFamily="34" charset="0"/>
                  <a:cs typeface="Arial" pitchFamily="34" charset="0"/>
                </a:rPr>
                <a:t> and </a:t>
              </a:r>
              <a:r>
                <a:rPr lang="en-US" altLang="en-US" sz="2200" b="1">
                  <a:solidFill>
                    <a:schemeClr val="tx1"/>
                  </a:solidFill>
                  <a:effectLst>
                    <a:outerShdw blurRad="38100" dist="38100" dir="2700000" algn="tl">
                      <a:srgbClr val="C0C0C0"/>
                    </a:outerShdw>
                  </a:effectLst>
                  <a:latin typeface="Calibri" pitchFamily="34" charset="0"/>
                  <a:cs typeface="Arial" pitchFamily="34" charset="0"/>
                </a:rPr>
                <a:t>deletes</a:t>
              </a:r>
              <a:r>
                <a:rPr lang="en-US" altLang="en-US" sz="2200">
                  <a:solidFill>
                    <a:schemeClr val="tx1"/>
                  </a:solidFill>
                  <a:latin typeface="Calibri" pitchFamily="34" charset="0"/>
                  <a:cs typeface="Arial" pitchFamily="34" charset="0"/>
                </a:rPr>
                <a:t> synapses</a:t>
              </a:r>
            </a:p>
            <a:p>
              <a:pPr hangingPunct="1">
                <a:lnSpc>
                  <a:spcPct val="100000"/>
                </a:lnSpc>
                <a:buClrTx/>
                <a:buSzTx/>
                <a:buFontTx/>
                <a:buNone/>
              </a:pPr>
              <a:r>
                <a:rPr lang="en-US" altLang="en-US" sz="2200">
                  <a:solidFill>
                    <a:schemeClr val="tx1"/>
                  </a:solidFill>
                  <a:latin typeface="Calibri" pitchFamily="34" charset="0"/>
                  <a:cs typeface="Arial" pitchFamily="34" charset="0"/>
                </a:rPr>
                <a:t>on a timescale of </a:t>
              </a:r>
              <a:r>
                <a:rPr lang="en-US" altLang="en-US" sz="2200" b="1">
                  <a:solidFill>
                    <a:schemeClr val="tx1"/>
                  </a:solidFill>
                  <a:effectLst>
                    <a:outerShdw blurRad="38100" dist="38100" dir="2700000" algn="tl">
                      <a:srgbClr val="C0C0C0"/>
                    </a:outerShdw>
                  </a:effectLst>
                  <a:latin typeface="Calibri" pitchFamily="34" charset="0"/>
                  <a:cs typeface="Arial" pitchFamily="34" charset="0"/>
                </a:rPr>
                <a:t>days and weeks</a:t>
              </a:r>
            </a:p>
          </p:txBody>
        </p:sp>
      </p:grpSp>
      <p:sp>
        <p:nvSpPr>
          <p:cNvPr id="150" name="TextBox 149"/>
          <p:cNvSpPr txBox="1">
            <a:spLocks noChangeArrowheads="1"/>
          </p:cNvSpPr>
          <p:nvPr/>
        </p:nvSpPr>
        <p:spPr bwMode="auto">
          <a:xfrm>
            <a:off x="5051425" y="1657350"/>
            <a:ext cx="4654550"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US" altLang="en-US" sz="2200">
                <a:solidFill>
                  <a:schemeClr val="tx1"/>
                </a:solidFill>
                <a:latin typeface="Calibri" pitchFamily="34" charset="0"/>
                <a:cs typeface="Arial" pitchFamily="34" charset="0"/>
              </a:rPr>
              <a:t>influences </a:t>
            </a:r>
            <a:r>
              <a:rPr lang="en-US" altLang="en-US" sz="2200" b="1">
                <a:solidFill>
                  <a:schemeClr val="tx1"/>
                </a:solidFill>
                <a:effectLst>
                  <a:outerShdw blurRad="38100" dist="38100" dir="2700000" algn="tl">
                    <a:srgbClr val="C0C0C0"/>
                  </a:outerShdw>
                </a:effectLst>
                <a:latin typeface="Calibri" pitchFamily="34" charset="0"/>
                <a:cs typeface="Arial" pitchFamily="34" charset="0"/>
              </a:rPr>
              <a:t>existing</a:t>
            </a:r>
            <a:r>
              <a:rPr lang="en-US" altLang="en-US" sz="2200">
                <a:solidFill>
                  <a:schemeClr val="tx1"/>
                </a:solidFill>
                <a:latin typeface="Calibri" pitchFamily="34" charset="0"/>
                <a:cs typeface="Arial" pitchFamily="34" charset="0"/>
              </a:rPr>
              <a:t> synapses</a:t>
            </a:r>
          </a:p>
          <a:p>
            <a:pPr hangingPunct="1">
              <a:lnSpc>
                <a:spcPct val="100000"/>
              </a:lnSpc>
              <a:buClrTx/>
              <a:buSzTx/>
              <a:buFontTx/>
              <a:buNone/>
            </a:pPr>
            <a:r>
              <a:rPr lang="en-US" altLang="en-US" sz="2200">
                <a:solidFill>
                  <a:schemeClr val="tx1"/>
                </a:solidFill>
                <a:latin typeface="Calibri" pitchFamily="34" charset="0"/>
                <a:cs typeface="Arial" pitchFamily="34" charset="0"/>
              </a:rPr>
              <a:t>on a timescale of </a:t>
            </a:r>
            <a:r>
              <a:rPr lang="en-US" altLang="en-US" sz="2200" b="1">
                <a:solidFill>
                  <a:schemeClr val="tx1"/>
                </a:solidFill>
                <a:effectLst>
                  <a:outerShdw blurRad="38100" dist="38100" dir="2700000" algn="tl">
                    <a:srgbClr val="C0C0C0"/>
                  </a:outerShdw>
                </a:effectLst>
                <a:latin typeface="Calibri" pitchFamily="34" charset="0"/>
                <a:cs typeface="Arial" pitchFamily="34" charset="0"/>
              </a:rPr>
              <a:t>seconds and minutes</a:t>
            </a:r>
          </a:p>
        </p:txBody>
      </p:sp>
      <p:grpSp>
        <p:nvGrpSpPr>
          <p:cNvPr id="119815" name="Group 7"/>
          <p:cNvGrpSpPr>
            <a:grpSpLocks/>
          </p:cNvGrpSpPr>
          <p:nvPr/>
        </p:nvGrpSpPr>
        <p:grpSpPr bwMode="auto">
          <a:xfrm>
            <a:off x="684213" y="2946400"/>
            <a:ext cx="8337550" cy="1176338"/>
            <a:chOff x="391" y="1684"/>
            <a:chExt cx="4764" cy="672"/>
          </a:xfrm>
        </p:grpSpPr>
        <p:sp>
          <p:nvSpPr>
            <p:cNvPr id="2" name="TextBox 4"/>
            <p:cNvSpPr txBox="1">
              <a:spLocks noChangeArrowheads="1"/>
            </p:cNvSpPr>
            <p:nvPr/>
          </p:nvSpPr>
          <p:spPr bwMode="auto">
            <a:xfrm>
              <a:off x="391" y="1684"/>
              <a:ext cx="1892"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US" altLang="en-US" sz="2600" b="1">
                  <a:solidFill>
                    <a:schemeClr val="tx1"/>
                  </a:solidFill>
                  <a:effectLst>
                    <a:outerShdw blurRad="38100" dist="38100" dir="2700000" algn="tl">
                      <a:srgbClr val="C0C0C0"/>
                    </a:outerShdw>
                  </a:effectLst>
                  <a:latin typeface="Calibri" pitchFamily="34" charset="0"/>
                  <a:cs typeface="Arial" pitchFamily="34" charset="0"/>
                </a:rPr>
                <a:t>Homeostatic Plasticity</a:t>
              </a:r>
            </a:p>
            <a:p>
              <a:pPr hangingPunct="1">
                <a:lnSpc>
                  <a:spcPct val="100000"/>
                </a:lnSpc>
                <a:buClrTx/>
                <a:buSzTx/>
                <a:buFontTx/>
                <a:buNone/>
              </a:pPr>
              <a:r>
                <a:rPr lang="en-GB" altLang="en-US" sz="2600" b="1">
                  <a:solidFill>
                    <a:schemeClr val="tx1"/>
                  </a:solidFill>
                  <a:effectLst>
                    <a:outerShdw blurRad="38100" dist="38100" dir="2700000" algn="tl">
                      <a:srgbClr val="C0C0C0"/>
                    </a:outerShdw>
                  </a:effectLst>
                  <a:latin typeface="Calibri" pitchFamily="34" charset="0"/>
                  <a:cs typeface="Arial" pitchFamily="34" charset="0"/>
                </a:rPr>
                <a:t>(synaptic scaling)</a:t>
              </a:r>
            </a:p>
            <a:p>
              <a:pPr hangingPunct="1">
                <a:lnSpc>
                  <a:spcPct val="100000"/>
                </a:lnSpc>
                <a:buClrTx/>
                <a:buSzTx/>
                <a:buFontTx/>
                <a:buNone/>
              </a:pPr>
              <a:r>
                <a:rPr lang="en-GB" altLang="en-US">
                  <a:solidFill>
                    <a:schemeClr val="tx1"/>
                  </a:solidFill>
                  <a:effectLst>
                    <a:outerShdw blurRad="38100" dist="38100" dir="2700000" algn="tl">
                      <a:srgbClr val="C0C0C0"/>
                    </a:outerShdw>
                  </a:effectLst>
                  <a:latin typeface="Calibri" pitchFamily="34" charset="0"/>
                  <a:cs typeface="Arial" pitchFamily="34" charset="0"/>
                </a:rPr>
                <a:t>Turrigiano et al. 1998, etc</a:t>
              </a:r>
              <a:endParaRPr lang="en-US" altLang="en-US">
                <a:solidFill>
                  <a:schemeClr val="tx1"/>
                </a:solidFill>
                <a:effectLst>
                  <a:outerShdw blurRad="38100" dist="38100" dir="2700000" algn="tl">
                    <a:srgbClr val="C0C0C0"/>
                  </a:outerShdw>
                </a:effectLst>
                <a:latin typeface="Calibri" pitchFamily="34" charset="0"/>
                <a:cs typeface="Arial" pitchFamily="34" charset="0"/>
              </a:endParaRPr>
            </a:p>
          </p:txBody>
        </p:sp>
        <p:sp>
          <p:nvSpPr>
            <p:cNvPr id="3" name="TextBox 149"/>
            <p:cNvSpPr txBox="1">
              <a:spLocks noChangeArrowheads="1"/>
            </p:cNvSpPr>
            <p:nvPr/>
          </p:nvSpPr>
          <p:spPr bwMode="auto">
            <a:xfrm>
              <a:off x="2886" y="1718"/>
              <a:ext cx="226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US" altLang="en-US" sz="2200">
                  <a:solidFill>
                    <a:schemeClr val="tx1"/>
                  </a:solidFill>
                  <a:latin typeface="Calibri" pitchFamily="34" charset="0"/>
                  <a:cs typeface="Arial" pitchFamily="34" charset="0"/>
                </a:rPr>
                <a:t>influences </a:t>
              </a:r>
              <a:r>
                <a:rPr lang="en-US" altLang="en-US" sz="2200" b="1">
                  <a:solidFill>
                    <a:schemeClr val="tx1"/>
                  </a:solidFill>
                  <a:effectLst>
                    <a:outerShdw blurRad="38100" dist="38100" dir="2700000" algn="tl">
                      <a:srgbClr val="C0C0C0"/>
                    </a:outerShdw>
                  </a:effectLst>
                  <a:latin typeface="Calibri" pitchFamily="34" charset="0"/>
                  <a:cs typeface="Arial" pitchFamily="34" charset="0"/>
                </a:rPr>
                <a:t>existing</a:t>
              </a:r>
              <a:r>
                <a:rPr lang="en-US" altLang="en-US" sz="2200">
                  <a:solidFill>
                    <a:schemeClr val="tx1"/>
                  </a:solidFill>
                  <a:latin typeface="Calibri" pitchFamily="34" charset="0"/>
                  <a:cs typeface="Arial" pitchFamily="34" charset="0"/>
                </a:rPr>
                <a:t> synapses</a:t>
              </a:r>
            </a:p>
            <a:p>
              <a:pPr hangingPunct="1">
                <a:lnSpc>
                  <a:spcPct val="100000"/>
                </a:lnSpc>
                <a:buClrTx/>
                <a:buSzTx/>
                <a:buFontTx/>
                <a:buNone/>
              </a:pPr>
              <a:r>
                <a:rPr lang="en-US" altLang="en-US" sz="2200">
                  <a:solidFill>
                    <a:schemeClr val="tx1"/>
                  </a:solidFill>
                  <a:latin typeface="Calibri" pitchFamily="34" charset="0"/>
                  <a:cs typeface="Arial" pitchFamily="34" charset="0"/>
                </a:rPr>
                <a:t>on a timescale of </a:t>
              </a:r>
              <a:r>
                <a:rPr lang="en-US" altLang="en-US" sz="2200" b="1">
                  <a:solidFill>
                    <a:schemeClr val="tx1"/>
                  </a:solidFill>
                  <a:effectLst>
                    <a:outerShdw blurRad="38100" dist="38100" dir="2700000" algn="tl">
                      <a:srgbClr val="C0C0C0"/>
                    </a:outerShdw>
                  </a:effectLst>
                  <a:latin typeface="Calibri" pitchFamily="34" charset="0"/>
                  <a:cs typeface="Arial" pitchFamily="34" charset="0"/>
                </a:rPr>
                <a:t>hours and days</a:t>
              </a:r>
            </a:p>
          </p:txBody>
        </p:sp>
      </p:grpSp>
      <p:sp>
        <p:nvSpPr>
          <p:cNvPr id="119818" name="Text Box 10"/>
          <p:cNvSpPr txBox="1">
            <a:spLocks noChangeArrowheads="1"/>
          </p:cNvSpPr>
          <p:nvPr/>
        </p:nvSpPr>
        <p:spPr bwMode="auto">
          <a:xfrm>
            <a:off x="595313" y="407988"/>
            <a:ext cx="8732837"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spcBef>
                <a:spcPct val="50000"/>
              </a:spcBef>
              <a:buClrTx/>
              <a:buSzTx/>
              <a:buFontTx/>
              <a:buNone/>
            </a:pPr>
            <a:r>
              <a:rPr lang="de-DE" altLang="en-US" sz="3500">
                <a:solidFill>
                  <a:srgbClr val="333399"/>
                </a:solidFill>
                <a:latin typeface="Lucida Sans Unicode" pitchFamily="34" charset="0"/>
                <a:cs typeface="Arial" pitchFamily="34" charset="0"/>
              </a:rPr>
              <a:t>Different Forms of Plasticity</a:t>
            </a:r>
          </a:p>
        </p:txBody>
      </p:sp>
      <p:sp>
        <p:nvSpPr>
          <p:cNvPr id="119819"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37108706-18C7-4FDC-BF2D-D7CDE8BF11F9}" type="slidenum">
              <a:rPr lang="de-DE" altLang="en-US" sz="1100">
                <a:solidFill>
                  <a:schemeClr val="tx1"/>
                </a:solidFill>
                <a:cs typeface="Arial" pitchFamily="34" charset="0"/>
              </a:rPr>
              <a:pPr algn="r" hangingPunct="1">
                <a:lnSpc>
                  <a:spcPct val="100000"/>
                </a:lnSpc>
                <a:buClrTx/>
                <a:buSzTx/>
                <a:buFontTx/>
                <a:buNone/>
              </a:pPr>
              <a:t>6</a:t>
            </a:fld>
            <a:endParaRPr lang="de-DE" altLang="en-US" sz="1100">
              <a:solidFill>
                <a:schemeClr val="tx1"/>
              </a:solidFill>
              <a:cs typeface="Arial" pitchFamily="34" charset="0"/>
            </a:endParaRPr>
          </a:p>
        </p:txBody>
      </p:sp>
      <p:sp>
        <p:nvSpPr>
          <p:cNvPr id="119820" name="Oval 12"/>
          <p:cNvSpPr>
            <a:spLocks noChangeArrowheads="1"/>
          </p:cNvSpPr>
          <p:nvPr/>
        </p:nvSpPr>
        <p:spPr bwMode="auto">
          <a:xfrm>
            <a:off x="-647700" y="2501900"/>
            <a:ext cx="11017250" cy="3455988"/>
          </a:xfrm>
          <a:prstGeom prst="ellipse">
            <a:avLst/>
          </a:prstGeom>
          <a:noFill/>
          <a:ln w="38100">
            <a:solidFill>
              <a:srgbClr val="FF33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21" name="Text Box 13"/>
          <p:cNvSpPr txBox="1">
            <a:spLocks noChangeArrowheads="1"/>
          </p:cNvSpPr>
          <p:nvPr/>
        </p:nvSpPr>
        <p:spPr bwMode="auto">
          <a:xfrm>
            <a:off x="1079500" y="6227763"/>
            <a:ext cx="8597900" cy="5461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en-US" sz="3200"/>
              <a:t>These two mechanisms act globally stabilizing!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19815"/>
                                        </p:tgtEl>
                                        <p:attrNameLst>
                                          <p:attrName>style.visibility</p:attrName>
                                        </p:attrNameLst>
                                      </p:cBhvr>
                                      <p:to>
                                        <p:strVal val="visible"/>
                                      </p:to>
                                    </p:set>
                                    <p:animEffect transition="in" filter="dissolve">
                                      <p:cBhvr>
                                        <p:cTn id="7" dur="500"/>
                                        <p:tgtEl>
                                          <p:spTgt spid="1198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19811"/>
                                        </p:tgtEl>
                                        <p:attrNameLst>
                                          <p:attrName>style.visibility</p:attrName>
                                        </p:attrNameLst>
                                      </p:cBhvr>
                                      <p:to>
                                        <p:strVal val="visible"/>
                                      </p:to>
                                    </p:set>
                                    <p:animEffect transition="in" filter="dissolve">
                                      <p:cBhvr>
                                        <p:cTn id="12" dur="500"/>
                                        <p:tgtEl>
                                          <p:spTgt spid="1198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9820"/>
                                        </p:tgtEl>
                                        <p:attrNameLst>
                                          <p:attrName>style.visibility</p:attrName>
                                        </p:attrNameLst>
                                      </p:cBhvr>
                                      <p:to>
                                        <p:strVal val="visible"/>
                                      </p:to>
                                    </p:set>
                                    <p:anim calcmode="lin" valueType="num">
                                      <p:cBhvr additive="base">
                                        <p:cTn id="17" dur="500" fill="hold"/>
                                        <p:tgtEl>
                                          <p:spTgt spid="119820"/>
                                        </p:tgtEl>
                                        <p:attrNameLst>
                                          <p:attrName>ppt_x</p:attrName>
                                        </p:attrNameLst>
                                      </p:cBhvr>
                                      <p:tavLst>
                                        <p:tav tm="0">
                                          <p:val>
                                            <p:strVal val="#ppt_x"/>
                                          </p:val>
                                        </p:tav>
                                        <p:tav tm="100000">
                                          <p:val>
                                            <p:strVal val="#ppt_x"/>
                                          </p:val>
                                        </p:tav>
                                      </p:tavLst>
                                    </p:anim>
                                    <p:anim calcmode="lin" valueType="num">
                                      <p:cBhvr additive="base">
                                        <p:cTn id="18" dur="500" fill="hold"/>
                                        <p:tgtEl>
                                          <p:spTgt spid="1198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9821"/>
                                        </p:tgtEl>
                                        <p:attrNameLst>
                                          <p:attrName>style.visibility</p:attrName>
                                        </p:attrNameLst>
                                      </p:cBhvr>
                                      <p:to>
                                        <p:strVal val="visible"/>
                                      </p:to>
                                    </p:set>
                                    <p:anim calcmode="lin" valueType="num">
                                      <p:cBhvr additive="base">
                                        <p:cTn id="21" dur="500" fill="hold"/>
                                        <p:tgtEl>
                                          <p:spTgt spid="119821"/>
                                        </p:tgtEl>
                                        <p:attrNameLst>
                                          <p:attrName>ppt_x</p:attrName>
                                        </p:attrNameLst>
                                      </p:cBhvr>
                                      <p:tavLst>
                                        <p:tav tm="0">
                                          <p:val>
                                            <p:strVal val="#ppt_x"/>
                                          </p:val>
                                        </p:tav>
                                        <p:tav tm="100000">
                                          <p:val>
                                            <p:strVal val="#ppt_x"/>
                                          </p:val>
                                        </p:tav>
                                      </p:tavLst>
                                    </p:anim>
                                    <p:anim calcmode="lin" valueType="num">
                                      <p:cBhvr additive="base">
                                        <p:cTn id="22" dur="500" fill="hold"/>
                                        <p:tgtEl>
                                          <p:spTgt spid="1198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20" grpId="0" animBg="1"/>
      <p:bldP spid="119821" grpId="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198438" y="207963"/>
            <a:ext cx="96218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US" altLang="en-US" sz="3500">
                <a:solidFill>
                  <a:schemeClr val="tx2"/>
                </a:solidFill>
                <a:latin typeface="Lucida Sans Unicode" pitchFamily="34" charset="0"/>
                <a:cs typeface="Arial" pitchFamily="34" charset="0"/>
              </a:rPr>
              <a:t>Synaptic Plasticity  + Homeostatic Plasticity</a:t>
            </a:r>
          </a:p>
        </p:txBody>
      </p:sp>
      <p:sp>
        <p:nvSpPr>
          <p:cNvPr id="158723" name="Text Box 3"/>
          <p:cNvSpPr txBox="1">
            <a:spLocks noChangeArrowheads="1"/>
          </p:cNvSpPr>
          <p:nvPr/>
        </p:nvSpPr>
        <p:spPr bwMode="auto">
          <a:xfrm>
            <a:off x="198438" y="1160463"/>
            <a:ext cx="9683750" cy="150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spcBef>
                <a:spcPct val="50000"/>
              </a:spcBef>
              <a:buClrTx/>
              <a:buSzTx/>
              <a:buFontTx/>
              <a:buNone/>
            </a:pPr>
            <a:r>
              <a:rPr lang="de-DE" altLang="en-US" sz="2600">
                <a:solidFill>
                  <a:srgbClr val="CC0000"/>
                </a:solidFill>
                <a:cs typeface="Arial" pitchFamily="34" charset="0"/>
              </a:rPr>
              <a:t>The Problem:</a:t>
            </a:r>
            <a:endParaRPr lang="de-DE" altLang="en-US" sz="2600">
              <a:solidFill>
                <a:schemeClr val="tx1"/>
              </a:solidFill>
              <a:cs typeface="Arial" pitchFamily="34" charset="0"/>
            </a:endParaRPr>
          </a:p>
          <a:p>
            <a:pPr hangingPunct="1">
              <a:lnSpc>
                <a:spcPct val="100000"/>
              </a:lnSpc>
              <a:spcBef>
                <a:spcPct val="50000"/>
              </a:spcBef>
              <a:buClrTx/>
              <a:buSzTx/>
              <a:buFontTx/>
              <a:buNone/>
            </a:pPr>
            <a:r>
              <a:rPr lang="de-DE" altLang="en-US" sz="2600">
                <a:solidFill>
                  <a:schemeClr val="tx1"/>
                </a:solidFill>
                <a:cs typeface="Arial" pitchFamily="34" charset="0"/>
              </a:rPr>
              <a:t>	Regulation of synaptic growth in „general“ networks to 	avoid weight divergence and guarantee pattern storage.</a:t>
            </a:r>
          </a:p>
        </p:txBody>
      </p:sp>
      <p:sp>
        <p:nvSpPr>
          <p:cNvPr id="158724" name="Text Box 4"/>
          <p:cNvSpPr txBox="1">
            <a:spLocks noChangeArrowheads="1"/>
          </p:cNvSpPr>
          <p:nvPr/>
        </p:nvSpPr>
        <p:spPr bwMode="auto">
          <a:xfrm>
            <a:off x="276225" y="3441700"/>
            <a:ext cx="9366250" cy="305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spcBef>
                <a:spcPct val="50000"/>
              </a:spcBef>
              <a:buClrTx/>
              <a:buSzTx/>
              <a:buFontTx/>
              <a:buNone/>
            </a:pPr>
            <a:r>
              <a:rPr lang="de-DE" altLang="en-US" sz="2600">
                <a:solidFill>
                  <a:srgbClr val="CC0000"/>
                </a:solidFill>
                <a:cs typeface="Arial" pitchFamily="34" charset="0"/>
              </a:rPr>
              <a:t>State of the Art (1):</a:t>
            </a:r>
          </a:p>
          <a:p>
            <a:pPr hangingPunct="1">
              <a:lnSpc>
                <a:spcPct val="100000"/>
              </a:lnSpc>
              <a:spcBef>
                <a:spcPct val="50000"/>
              </a:spcBef>
              <a:buClrTx/>
              <a:buSzTx/>
              <a:buFontTx/>
              <a:buNone/>
            </a:pPr>
            <a:r>
              <a:rPr lang="de-DE" altLang="en-US" sz="2600">
                <a:solidFill>
                  <a:srgbClr val="CC0000"/>
                </a:solidFill>
                <a:cs typeface="Arial" pitchFamily="34" charset="0"/>
              </a:rPr>
              <a:t>	 	</a:t>
            </a:r>
            <a:r>
              <a:rPr lang="de-DE" altLang="en-US" sz="2600" u="sng">
                <a:solidFill>
                  <a:schemeClr val="tx1"/>
                </a:solidFill>
                <a:cs typeface="Arial" pitchFamily="34" charset="0"/>
              </a:rPr>
              <a:t>Weight normalization methods</a:t>
            </a:r>
            <a:endParaRPr lang="de-DE" altLang="en-US" sz="2600" u="sng">
              <a:solidFill>
                <a:srgbClr val="CC0000"/>
              </a:solidFill>
              <a:cs typeface="Arial" pitchFamily="34" charset="0"/>
            </a:endParaRPr>
          </a:p>
          <a:p>
            <a:pPr hangingPunct="1">
              <a:lnSpc>
                <a:spcPct val="100000"/>
              </a:lnSpc>
              <a:spcBef>
                <a:spcPct val="50000"/>
              </a:spcBef>
              <a:buClrTx/>
              <a:buSzTx/>
              <a:buFontTx/>
              <a:buNone/>
            </a:pPr>
            <a:r>
              <a:rPr lang="de-DE" altLang="en-US" sz="2600">
                <a:solidFill>
                  <a:srgbClr val="CC0000"/>
                </a:solidFill>
                <a:cs typeface="Arial" pitchFamily="34" charset="0"/>
              </a:rPr>
              <a:t>	</a:t>
            </a:r>
            <a:r>
              <a:rPr lang="de-DE" altLang="en-US" sz="2200">
                <a:solidFill>
                  <a:schemeClr val="tx1"/>
                </a:solidFill>
                <a:cs typeface="Arial" pitchFamily="34" charset="0"/>
              </a:rPr>
              <a:t>Subtractive 		requires „global“ knowledge.</a:t>
            </a:r>
          </a:p>
          <a:p>
            <a:pPr hangingPunct="1">
              <a:lnSpc>
                <a:spcPct val="100000"/>
              </a:lnSpc>
              <a:spcBef>
                <a:spcPct val="50000"/>
              </a:spcBef>
              <a:buClrTx/>
              <a:buSzTx/>
              <a:buFontTx/>
              <a:buNone/>
            </a:pPr>
            <a:r>
              <a:rPr lang="de-DE" altLang="en-US" sz="2200">
                <a:solidFill>
                  <a:schemeClr val="tx1"/>
                </a:solidFill>
                <a:cs typeface="Arial" pitchFamily="34" charset="0"/>
              </a:rPr>
              <a:t>	Multiplicative (Oja)	scales weights proportionally.</a:t>
            </a:r>
          </a:p>
          <a:p>
            <a:pPr hangingPunct="1">
              <a:lnSpc>
                <a:spcPct val="100000"/>
              </a:lnSpc>
              <a:spcBef>
                <a:spcPct val="50000"/>
              </a:spcBef>
              <a:buClrTx/>
              <a:buSzTx/>
              <a:buFontTx/>
              <a:buNone/>
            </a:pPr>
            <a:r>
              <a:rPr lang="de-DE" altLang="en-US" sz="2200">
                <a:solidFill>
                  <a:schemeClr val="tx1"/>
                </a:solidFill>
                <a:cs typeface="Arial" pitchFamily="34" charset="0"/>
              </a:rPr>
              <a:t>	STDP			looked promising, but pattern storage  					difficult.</a:t>
            </a:r>
          </a:p>
        </p:txBody>
      </p:sp>
      <p:sp>
        <p:nvSpPr>
          <p:cNvPr id="158725" name="Text Box 5"/>
          <p:cNvSpPr txBox="1">
            <a:spLocks noChangeArrowheads="1"/>
          </p:cNvSpPr>
          <p:nvPr/>
        </p:nvSpPr>
        <p:spPr bwMode="auto">
          <a:xfrm rot="2536178">
            <a:off x="8062913" y="4732338"/>
            <a:ext cx="2017712"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3500">
                <a:solidFill>
                  <a:srgbClr val="FF0000"/>
                </a:solidFill>
                <a:cs typeface="Arial" pitchFamily="34" charset="0"/>
              </a:rPr>
              <a:t>Arbitrary!</a:t>
            </a:r>
          </a:p>
        </p:txBody>
      </p:sp>
      <p:sp>
        <p:nvSpPr>
          <p:cNvPr id="158726"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3C3C13E0-B9C7-49C9-9876-3383D9A2EF01}" type="slidenum">
              <a:rPr lang="de-DE" altLang="en-US" sz="1100">
                <a:solidFill>
                  <a:schemeClr val="tx1"/>
                </a:solidFill>
                <a:cs typeface="Arial" pitchFamily="34" charset="0"/>
              </a:rPr>
              <a:pPr algn="r" hangingPunct="1">
                <a:lnSpc>
                  <a:spcPct val="100000"/>
                </a:lnSpc>
                <a:buClrTx/>
                <a:buSzTx/>
                <a:buFontTx/>
                <a:buNone/>
              </a:pPr>
              <a:t>60</a:t>
            </a:fld>
            <a:endParaRPr lang="de-DE" altLang="en-US" sz="1100">
              <a:solidFill>
                <a:schemeClr val="tx1"/>
              </a:solidFill>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8724"/>
                                        </p:tgtEl>
                                        <p:attrNameLst>
                                          <p:attrName>style.visibility</p:attrName>
                                        </p:attrNameLst>
                                      </p:cBhvr>
                                      <p:to>
                                        <p:strVal val="visible"/>
                                      </p:to>
                                    </p:set>
                                    <p:animEffect transition="in" filter="dissolve">
                                      <p:cBhvr>
                                        <p:cTn id="7" dur="500"/>
                                        <p:tgtEl>
                                          <p:spTgt spid="1587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158725"/>
                                        </p:tgtEl>
                                        <p:attrNameLst>
                                          <p:attrName>style.visibility</p:attrName>
                                        </p:attrNameLst>
                                      </p:cBhvr>
                                      <p:to>
                                        <p:strVal val="visible"/>
                                      </p:to>
                                    </p:set>
                                    <p:anim calcmode="lin" valueType="num">
                                      <p:cBhvr>
                                        <p:cTn id="12" dur="1000" fill="hold"/>
                                        <p:tgtEl>
                                          <p:spTgt spid="158725"/>
                                        </p:tgtEl>
                                        <p:attrNameLst>
                                          <p:attrName>ppt_w</p:attrName>
                                        </p:attrNameLst>
                                      </p:cBhvr>
                                      <p:tavLst>
                                        <p:tav tm="0">
                                          <p:val>
                                            <p:fltVal val="0"/>
                                          </p:val>
                                        </p:tav>
                                        <p:tav tm="100000">
                                          <p:val>
                                            <p:strVal val="#ppt_w"/>
                                          </p:val>
                                        </p:tav>
                                      </p:tavLst>
                                    </p:anim>
                                    <p:anim calcmode="lin" valueType="num">
                                      <p:cBhvr>
                                        <p:cTn id="13" dur="1000" fill="hold"/>
                                        <p:tgtEl>
                                          <p:spTgt spid="158725"/>
                                        </p:tgtEl>
                                        <p:attrNameLst>
                                          <p:attrName>ppt_h</p:attrName>
                                        </p:attrNameLst>
                                      </p:cBhvr>
                                      <p:tavLst>
                                        <p:tav tm="0">
                                          <p:val>
                                            <p:fltVal val="0"/>
                                          </p:val>
                                        </p:tav>
                                        <p:tav tm="100000">
                                          <p:val>
                                            <p:strVal val="#ppt_h"/>
                                          </p:val>
                                        </p:tav>
                                      </p:tavLst>
                                    </p:anim>
                                    <p:anim calcmode="lin" valueType="num">
                                      <p:cBhvr>
                                        <p:cTn id="14" dur="1000" fill="hold"/>
                                        <p:tgtEl>
                                          <p:spTgt spid="158725"/>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5872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4" grpId="0"/>
      <p:bldP spid="158725" grpId="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198438" y="207963"/>
            <a:ext cx="96218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US" altLang="en-US" sz="3500">
                <a:solidFill>
                  <a:schemeClr val="tx2"/>
                </a:solidFill>
                <a:latin typeface="Lucida Sans Unicode" pitchFamily="34" charset="0"/>
                <a:cs typeface="Arial" pitchFamily="34" charset="0"/>
              </a:rPr>
              <a:t>Synaptic Plasticity  + Homeostatic Plasticity</a:t>
            </a:r>
          </a:p>
        </p:txBody>
      </p:sp>
      <p:sp>
        <p:nvSpPr>
          <p:cNvPr id="159747" name="Text Box 3"/>
          <p:cNvSpPr txBox="1">
            <a:spLocks noChangeArrowheads="1"/>
          </p:cNvSpPr>
          <p:nvPr/>
        </p:nvSpPr>
        <p:spPr bwMode="auto">
          <a:xfrm>
            <a:off x="0" y="1081088"/>
            <a:ext cx="10080625" cy="533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spcBef>
                <a:spcPct val="50000"/>
              </a:spcBef>
              <a:buClrTx/>
              <a:buSzTx/>
              <a:buFontTx/>
              <a:buNone/>
            </a:pPr>
            <a:r>
              <a:rPr lang="de-DE" altLang="en-US" sz="2600">
                <a:solidFill>
                  <a:srgbClr val="CC0000"/>
                </a:solidFill>
                <a:cs typeface="Arial" pitchFamily="34" charset="0"/>
              </a:rPr>
              <a:t>State of the Art (2):</a:t>
            </a:r>
          </a:p>
          <a:p>
            <a:pPr hangingPunct="1">
              <a:lnSpc>
                <a:spcPct val="100000"/>
              </a:lnSpc>
              <a:spcBef>
                <a:spcPct val="50000"/>
              </a:spcBef>
              <a:buClrTx/>
              <a:buSzTx/>
              <a:buFontTx/>
              <a:buNone/>
            </a:pPr>
            <a:r>
              <a:rPr lang="de-DE" altLang="en-US" sz="2600">
                <a:solidFill>
                  <a:schemeClr val="tx1"/>
                </a:solidFill>
                <a:cs typeface="Arial" pitchFamily="34" charset="0"/>
              </a:rPr>
              <a:t>			</a:t>
            </a:r>
            <a:r>
              <a:rPr lang="de-DE" altLang="en-US" sz="2600" u="sng">
                <a:solidFill>
                  <a:schemeClr val="tx1"/>
                </a:solidFill>
                <a:cs typeface="Arial" pitchFamily="34" charset="0"/>
              </a:rPr>
              <a:t>Homeostatic Synaptic Scaling</a:t>
            </a:r>
            <a:endParaRPr lang="de-DE" altLang="en-US" sz="2600" u="sng">
              <a:solidFill>
                <a:srgbClr val="CC0000"/>
              </a:solidFill>
              <a:cs typeface="Arial" pitchFamily="34" charset="0"/>
            </a:endParaRPr>
          </a:p>
          <a:p>
            <a:pPr hangingPunct="1">
              <a:lnSpc>
                <a:spcPct val="100000"/>
              </a:lnSpc>
              <a:spcBef>
                <a:spcPct val="50000"/>
              </a:spcBef>
              <a:buClrTx/>
              <a:buSzTx/>
              <a:buFontTx/>
              <a:buNone/>
            </a:pPr>
            <a:r>
              <a:rPr lang="de-DE" altLang="en-US" sz="2600">
                <a:solidFill>
                  <a:srgbClr val="CC0000"/>
                </a:solidFill>
                <a:cs typeface="Arial" pitchFamily="34" charset="0"/>
              </a:rPr>
              <a:t>	</a:t>
            </a:r>
            <a:r>
              <a:rPr lang="de-DE" altLang="en-US" sz="2200">
                <a:solidFill>
                  <a:schemeClr val="tx1"/>
                </a:solidFill>
                <a:cs typeface="Arial" pitchFamily="34" charset="0"/>
              </a:rPr>
              <a:t>First discovered by Turrigiano et all in 1998.</a:t>
            </a:r>
          </a:p>
          <a:p>
            <a:pPr lvl="1" hangingPunct="1">
              <a:lnSpc>
                <a:spcPct val="100000"/>
              </a:lnSpc>
              <a:spcBef>
                <a:spcPct val="50000"/>
              </a:spcBef>
              <a:buClrTx/>
              <a:buSzTx/>
              <a:buFontTx/>
              <a:buNone/>
            </a:pPr>
            <a:r>
              <a:rPr lang="de-DE" altLang="en-US" sz="2200">
                <a:solidFill>
                  <a:schemeClr val="tx1"/>
                </a:solidFill>
                <a:cs typeface="Arial" pitchFamily="34" charset="0"/>
              </a:rPr>
              <a:t>	</a:t>
            </a:r>
          </a:p>
          <a:p>
            <a:pPr lvl="1" hangingPunct="1">
              <a:lnSpc>
                <a:spcPct val="100000"/>
              </a:lnSpc>
              <a:spcBef>
                <a:spcPct val="50000"/>
              </a:spcBef>
              <a:buClrTx/>
              <a:buSzTx/>
              <a:buFontTx/>
              <a:buNone/>
            </a:pPr>
            <a:r>
              <a:rPr lang="de-DE" altLang="en-US" sz="2200">
                <a:solidFill>
                  <a:schemeClr val="tx1"/>
                </a:solidFill>
                <a:cs typeface="Arial" pitchFamily="34" charset="0"/>
              </a:rPr>
              <a:t>	Key phrase: </a:t>
            </a:r>
            <a:r>
              <a:rPr lang="de-DE" altLang="en-US" sz="2200">
                <a:solidFill>
                  <a:schemeClr val="accent2"/>
                </a:solidFill>
                <a:cs typeface="Arial" pitchFamily="34" charset="0"/>
              </a:rPr>
              <a:t>Networks want to achieve a certain target firing rate</a:t>
            </a:r>
          </a:p>
          <a:p>
            <a:pPr lvl="1" hangingPunct="1">
              <a:lnSpc>
                <a:spcPct val="100000"/>
              </a:lnSpc>
              <a:spcBef>
                <a:spcPct val="50000"/>
              </a:spcBef>
              <a:buClrTx/>
              <a:buSzTx/>
              <a:buFontTx/>
              <a:buNone/>
            </a:pPr>
            <a:r>
              <a:rPr lang="de-DE" altLang="en-US" sz="2200">
                <a:solidFill>
                  <a:schemeClr val="tx1"/>
                </a:solidFill>
                <a:cs typeface="Arial" pitchFamily="34" charset="0"/>
              </a:rPr>
              <a:t>	Takes the form of: </a:t>
            </a:r>
            <a:endParaRPr lang="de-DE" altLang="en-US" sz="2600">
              <a:solidFill>
                <a:srgbClr val="CC0000"/>
              </a:solidFill>
              <a:cs typeface="Arial" pitchFamily="34" charset="0"/>
            </a:endParaRPr>
          </a:p>
          <a:p>
            <a:pPr lvl="1" hangingPunct="1">
              <a:lnSpc>
                <a:spcPct val="100000"/>
              </a:lnSpc>
              <a:spcBef>
                <a:spcPct val="50000"/>
              </a:spcBef>
              <a:buClrTx/>
              <a:buSzTx/>
              <a:buFontTx/>
              <a:buNone/>
            </a:pPr>
            <a:r>
              <a:rPr lang="de-DE" altLang="en-US" sz="2600">
                <a:solidFill>
                  <a:srgbClr val="CC0000"/>
                </a:solidFill>
                <a:cs typeface="Arial" pitchFamily="34" charset="0"/>
              </a:rPr>
              <a:t>				</a:t>
            </a:r>
            <a:r>
              <a:rPr lang="de-DE" altLang="en-US" sz="2200">
                <a:solidFill>
                  <a:schemeClr val="tx1"/>
                </a:solidFill>
                <a:cs typeface="Arial" pitchFamily="34" charset="0"/>
              </a:rPr>
              <a:t>and should, thus, lead to weight stabilization.</a:t>
            </a:r>
          </a:p>
          <a:p>
            <a:pPr hangingPunct="1">
              <a:lnSpc>
                <a:spcPct val="100000"/>
              </a:lnSpc>
              <a:spcBef>
                <a:spcPct val="50000"/>
              </a:spcBef>
              <a:buClrTx/>
              <a:buSzTx/>
              <a:buFontTx/>
              <a:buNone/>
            </a:pPr>
            <a:r>
              <a:rPr lang="de-DE" altLang="en-US" sz="2200">
                <a:solidFill>
                  <a:schemeClr val="tx1"/>
                </a:solidFill>
                <a:cs typeface="Arial" pitchFamily="34" charset="0"/>
              </a:rPr>
              <a:t>	</a:t>
            </a:r>
          </a:p>
          <a:p>
            <a:pPr hangingPunct="1">
              <a:lnSpc>
                <a:spcPct val="100000"/>
              </a:lnSpc>
              <a:spcBef>
                <a:spcPct val="50000"/>
              </a:spcBef>
              <a:buClrTx/>
              <a:buSzTx/>
              <a:buFontTx/>
              <a:buNone/>
            </a:pPr>
            <a:r>
              <a:rPr lang="de-DE" altLang="en-US" sz="2200">
                <a:solidFill>
                  <a:schemeClr val="tx1"/>
                </a:solidFill>
                <a:cs typeface="Arial" pitchFamily="34" charset="0"/>
              </a:rPr>
              <a:t>	Has been discussed a being also dependent on the weight.</a:t>
            </a:r>
          </a:p>
          <a:p>
            <a:pPr hangingPunct="1">
              <a:lnSpc>
                <a:spcPct val="100000"/>
              </a:lnSpc>
              <a:spcBef>
                <a:spcPct val="50000"/>
              </a:spcBef>
              <a:buClrTx/>
              <a:buSzTx/>
              <a:buFontTx/>
              <a:buNone/>
            </a:pPr>
            <a:r>
              <a:rPr lang="de-DE" altLang="en-US" sz="2200">
                <a:solidFill>
                  <a:schemeClr val="tx1"/>
                </a:solidFill>
                <a:cs typeface="Arial" pitchFamily="34" charset="0"/>
              </a:rPr>
              <a:t>		Augmented form: </a:t>
            </a:r>
          </a:p>
        </p:txBody>
      </p:sp>
      <p:pic>
        <p:nvPicPr>
          <p:cNvPr id="159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313" y="4494213"/>
            <a:ext cx="22225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7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063" y="6240463"/>
            <a:ext cx="3182937"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9750" name="Oval 6"/>
          <p:cNvSpPr>
            <a:spLocks noChangeArrowheads="1"/>
          </p:cNvSpPr>
          <p:nvPr/>
        </p:nvSpPr>
        <p:spPr bwMode="auto">
          <a:xfrm>
            <a:off x="7500938" y="6321425"/>
            <a:ext cx="238125" cy="23653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751" name="Line 7"/>
          <p:cNvSpPr>
            <a:spLocks noChangeShapeType="1"/>
          </p:cNvSpPr>
          <p:nvPr/>
        </p:nvSpPr>
        <p:spPr bwMode="auto">
          <a:xfrm flipH="1" flipV="1">
            <a:off x="7739063" y="6478588"/>
            <a:ext cx="873125" cy="635000"/>
          </a:xfrm>
          <a:prstGeom prst="line">
            <a:avLst/>
          </a:prstGeom>
          <a:noFill/>
          <a:ln w="5715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9752"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2E18574B-6A2B-44E3-9C92-CE25F20EB606}" type="slidenum">
              <a:rPr lang="de-DE" altLang="en-US" sz="1100">
                <a:solidFill>
                  <a:schemeClr val="tx1"/>
                </a:solidFill>
                <a:cs typeface="Arial" pitchFamily="34" charset="0"/>
              </a:rPr>
              <a:pPr algn="r" hangingPunct="1">
                <a:lnSpc>
                  <a:spcPct val="100000"/>
                </a:lnSpc>
                <a:buClrTx/>
                <a:buSzTx/>
                <a:buFontTx/>
                <a:buNone/>
              </a:pPr>
              <a:t>61</a:t>
            </a:fld>
            <a:endParaRPr lang="de-DE" altLang="en-US" sz="1100">
              <a:solidFill>
                <a:schemeClr val="tx1"/>
              </a:solidFill>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9747">
                                            <p:txEl>
                                              <p:pRg st="4" end="4"/>
                                            </p:txEl>
                                          </p:spTgt>
                                        </p:tgtEl>
                                        <p:attrNameLst>
                                          <p:attrName>style.visibility</p:attrName>
                                        </p:attrNameLst>
                                      </p:cBhvr>
                                      <p:to>
                                        <p:strVal val="visible"/>
                                      </p:to>
                                    </p:set>
                                    <p:anim calcmode="lin" valueType="num">
                                      <p:cBhvr additive="base">
                                        <p:cTn id="7" dur="500" fill="hold"/>
                                        <p:tgtEl>
                                          <p:spTgt spid="15974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974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59747">
                                            <p:txEl>
                                              <p:pRg st="5" end="5"/>
                                            </p:txEl>
                                          </p:spTgt>
                                        </p:tgtEl>
                                        <p:attrNameLst>
                                          <p:attrName>style.visibility</p:attrName>
                                        </p:attrNameLst>
                                      </p:cBhvr>
                                      <p:to>
                                        <p:strVal val="visible"/>
                                      </p:to>
                                    </p:set>
                                    <p:anim calcmode="lin" valueType="num">
                                      <p:cBhvr additive="base">
                                        <p:cTn id="13" dur="500" fill="hold"/>
                                        <p:tgtEl>
                                          <p:spTgt spid="159747">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9747">
                                            <p:txEl>
                                              <p:pRg st="5" end="5"/>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9747">
                                            <p:txEl>
                                              <p:pRg st="6" end="6"/>
                                            </p:txEl>
                                          </p:spTgt>
                                        </p:tgtEl>
                                        <p:attrNameLst>
                                          <p:attrName>style.visibility</p:attrName>
                                        </p:attrNameLst>
                                      </p:cBhvr>
                                      <p:to>
                                        <p:strVal val="visible"/>
                                      </p:to>
                                    </p:set>
                                    <p:anim calcmode="lin" valueType="num">
                                      <p:cBhvr additive="base">
                                        <p:cTn id="17" dur="500" fill="hold"/>
                                        <p:tgtEl>
                                          <p:spTgt spid="159747">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9747">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9748"/>
                                        </p:tgtEl>
                                        <p:attrNameLst>
                                          <p:attrName>style.visibility</p:attrName>
                                        </p:attrNameLst>
                                      </p:cBhvr>
                                      <p:to>
                                        <p:strVal val="visible"/>
                                      </p:to>
                                    </p:set>
                                    <p:anim calcmode="lin" valueType="num">
                                      <p:cBhvr additive="base">
                                        <p:cTn id="21" dur="500" fill="hold"/>
                                        <p:tgtEl>
                                          <p:spTgt spid="159748"/>
                                        </p:tgtEl>
                                        <p:attrNameLst>
                                          <p:attrName>ppt_x</p:attrName>
                                        </p:attrNameLst>
                                      </p:cBhvr>
                                      <p:tavLst>
                                        <p:tav tm="0">
                                          <p:val>
                                            <p:strVal val="#ppt_x"/>
                                          </p:val>
                                        </p:tav>
                                        <p:tav tm="100000">
                                          <p:val>
                                            <p:strVal val="#ppt_x"/>
                                          </p:val>
                                        </p:tav>
                                      </p:tavLst>
                                    </p:anim>
                                    <p:anim calcmode="lin" valueType="num">
                                      <p:cBhvr additive="base">
                                        <p:cTn id="22" dur="500" fill="hold"/>
                                        <p:tgtEl>
                                          <p:spTgt spid="159748"/>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59747">
                                            <p:txEl>
                                              <p:pRg st="8" end="8"/>
                                            </p:txEl>
                                          </p:spTgt>
                                        </p:tgtEl>
                                        <p:attrNameLst>
                                          <p:attrName>style.visibility</p:attrName>
                                        </p:attrNameLst>
                                      </p:cBhvr>
                                      <p:to>
                                        <p:strVal val="visible"/>
                                      </p:to>
                                    </p:set>
                                    <p:anim calcmode="lin" valueType="num">
                                      <p:cBhvr additive="base">
                                        <p:cTn id="27" dur="500" fill="hold"/>
                                        <p:tgtEl>
                                          <p:spTgt spid="159747">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9747">
                                            <p:txEl>
                                              <p:pRg st="8" end="8"/>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9747">
                                            <p:txEl>
                                              <p:pRg st="9" end="9"/>
                                            </p:txEl>
                                          </p:spTgt>
                                        </p:tgtEl>
                                        <p:attrNameLst>
                                          <p:attrName>style.visibility</p:attrName>
                                        </p:attrNameLst>
                                      </p:cBhvr>
                                      <p:to>
                                        <p:strVal val="visible"/>
                                      </p:to>
                                    </p:set>
                                    <p:anim calcmode="lin" valueType="num">
                                      <p:cBhvr additive="base">
                                        <p:cTn id="31" dur="500" fill="hold"/>
                                        <p:tgtEl>
                                          <p:spTgt spid="159747">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9747">
                                            <p:txEl>
                                              <p:pRg st="9" end="9"/>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9749"/>
                                        </p:tgtEl>
                                        <p:attrNameLst>
                                          <p:attrName>style.visibility</p:attrName>
                                        </p:attrNameLst>
                                      </p:cBhvr>
                                      <p:to>
                                        <p:strVal val="visible"/>
                                      </p:to>
                                    </p:set>
                                    <p:anim calcmode="lin" valueType="num">
                                      <p:cBhvr additive="base">
                                        <p:cTn id="35" dur="500" fill="hold"/>
                                        <p:tgtEl>
                                          <p:spTgt spid="159749"/>
                                        </p:tgtEl>
                                        <p:attrNameLst>
                                          <p:attrName>ppt_x</p:attrName>
                                        </p:attrNameLst>
                                      </p:cBhvr>
                                      <p:tavLst>
                                        <p:tav tm="0">
                                          <p:val>
                                            <p:strVal val="#ppt_x"/>
                                          </p:val>
                                        </p:tav>
                                        <p:tav tm="100000">
                                          <p:val>
                                            <p:strVal val="#ppt_x"/>
                                          </p:val>
                                        </p:tav>
                                      </p:tavLst>
                                    </p:anim>
                                    <p:anim calcmode="lin" valueType="num">
                                      <p:cBhvr additive="base">
                                        <p:cTn id="36" dur="500" fill="hold"/>
                                        <p:tgtEl>
                                          <p:spTgt spid="15974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9750"/>
                                        </p:tgtEl>
                                        <p:attrNameLst>
                                          <p:attrName>style.visibility</p:attrName>
                                        </p:attrNameLst>
                                      </p:cBhvr>
                                      <p:to>
                                        <p:strVal val="visible"/>
                                      </p:to>
                                    </p:set>
                                    <p:anim calcmode="lin" valueType="num">
                                      <p:cBhvr additive="base">
                                        <p:cTn id="39" dur="500" fill="hold"/>
                                        <p:tgtEl>
                                          <p:spTgt spid="159750"/>
                                        </p:tgtEl>
                                        <p:attrNameLst>
                                          <p:attrName>ppt_x</p:attrName>
                                        </p:attrNameLst>
                                      </p:cBhvr>
                                      <p:tavLst>
                                        <p:tav tm="0">
                                          <p:val>
                                            <p:strVal val="#ppt_x"/>
                                          </p:val>
                                        </p:tav>
                                        <p:tav tm="100000">
                                          <p:val>
                                            <p:strVal val="#ppt_x"/>
                                          </p:val>
                                        </p:tav>
                                      </p:tavLst>
                                    </p:anim>
                                    <p:anim calcmode="lin" valueType="num">
                                      <p:cBhvr additive="base">
                                        <p:cTn id="40" dur="500" fill="hold"/>
                                        <p:tgtEl>
                                          <p:spTgt spid="159750"/>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5" presetClass="exit" presetSubtype="0" fill="hold" grpId="1" nodeType="clickEffect">
                                  <p:stCondLst>
                                    <p:cond delay="0"/>
                                  </p:stCondLst>
                                  <p:childTnLst>
                                    <p:anim calcmode="lin" valueType="num">
                                      <p:cBhvr>
                                        <p:cTn id="44" dur="2000"/>
                                        <p:tgtEl>
                                          <p:spTgt spid="159750"/>
                                        </p:tgtEl>
                                        <p:attrNameLst>
                                          <p:attrName>ppt_w</p:attrName>
                                        </p:attrNameLst>
                                      </p:cBhvr>
                                      <p:tavLst>
                                        <p:tav tm="0">
                                          <p:val>
                                            <p:strVal val="ppt_w"/>
                                          </p:val>
                                        </p:tav>
                                        <p:tav tm="100000">
                                          <p:val>
                                            <p:fltVal val="0"/>
                                          </p:val>
                                        </p:tav>
                                      </p:tavLst>
                                    </p:anim>
                                    <p:anim calcmode="lin" valueType="num">
                                      <p:cBhvr>
                                        <p:cTn id="45" dur="2000"/>
                                        <p:tgtEl>
                                          <p:spTgt spid="159750"/>
                                        </p:tgtEl>
                                        <p:attrNameLst>
                                          <p:attrName>ppt_h</p:attrName>
                                        </p:attrNameLst>
                                      </p:cBhvr>
                                      <p:tavLst>
                                        <p:tav tm="0">
                                          <p:val>
                                            <p:strVal val="ppt_h"/>
                                          </p:val>
                                        </p:tav>
                                        <p:tav tm="100000">
                                          <p:val>
                                            <p:fltVal val="0"/>
                                          </p:val>
                                        </p:tav>
                                      </p:tavLst>
                                    </p:anim>
                                    <p:anim calcmode="lin" valueType="num">
                                      <p:cBhvr>
                                        <p:cTn id="46" dur="2000"/>
                                        <p:tgtEl>
                                          <p:spTgt spid="159750"/>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47" dur="2000"/>
                                        <p:tgtEl>
                                          <p:spTgt spid="159750"/>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48" dur="1" fill="hold">
                                          <p:stCondLst>
                                            <p:cond delay="1999"/>
                                          </p:stCondLst>
                                        </p:cTn>
                                        <p:tgtEl>
                                          <p:spTgt spid="159750"/>
                                        </p:tgtEl>
                                        <p:attrNameLst>
                                          <p:attrName>style.visibility</p:attrName>
                                        </p:attrNameLst>
                                      </p:cBhvr>
                                      <p:to>
                                        <p:strVal val="hidden"/>
                                      </p:to>
                                    </p:set>
                                  </p:childTnLst>
                                </p:cTn>
                              </p:par>
                              <p:par>
                                <p:cTn id="49" presetID="22" presetClass="entr" presetSubtype="4" fill="hold" grpId="0" nodeType="withEffect">
                                  <p:stCondLst>
                                    <p:cond delay="0"/>
                                  </p:stCondLst>
                                  <p:childTnLst>
                                    <p:set>
                                      <p:cBhvr>
                                        <p:cTn id="50" dur="1" fill="hold">
                                          <p:stCondLst>
                                            <p:cond delay="0"/>
                                          </p:stCondLst>
                                        </p:cTn>
                                        <p:tgtEl>
                                          <p:spTgt spid="159751"/>
                                        </p:tgtEl>
                                        <p:attrNameLst>
                                          <p:attrName>style.visibility</p:attrName>
                                        </p:attrNameLst>
                                      </p:cBhvr>
                                      <p:to>
                                        <p:strVal val="visible"/>
                                      </p:to>
                                    </p:set>
                                    <p:animEffect transition="in" filter="wipe(down)">
                                      <p:cBhvr>
                                        <p:cTn id="51" dur="500"/>
                                        <p:tgtEl>
                                          <p:spTgt spid="159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50" grpId="0" animBg="1"/>
      <p:bldP spid="159750" grpId="1" animBg="1"/>
      <p:bldP spid="15975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69"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7975" y="1574800"/>
            <a:ext cx="450850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4212" name="Object 4"/>
          <p:cNvGraphicFramePr>
            <a:graphicFrameLocks noGrp="1" noChangeAspect="1"/>
          </p:cNvGraphicFramePr>
          <p:nvPr>
            <p:ph idx="4294967295"/>
          </p:nvPr>
        </p:nvGraphicFramePr>
        <p:xfrm>
          <a:off x="5195888" y="2633663"/>
          <a:ext cx="4292600" cy="2684462"/>
        </p:xfrm>
        <a:graphic>
          <a:graphicData uri="http://schemas.openxmlformats.org/presentationml/2006/ole">
            <mc:AlternateContent xmlns:mc="http://schemas.openxmlformats.org/markup-compatibility/2006">
              <mc:Choice xmlns:v="urn:schemas-microsoft-com:vml" Requires="v">
                <p:oleObj spid="_x0000_s160808" name="CorelDRAW" r:id="rId4" imgW="4975560" imgH="3110760" progId="CorelDRAW.Graphic.12">
                  <p:embed/>
                </p:oleObj>
              </mc:Choice>
              <mc:Fallback>
                <p:oleObj name="CorelDRAW" r:id="rId4" imgW="4975560" imgH="3110760" progId="CorelDRAW.Graphic.1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5888" y="2633663"/>
                        <a:ext cx="4292600" cy="268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0772"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0677D7CC-679F-49ED-A3FC-E51173A5C14B}" type="slidenum">
              <a:rPr lang="de-DE" altLang="en-US" sz="1100">
                <a:solidFill>
                  <a:schemeClr val="tx1"/>
                </a:solidFill>
                <a:cs typeface="Arial" pitchFamily="34" charset="0"/>
              </a:rPr>
              <a:pPr algn="r" hangingPunct="1">
                <a:lnSpc>
                  <a:spcPct val="100000"/>
                </a:lnSpc>
                <a:buClrTx/>
                <a:buSzTx/>
                <a:buFontTx/>
                <a:buNone/>
              </a:pPr>
              <a:t>62</a:t>
            </a:fld>
            <a:endParaRPr lang="de-DE" altLang="en-US" sz="1100">
              <a:solidFill>
                <a:schemeClr val="tx1"/>
              </a:solidFill>
              <a:cs typeface="Arial" pitchFamily="34" charset="0"/>
            </a:endParaRPr>
          </a:p>
        </p:txBody>
      </p:sp>
      <p:sp>
        <p:nvSpPr>
          <p:cNvPr id="4101" name="Rectangle 5"/>
          <p:cNvSpPr>
            <a:spLocks noGrp="1" noChangeArrowheads="1"/>
          </p:cNvSpPr>
          <p:nvPr>
            <p:ph type="title" idx="4294967295"/>
          </p:nvPr>
        </p:nvSpPr>
        <p:spPr>
          <a:xfrm>
            <a:off x="503552" y="302277"/>
            <a:ext cx="9073185" cy="1260432"/>
          </a:xfrm>
          <a:noFill/>
        </p:spPr>
        <p:txBody>
          <a:bodyPr lIns="90000" tIns="46800" rIns="90000" bIns="46800" rtlCol="0">
            <a:normAutofit/>
            <a:scene3d>
              <a:camera prst="orthographicFront"/>
              <a:lightRig rig="soft" dir="t"/>
            </a:scene3d>
            <a:sp3d prstMaterial="softEdge">
              <a:bevelT w="25400" h="25400"/>
            </a:sp3d>
          </a:bodyPr>
          <a:lstStyle/>
          <a:p>
            <a:pPr algn="l" defTabSz="914400" fontAlgn="auto" hangingPunct="1">
              <a:lnSpc>
                <a:spcPct val="100000"/>
              </a:lnSpc>
              <a:spcAft>
                <a:spcPts val="0"/>
              </a:spcAft>
              <a:buClrTx/>
              <a:buSzTx/>
              <a:buFontTx/>
              <a:buNone/>
              <a:defRPr/>
            </a:pPr>
            <a:r>
              <a:rPr lang="de-DE" sz="3200" b="1" kern="1200">
                <a:solidFill>
                  <a:schemeClr val="tx2"/>
                </a:solidFill>
                <a:effectLst>
                  <a:outerShdw blurRad="31750" dist="25400" dir="5400000" algn="tl" rotWithShape="0">
                    <a:srgbClr val="000000">
                      <a:alpha val="25000"/>
                    </a:srgbClr>
                  </a:outerShdw>
                </a:effectLst>
                <a:latin typeface="+mj-lt"/>
                <a:ea typeface="+mj-ea"/>
                <a:cs typeface="+mj-cs"/>
              </a:rPr>
              <a:t>The model</a:t>
            </a:r>
          </a:p>
        </p:txBody>
      </p:sp>
      <p:sp>
        <p:nvSpPr>
          <p:cNvPr id="94216" name="Text Box 10"/>
          <p:cNvSpPr txBox="1">
            <a:spLocks noChangeArrowheads="1"/>
          </p:cNvSpPr>
          <p:nvPr/>
        </p:nvSpPr>
        <p:spPr bwMode="auto">
          <a:xfrm>
            <a:off x="3702050" y="1798638"/>
            <a:ext cx="18891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spAutoFit/>
          </a:bodyPr>
          <a:lstStyle>
            <a:lvl1pPr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1pPr>
            <a:lvl2pPr marL="819150" indent="-3159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2pPr>
            <a:lvl3pPr marL="1260475"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3pPr>
            <a:lvl4pPr marL="1763713"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4pPr>
            <a:lvl5pPr marL="2268538"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9pPr>
          </a:lstStyle>
          <a:p>
            <a:pPr hangingPunct="1">
              <a:lnSpc>
                <a:spcPct val="100000"/>
              </a:lnSpc>
              <a:buClr>
                <a:srgbClr val="003366"/>
              </a:buClr>
              <a:buSzPct val="100000"/>
              <a:buFont typeface="Times New Roman" pitchFamily="18" charset="0"/>
              <a:buNone/>
            </a:pPr>
            <a:r>
              <a:rPr lang="en-GB" altLang="en-US" sz="1500">
                <a:solidFill>
                  <a:schemeClr val="tx1"/>
                </a:solidFill>
                <a:latin typeface="Lucida Sans Unicode" pitchFamily="34" charset="0"/>
                <a:cs typeface="Arial" pitchFamily="34" charset="0"/>
              </a:rPr>
              <a:t>Fire probability:</a:t>
            </a:r>
          </a:p>
        </p:txBody>
      </p:sp>
      <p:sp>
        <p:nvSpPr>
          <p:cNvPr id="94217" name="Text Box 6"/>
          <p:cNvSpPr txBox="1">
            <a:spLocks noChangeArrowheads="1"/>
          </p:cNvSpPr>
          <p:nvPr/>
        </p:nvSpPr>
        <p:spPr bwMode="auto">
          <a:xfrm>
            <a:off x="5040313" y="2805113"/>
            <a:ext cx="26130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spAutoFit/>
          </a:bodyPr>
          <a:lstStyle>
            <a:lvl1pPr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1pPr>
            <a:lvl2pPr marL="819150" indent="-3159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2pPr>
            <a:lvl3pPr marL="1260475"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3pPr>
            <a:lvl4pPr marL="1763713"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4pPr>
            <a:lvl5pPr marL="2268538"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9pPr>
          </a:lstStyle>
          <a:p>
            <a:pPr hangingPunct="1">
              <a:lnSpc>
                <a:spcPct val="100000"/>
              </a:lnSpc>
              <a:buClr>
                <a:srgbClr val="003366"/>
              </a:buClr>
              <a:buSzPct val="100000"/>
              <a:buFont typeface="Times New Roman" pitchFamily="18" charset="0"/>
              <a:buNone/>
            </a:pPr>
            <a:r>
              <a:rPr lang="en-GB" altLang="en-US" sz="1500">
                <a:solidFill>
                  <a:schemeClr val="tx1"/>
                </a:solidFill>
                <a:latin typeface="Lucida Sans Unicode" pitchFamily="34" charset="0"/>
                <a:cs typeface="Arial" pitchFamily="34" charset="0"/>
              </a:rPr>
              <a:t>Calcium</a:t>
            </a:r>
          </a:p>
          <a:p>
            <a:pPr hangingPunct="1">
              <a:lnSpc>
                <a:spcPct val="100000"/>
              </a:lnSpc>
              <a:buClr>
                <a:srgbClr val="003366"/>
              </a:buClr>
              <a:buSzPct val="100000"/>
              <a:buFont typeface="Times New Roman" pitchFamily="18" charset="0"/>
              <a:buNone/>
            </a:pPr>
            <a:r>
              <a:rPr lang="en-GB" altLang="en-US" sz="1500">
                <a:solidFill>
                  <a:schemeClr val="tx1"/>
                </a:solidFill>
                <a:latin typeface="Lucida Sans Unicode" pitchFamily="34" charset="0"/>
                <a:cs typeface="Arial" pitchFamily="34" charset="0"/>
              </a:rPr>
              <a:t>concentration:</a:t>
            </a:r>
          </a:p>
        </p:txBody>
      </p:sp>
      <p:sp>
        <p:nvSpPr>
          <p:cNvPr id="94218" name="Text Box 4"/>
          <p:cNvSpPr txBox="1">
            <a:spLocks noChangeArrowheads="1"/>
          </p:cNvSpPr>
          <p:nvPr/>
        </p:nvSpPr>
        <p:spPr bwMode="auto">
          <a:xfrm>
            <a:off x="5080000" y="4086225"/>
            <a:ext cx="17827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spAutoFit/>
          </a:bodyPr>
          <a:lstStyle>
            <a:lvl1pPr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1pPr>
            <a:lvl2pPr marL="819150" indent="-3159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2pPr>
            <a:lvl3pPr marL="1260475"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3pPr>
            <a:lvl4pPr marL="1763713"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4pPr>
            <a:lvl5pPr marL="2268538"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9pPr>
          </a:lstStyle>
          <a:p>
            <a:pPr hangingPunct="1">
              <a:lnSpc>
                <a:spcPct val="100000"/>
              </a:lnSpc>
              <a:buClr>
                <a:srgbClr val="003366"/>
              </a:buClr>
              <a:buSzPct val="100000"/>
              <a:buFont typeface="Times New Roman" pitchFamily="18" charset="0"/>
              <a:buNone/>
            </a:pPr>
            <a:r>
              <a:rPr lang="en-GB" altLang="en-US" sz="1500">
                <a:solidFill>
                  <a:schemeClr val="tx1"/>
                </a:solidFill>
                <a:latin typeface="Lucida Sans Unicode" pitchFamily="34" charset="0"/>
                <a:cs typeface="Arial" pitchFamily="34" charset="0"/>
              </a:rPr>
              <a:t>Dendritic field:</a:t>
            </a:r>
          </a:p>
        </p:txBody>
      </p:sp>
      <p:sp>
        <p:nvSpPr>
          <p:cNvPr id="94219" name="Text Box 5"/>
          <p:cNvSpPr txBox="1">
            <a:spLocks noChangeArrowheads="1"/>
          </p:cNvSpPr>
          <p:nvPr/>
        </p:nvSpPr>
        <p:spPr bwMode="auto">
          <a:xfrm>
            <a:off x="5140325" y="5216525"/>
            <a:ext cx="162401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spAutoFit/>
          </a:bodyPr>
          <a:lstStyle>
            <a:lvl1pPr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1pPr>
            <a:lvl2pPr marL="819150" indent="-3159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2pPr>
            <a:lvl3pPr marL="1260475"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3pPr>
            <a:lvl4pPr marL="1763713"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4pPr>
            <a:lvl5pPr marL="2268538"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9pPr>
          </a:lstStyle>
          <a:p>
            <a:pPr hangingPunct="1">
              <a:lnSpc>
                <a:spcPct val="100000"/>
              </a:lnSpc>
              <a:buClr>
                <a:srgbClr val="003366"/>
              </a:buClr>
              <a:buSzPct val="100000"/>
              <a:buFont typeface="Times New Roman" pitchFamily="18" charset="0"/>
              <a:buNone/>
            </a:pPr>
            <a:r>
              <a:rPr lang="en-GB" altLang="en-US" sz="1500">
                <a:solidFill>
                  <a:schemeClr val="tx1"/>
                </a:solidFill>
                <a:latin typeface="Lucida Sans Unicode" pitchFamily="34" charset="0"/>
                <a:cs typeface="Arial" pitchFamily="34" charset="0"/>
              </a:rPr>
              <a:t>Axonal field:</a:t>
            </a:r>
          </a:p>
        </p:txBody>
      </p:sp>
      <p:pic>
        <p:nvPicPr>
          <p:cNvPr id="9422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1275" y="2438400"/>
            <a:ext cx="712788"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21"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9850" y="2455863"/>
            <a:ext cx="71596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22" name="Text Box 6"/>
          <p:cNvSpPr txBox="1">
            <a:spLocks noChangeArrowheads="1"/>
          </p:cNvSpPr>
          <p:nvPr/>
        </p:nvSpPr>
        <p:spPr bwMode="auto">
          <a:xfrm>
            <a:off x="5037138" y="2400300"/>
            <a:ext cx="1401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spAutoFit/>
          </a:bodyPr>
          <a:lstStyle>
            <a:lvl1pPr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1pPr>
            <a:lvl2pPr marL="819150" indent="-3159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2pPr>
            <a:lvl3pPr marL="1260475"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3pPr>
            <a:lvl4pPr marL="1763713"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4pPr>
            <a:lvl5pPr marL="2268538"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9pPr>
          </a:lstStyle>
          <a:p>
            <a:pPr hangingPunct="1">
              <a:lnSpc>
                <a:spcPct val="100000"/>
              </a:lnSpc>
              <a:buClr>
                <a:srgbClr val="003366"/>
              </a:buClr>
              <a:buSzPct val="100000"/>
              <a:buFont typeface="Times New Roman" pitchFamily="18" charset="0"/>
              <a:buNone/>
            </a:pPr>
            <a:r>
              <a:rPr lang="en-GB" altLang="en-US" sz="1300">
                <a:solidFill>
                  <a:schemeClr val="tx1"/>
                </a:solidFill>
                <a:latin typeface="Lucida Sans Unicode" pitchFamily="34" charset="0"/>
                <a:cs typeface="Arial" pitchFamily="34" charset="0"/>
              </a:rPr>
              <a:t>80% excitatory</a:t>
            </a:r>
          </a:p>
        </p:txBody>
      </p:sp>
      <p:sp>
        <p:nvSpPr>
          <p:cNvPr id="94223" name="Text Box 6"/>
          <p:cNvSpPr txBox="1">
            <a:spLocks noChangeArrowheads="1"/>
          </p:cNvSpPr>
          <p:nvPr/>
        </p:nvSpPr>
        <p:spPr bwMode="auto">
          <a:xfrm>
            <a:off x="7581900" y="2417763"/>
            <a:ext cx="14208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spAutoFit/>
          </a:bodyPr>
          <a:lstStyle>
            <a:lvl1pPr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1pPr>
            <a:lvl2pPr marL="819150" indent="-3159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2pPr>
            <a:lvl3pPr marL="1260475"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3pPr>
            <a:lvl4pPr marL="1763713"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4pPr>
            <a:lvl5pPr marL="2268538"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9pPr>
          </a:lstStyle>
          <a:p>
            <a:pPr hangingPunct="1">
              <a:lnSpc>
                <a:spcPct val="100000"/>
              </a:lnSpc>
              <a:buClr>
                <a:srgbClr val="003366"/>
              </a:buClr>
              <a:buSzPct val="100000"/>
              <a:buFont typeface="Times New Roman" pitchFamily="18" charset="0"/>
              <a:buNone/>
            </a:pPr>
            <a:r>
              <a:rPr lang="en-GB" altLang="en-US" sz="1300">
                <a:solidFill>
                  <a:schemeClr val="tx1"/>
                </a:solidFill>
                <a:latin typeface="Lucida Sans Unicode" pitchFamily="34" charset="0"/>
                <a:cs typeface="Arial" pitchFamily="34" charset="0"/>
              </a:rPr>
              <a:t>20% inhibitory</a:t>
            </a:r>
          </a:p>
        </p:txBody>
      </p:sp>
      <p:sp>
        <p:nvSpPr>
          <p:cNvPr id="94229" name="Text Box 6"/>
          <p:cNvSpPr txBox="1">
            <a:spLocks noChangeArrowheads="1"/>
          </p:cNvSpPr>
          <p:nvPr/>
        </p:nvSpPr>
        <p:spPr bwMode="auto">
          <a:xfrm>
            <a:off x="5522913" y="1893888"/>
            <a:ext cx="38496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9207" tIns="51588" rIns="99207" bIns="51588">
            <a:spAutoFit/>
          </a:bodyPr>
          <a:lstStyle>
            <a:lvl1pPr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1pPr>
            <a:lvl2pPr marL="819150" indent="-3159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2pPr>
            <a:lvl3pPr marL="1260475"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3pPr>
            <a:lvl4pPr marL="1763713"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4pPr>
            <a:lvl5pPr marL="2268538" indent="-252413" defTabSz="503238">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tabLst>
                <a:tab pos="0" algn="l"/>
                <a:tab pos="1008063" algn="l"/>
                <a:tab pos="2016125" algn="l"/>
                <a:tab pos="3024188" algn="l"/>
                <a:tab pos="4032250" algn="l"/>
                <a:tab pos="5040313" algn="l"/>
                <a:tab pos="6048375" algn="l"/>
                <a:tab pos="7054850" algn="l"/>
                <a:tab pos="8062913" algn="l"/>
                <a:tab pos="9070975" algn="l"/>
                <a:tab pos="10079038" algn="l"/>
                <a:tab pos="11087100" algn="l"/>
              </a:tabLst>
              <a:defRPr>
                <a:solidFill>
                  <a:srgbClr val="000000"/>
                </a:solidFill>
                <a:latin typeface="Arial" pitchFamily="34" charset="0"/>
              </a:defRPr>
            </a:lvl9pPr>
          </a:lstStyle>
          <a:p>
            <a:pPr algn="ctr" hangingPunct="1">
              <a:lnSpc>
                <a:spcPct val="100000"/>
              </a:lnSpc>
              <a:buClr>
                <a:srgbClr val="003366"/>
              </a:buClr>
              <a:buSzPct val="100000"/>
              <a:buFont typeface="Times New Roman" pitchFamily="18" charset="0"/>
              <a:buNone/>
            </a:pPr>
            <a:r>
              <a:rPr lang="en-GB" altLang="en-US" sz="2200">
                <a:solidFill>
                  <a:schemeClr val="tx1"/>
                </a:solidFill>
                <a:latin typeface="Lucida Sans Unicode" pitchFamily="34" charset="0"/>
                <a:cs typeface="Arial" pitchFamily="34" charset="0"/>
              </a:rPr>
              <a:t>Circular probability spaces</a:t>
            </a:r>
          </a:p>
        </p:txBody>
      </p:sp>
      <p:graphicFrame>
        <p:nvGraphicFramePr>
          <p:cNvPr id="94233" name="Object 18"/>
          <p:cNvGraphicFramePr>
            <a:graphicFrameLocks noChangeAspect="1"/>
          </p:cNvGraphicFramePr>
          <p:nvPr/>
        </p:nvGraphicFramePr>
        <p:xfrm>
          <a:off x="1103313" y="2600325"/>
          <a:ext cx="3340100" cy="2508250"/>
        </p:xfrm>
        <a:graphic>
          <a:graphicData uri="http://schemas.openxmlformats.org/presentationml/2006/ole">
            <mc:AlternateContent xmlns:mc="http://schemas.openxmlformats.org/markup-compatibility/2006">
              <mc:Choice xmlns:v="urn:schemas-microsoft-com:vml" Requires="v">
                <p:oleObj spid="_x0000_s160809" name="CorelDRAW" r:id="rId8" imgW="7315920" imgH="5493600" progId="CorelDRAW.Graphic.12">
                  <p:embed/>
                </p:oleObj>
              </mc:Choice>
              <mc:Fallback>
                <p:oleObj name="CorelDRAW" r:id="rId8" imgW="7315920" imgH="5493600" progId="CorelDRAW.Graphic.12">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3313" y="2600325"/>
                        <a:ext cx="3340100" cy="250825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35859" name="Text Box 22"/>
          <p:cNvSpPr txBox="1">
            <a:spLocks noChangeArrowheads="1"/>
          </p:cNvSpPr>
          <p:nvPr/>
        </p:nvSpPr>
        <p:spPr bwMode="auto">
          <a:xfrm>
            <a:off x="6151563" y="5187950"/>
            <a:ext cx="15081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buClr>
                <a:srgbClr val="003366"/>
              </a:buClr>
              <a:buSzPct val="100000"/>
              <a:buFont typeface="Times New Roman" pitchFamily="18" charset="0"/>
              <a:buNone/>
            </a:pPr>
            <a:r>
              <a:rPr lang="de-DE" altLang="en-US" sz="1500">
                <a:solidFill>
                  <a:schemeClr val="tx1"/>
                </a:solidFill>
                <a:cs typeface="Arial" pitchFamily="34" charset="0"/>
              </a:rPr>
              <a:t>axonal circle</a:t>
            </a:r>
          </a:p>
        </p:txBody>
      </p:sp>
      <p:sp>
        <p:nvSpPr>
          <p:cNvPr id="35860" name="Text Box 22"/>
          <p:cNvSpPr txBox="1">
            <a:spLocks noChangeArrowheads="1"/>
          </p:cNvSpPr>
          <p:nvPr/>
        </p:nvSpPr>
        <p:spPr bwMode="auto">
          <a:xfrm>
            <a:off x="8215313" y="5108575"/>
            <a:ext cx="150812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defTabSz="503238">
              <a:defRPr>
                <a:solidFill>
                  <a:srgbClr val="000000"/>
                </a:solidFill>
                <a:latin typeface="Arial" pitchFamily="34" charset="0"/>
              </a:defRPr>
            </a:lvl1pPr>
            <a:lvl2pPr marL="819150" indent="-315913"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buClr>
                <a:srgbClr val="003366"/>
              </a:buClr>
              <a:buSzPct val="100000"/>
              <a:buFont typeface="Times New Roman" pitchFamily="18" charset="0"/>
              <a:buNone/>
            </a:pPr>
            <a:r>
              <a:rPr lang="de-DE" altLang="en-US" sz="1500">
                <a:solidFill>
                  <a:schemeClr val="tx1"/>
                </a:solidFill>
                <a:cs typeface="Arial" pitchFamily="34" charset="0"/>
              </a:rPr>
              <a:t>dendritic circle</a:t>
            </a:r>
          </a:p>
        </p:txBody>
      </p:sp>
      <p:sp>
        <p:nvSpPr>
          <p:cNvPr id="35861" name="Line 21"/>
          <p:cNvSpPr>
            <a:spLocks noChangeShapeType="1"/>
          </p:cNvSpPr>
          <p:nvPr/>
        </p:nvSpPr>
        <p:spPr bwMode="auto">
          <a:xfrm flipH="1" flipV="1">
            <a:off x="8770938" y="4394200"/>
            <a:ext cx="238125" cy="71437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2" name="Line 22"/>
          <p:cNvSpPr>
            <a:spLocks noChangeShapeType="1"/>
          </p:cNvSpPr>
          <p:nvPr/>
        </p:nvSpPr>
        <p:spPr bwMode="auto">
          <a:xfrm flipV="1">
            <a:off x="6786563" y="4552950"/>
            <a:ext cx="0" cy="63500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5865" name="Picture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75450" y="2755900"/>
            <a:ext cx="2874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6" name="Picture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50050" y="3965575"/>
            <a:ext cx="2732088"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7"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46875" y="5078413"/>
            <a:ext cx="256063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8" name="Picture 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7163" y="2441575"/>
            <a:ext cx="4646612"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p:cNvSpPr txBox="1">
            <a:spLocks noChangeArrowheads="1"/>
          </p:cNvSpPr>
          <p:nvPr/>
        </p:nvSpPr>
        <p:spPr bwMode="auto">
          <a:xfrm>
            <a:off x="7177088" y="4800600"/>
            <a:ext cx="447675" cy="406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000">
                <a:solidFill>
                  <a:schemeClr val="tx1"/>
                </a:solidFill>
                <a:latin typeface="Lucida Sans Unicode" pitchFamily="34" charset="0"/>
                <a:cs typeface="Arial" pitchFamily="34" charset="0"/>
              </a:rPr>
              <a:t>S</a:t>
            </a:r>
            <a:r>
              <a:rPr lang="de-DE" altLang="en-US" sz="2000" baseline="-25000">
                <a:solidFill>
                  <a:schemeClr val="tx1"/>
                </a:solidFill>
                <a:latin typeface="Lucida Sans Unicode" pitchFamily="34" charset="0"/>
                <a:cs typeface="Arial" pitchFamily="34" charset="0"/>
              </a:rPr>
              <a:t>ij</a:t>
            </a:r>
          </a:p>
        </p:txBody>
      </p:sp>
      <p:sp>
        <p:nvSpPr>
          <p:cNvPr id="11" name="Rectangle 5"/>
          <p:cNvSpPr>
            <a:spLocks noChangeArrowheads="1"/>
          </p:cNvSpPr>
          <p:nvPr/>
        </p:nvSpPr>
        <p:spPr bwMode="auto">
          <a:xfrm>
            <a:off x="5278438" y="6954838"/>
            <a:ext cx="4171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7825" indent="-377825" defTabSz="503238">
              <a:defRPr>
                <a:solidFill>
                  <a:srgbClr val="000000"/>
                </a:solidFill>
                <a:latin typeface="Arial" pitchFamily="34" charset="0"/>
              </a:defRPr>
            </a:lvl1pPr>
            <a:lvl2pPr marL="817563" indent="-314325"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lvl="1" algn="ctr" eaLnBrk="0">
              <a:lnSpc>
                <a:spcPct val="100000"/>
              </a:lnSpc>
            </a:pPr>
            <a:r>
              <a:rPr lang="en-GB" altLang="en-US" sz="1300">
                <a:solidFill>
                  <a:schemeClr val="tx1"/>
                </a:solidFill>
                <a:latin typeface="Lucida Sans Unicode" pitchFamily="34" charset="0"/>
                <a:cs typeface="Arial" pitchFamily="34" charset="0"/>
              </a:rPr>
              <a:t>Tetzlaff et al., PLoS CB 2010 (in press)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2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2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8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8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8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8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6" presetClass="emph" presetSubtype="0" fill="hold" nodeType="clickEffect">
                                  <p:stCondLst>
                                    <p:cond delay="0"/>
                                  </p:stCondLst>
                                  <p:childTnLst>
                                    <p:animScale>
                                      <p:cBhvr>
                                        <p:cTn id="22" dur="500" fill="hold"/>
                                        <p:tgtEl>
                                          <p:spTgt spid="94212"/>
                                        </p:tgtEl>
                                      </p:cBhvr>
                                      <p:by x="30000" y="30000"/>
                                    </p:animScale>
                                  </p:childTnLst>
                                </p:cTn>
                              </p:par>
                              <p:par>
                                <p:cTn id="23" presetID="0" presetClass="path" presetSubtype="0" accel="50000" decel="50000" fill="hold" nodeType="withEffect">
                                  <p:stCondLst>
                                    <p:cond delay="0"/>
                                  </p:stCondLst>
                                  <p:childTnLst>
                                    <p:animMotion origin="layout" path="M 4.16667E-6 -3.7037E-7 L -0.6224 -0.25995 " pathEditMode="relative" rAng="0" ptsTypes="AA">
                                      <p:cBhvr>
                                        <p:cTn id="24" dur="2000" fill="hold"/>
                                        <p:tgtEl>
                                          <p:spTgt spid="94212"/>
                                        </p:tgtEl>
                                        <p:attrNameLst>
                                          <p:attrName>ppt_x</p:attrName>
                                          <p:attrName>ppt_y</p:attrName>
                                        </p:attrNameLst>
                                      </p:cBhvr>
                                      <p:rCtr x="-31100" y="-13000"/>
                                    </p:animMotion>
                                  </p:childTnLst>
                                </p:cTn>
                              </p:par>
                              <p:par>
                                <p:cTn id="25" presetID="1" presetClass="exit" presetSubtype="0" fill="hold" grpId="1" nodeType="withEffect">
                                  <p:stCondLst>
                                    <p:cond delay="0"/>
                                  </p:stCondLst>
                                  <p:childTnLst>
                                    <p:set>
                                      <p:cBhvr>
                                        <p:cTn id="26" dur="1" fill="hold">
                                          <p:stCondLst>
                                            <p:cond delay="0"/>
                                          </p:stCondLst>
                                        </p:cTn>
                                        <p:tgtEl>
                                          <p:spTgt spid="94229"/>
                                        </p:tgtEl>
                                        <p:attrNameLst>
                                          <p:attrName>style.visibility</p:attrName>
                                        </p:attrNameLst>
                                      </p:cBhvr>
                                      <p:to>
                                        <p:strVal val="hidden"/>
                                      </p:to>
                                    </p:set>
                                  </p:childTnLst>
                                </p:cTn>
                              </p:par>
                              <p:par>
                                <p:cTn id="27" presetID="9" presetClass="entr" presetSubtype="0" fill="hold" grpId="0" nodeType="withEffect">
                                  <p:stCondLst>
                                    <p:cond delay="0"/>
                                  </p:stCondLst>
                                  <p:childTnLst>
                                    <p:set>
                                      <p:cBhvr>
                                        <p:cTn id="28" dur="1" fill="hold">
                                          <p:stCondLst>
                                            <p:cond delay="0"/>
                                          </p:stCondLst>
                                        </p:cTn>
                                        <p:tgtEl>
                                          <p:spTgt spid="94219"/>
                                        </p:tgtEl>
                                        <p:attrNameLst>
                                          <p:attrName>style.visibility</p:attrName>
                                        </p:attrNameLst>
                                      </p:cBhvr>
                                      <p:to>
                                        <p:strVal val="visible"/>
                                      </p:to>
                                    </p:set>
                                    <p:animEffect transition="in" filter="dissolve">
                                      <p:cBhvr>
                                        <p:cTn id="29" dur="2000"/>
                                        <p:tgtEl>
                                          <p:spTgt spid="94219"/>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94218"/>
                                        </p:tgtEl>
                                        <p:attrNameLst>
                                          <p:attrName>style.visibility</p:attrName>
                                        </p:attrNameLst>
                                      </p:cBhvr>
                                      <p:to>
                                        <p:strVal val="visible"/>
                                      </p:to>
                                    </p:set>
                                    <p:animEffect transition="in" filter="dissolve">
                                      <p:cBhvr>
                                        <p:cTn id="32" dur="2000"/>
                                        <p:tgtEl>
                                          <p:spTgt spid="94218"/>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4217"/>
                                        </p:tgtEl>
                                        <p:attrNameLst>
                                          <p:attrName>style.visibility</p:attrName>
                                        </p:attrNameLst>
                                      </p:cBhvr>
                                      <p:to>
                                        <p:strVal val="visible"/>
                                      </p:to>
                                    </p:set>
                                    <p:animEffect transition="in" filter="dissolve">
                                      <p:cBhvr>
                                        <p:cTn id="35" dur="2000"/>
                                        <p:tgtEl>
                                          <p:spTgt spid="9421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4216"/>
                                        </p:tgtEl>
                                        <p:attrNameLst>
                                          <p:attrName>style.visibility</p:attrName>
                                        </p:attrNameLst>
                                      </p:cBhvr>
                                      <p:to>
                                        <p:strVal val="visible"/>
                                      </p:to>
                                    </p:set>
                                    <p:animEffect transition="in" filter="dissolve">
                                      <p:cBhvr>
                                        <p:cTn id="38" dur="2000"/>
                                        <p:tgtEl>
                                          <p:spTgt spid="94216"/>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94222"/>
                                        </p:tgtEl>
                                        <p:attrNameLst>
                                          <p:attrName>style.visibility</p:attrName>
                                        </p:attrNameLst>
                                      </p:cBhvr>
                                      <p:to>
                                        <p:strVal val="visible"/>
                                      </p:to>
                                    </p:set>
                                    <p:animEffect transition="in" filter="dissolve">
                                      <p:cBhvr>
                                        <p:cTn id="41" dur="2000"/>
                                        <p:tgtEl>
                                          <p:spTgt spid="94222"/>
                                        </p:tgtEl>
                                      </p:cBhvr>
                                    </p:animEffect>
                                  </p:childTnLst>
                                </p:cTn>
                              </p:par>
                              <p:par>
                                <p:cTn id="42" presetID="9" presetClass="entr" presetSubtype="0" fill="hold" nodeType="withEffect">
                                  <p:stCondLst>
                                    <p:cond delay="0"/>
                                  </p:stCondLst>
                                  <p:childTnLst>
                                    <p:set>
                                      <p:cBhvr>
                                        <p:cTn id="43" dur="1" fill="hold">
                                          <p:stCondLst>
                                            <p:cond delay="0"/>
                                          </p:stCondLst>
                                        </p:cTn>
                                        <p:tgtEl>
                                          <p:spTgt spid="94221"/>
                                        </p:tgtEl>
                                        <p:attrNameLst>
                                          <p:attrName>style.visibility</p:attrName>
                                        </p:attrNameLst>
                                      </p:cBhvr>
                                      <p:to>
                                        <p:strVal val="visible"/>
                                      </p:to>
                                    </p:set>
                                    <p:animEffect transition="in" filter="dissolve">
                                      <p:cBhvr>
                                        <p:cTn id="44" dur="2000"/>
                                        <p:tgtEl>
                                          <p:spTgt spid="9422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94223"/>
                                        </p:tgtEl>
                                        <p:attrNameLst>
                                          <p:attrName>style.visibility</p:attrName>
                                        </p:attrNameLst>
                                      </p:cBhvr>
                                      <p:to>
                                        <p:strVal val="visible"/>
                                      </p:to>
                                    </p:set>
                                    <p:animEffect transition="in" filter="dissolve">
                                      <p:cBhvr>
                                        <p:cTn id="47" dur="2000"/>
                                        <p:tgtEl>
                                          <p:spTgt spid="94223"/>
                                        </p:tgtEl>
                                      </p:cBhvr>
                                    </p:animEffect>
                                  </p:childTnLst>
                                </p:cTn>
                              </p:par>
                              <p:par>
                                <p:cTn id="48" presetID="9" presetClass="entr" presetSubtype="0" fill="hold" nodeType="withEffect">
                                  <p:stCondLst>
                                    <p:cond delay="0"/>
                                  </p:stCondLst>
                                  <p:childTnLst>
                                    <p:set>
                                      <p:cBhvr>
                                        <p:cTn id="49" dur="1" fill="hold">
                                          <p:stCondLst>
                                            <p:cond delay="0"/>
                                          </p:stCondLst>
                                        </p:cTn>
                                        <p:tgtEl>
                                          <p:spTgt spid="94220"/>
                                        </p:tgtEl>
                                        <p:attrNameLst>
                                          <p:attrName>style.visibility</p:attrName>
                                        </p:attrNameLst>
                                      </p:cBhvr>
                                      <p:to>
                                        <p:strVal val="visible"/>
                                      </p:to>
                                    </p:set>
                                    <p:animEffect transition="in" filter="dissolve">
                                      <p:cBhvr>
                                        <p:cTn id="50" dur="2000"/>
                                        <p:tgtEl>
                                          <p:spTgt spid="94220"/>
                                        </p:tgtEl>
                                      </p:cBhvr>
                                    </p:animEffect>
                                  </p:childTnLst>
                                </p:cTn>
                              </p:par>
                              <p:par>
                                <p:cTn id="51" presetID="1" presetClass="exit" presetSubtype="0" fill="hold" nodeType="withEffect">
                                  <p:stCondLst>
                                    <p:cond delay="0"/>
                                  </p:stCondLst>
                                  <p:childTnLst>
                                    <p:set>
                                      <p:cBhvr>
                                        <p:cTn id="52" dur="1" fill="hold">
                                          <p:stCondLst>
                                            <p:cond delay="0"/>
                                          </p:stCondLst>
                                        </p:cTn>
                                        <p:tgtEl>
                                          <p:spTgt spid="94233"/>
                                        </p:tgtEl>
                                        <p:attrNameLst>
                                          <p:attrName>style.visibility</p:attrName>
                                        </p:attrNameLst>
                                      </p:cBhvr>
                                      <p:to>
                                        <p:strVal val="hidden"/>
                                      </p:to>
                                    </p:set>
                                  </p:childTnLst>
                                </p:cTn>
                              </p:par>
                              <p:par>
                                <p:cTn id="53" presetID="9" presetClass="exit" presetSubtype="0" fill="hold" grpId="1" nodeType="withEffect">
                                  <p:stCondLst>
                                    <p:cond delay="0"/>
                                  </p:stCondLst>
                                  <p:childTnLst>
                                    <p:animEffect transition="out" filter="dissolve">
                                      <p:cBhvr>
                                        <p:cTn id="54" dur="500"/>
                                        <p:tgtEl>
                                          <p:spTgt spid="35860"/>
                                        </p:tgtEl>
                                      </p:cBhvr>
                                    </p:animEffect>
                                    <p:set>
                                      <p:cBhvr>
                                        <p:cTn id="55" dur="1" fill="hold">
                                          <p:stCondLst>
                                            <p:cond delay="499"/>
                                          </p:stCondLst>
                                        </p:cTn>
                                        <p:tgtEl>
                                          <p:spTgt spid="35860"/>
                                        </p:tgtEl>
                                        <p:attrNameLst>
                                          <p:attrName>style.visibility</p:attrName>
                                        </p:attrNameLst>
                                      </p:cBhvr>
                                      <p:to>
                                        <p:strVal val="hidden"/>
                                      </p:to>
                                    </p:set>
                                  </p:childTnLst>
                                </p:cTn>
                              </p:par>
                              <p:par>
                                <p:cTn id="56" presetID="9" presetClass="exit" presetSubtype="0" fill="hold" grpId="1" nodeType="withEffect">
                                  <p:stCondLst>
                                    <p:cond delay="0"/>
                                  </p:stCondLst>
                                  <p:childTnLst>
                                    <p:animEffect transition="out" filter="dissolve">
                                      <p:cBhvr>
                                        <p:cTn id="57" dur="500"/>
                                        <p:tgtEl>
                                          <p:spTgt spid="35861"/>
                                        </p:tgtEl>
                                      </p:cBhvr>
                                    </p:animEffect>
                                    <p:set>
                                      <p:cBhvr>
                                        <p:cTn id="58" dur="1" fill="hold">
                                          <p:stCondLst>
                                            <p:cond delay="499"/>
                                          </p:stCondLst>
                                        </p:cTn>
                                        <p:tgtEl>
                                          <p:spTgt spid="35861"/>
                                        </p:tgtEl>
                                        <p:attrNameLst>
                                          <p:attrName>style.visibility</p:attrName>
                                        </p:attrNameLst>
                                      </p:cBhvr>
                                      <p:to>
                                        <p:strVal val="hidden"/>
                                      </p:to>
                                    </p:set>
                                  </p:childTnLst>
                                </p:cTn>
                              </p:par>
                              <p:par>
                                <p:cTn id="59" presetID="9" presetClass="exit" presetSubtype="0" fill="hold" grpId="1" nodeType="withEffect">
                                  <p:stCondLst>
                                    <p:cond delay="0"/>
                                  </p:stCondLst>
                                  <p:childTnLst>
                                    <p:animEffect transition="out" filter="dissolve">
                                      <p:cBhvr>
                                        <p:cTn id="60" dur="500"/>
                                        <p:tgtEl>
                                          <p:spTgt spid="35859"/>
                                        </p:tgtEl>
                                      </p:cBhvr>
                                    </p:animEffect>
                                    <p:set>
                                      <p:cBhvr>
                                        <p:cTn id="61" dur="1" fill="hold">
                                          <p:stCondLst>
                                            <p:cond delay="499"/>
                                          </p:stCondLst>
                                        </p:cTn>
                                        <p:tgtEl>
                                          <p:spTgt spid="35859"/>
                                        </p:tgtEl>
                                        <p:attrNameLst>
                                          <p:attrName>style.visibility</p:attrName>
                                        </p:attrNameLst>
                                      </p:cBhvr>
                                      <p:to>
                                        <p:strVal val="hidden"/>
                                      </p:to>
                                    </p:set>
                                  </p:childTnLst>
                                </p:cTn>
                              </p:par>
                              <p:par>
                                <p:cTn id="62" presetID="9" presetClass="exit" presetSubtype="0" fill="hold" grpId="1" nodeType="withEffect">
                                  <p:stCondLst>
                                    <p:cond delay="0"/>
                                  </p:stCondLst>
                                  <p:childTnLst>
                                    <p:animEffect transition="out" filter="dissolve">
                                      <p:cBhvr>
                                        <p:cTn id="63" dur="500"/>
                                        <p:tgtEl>
                                          <p:spTgt spid="35862"/>
                                        </p:tgtEl>
                                      </p:cBhvr>
                                    </p:animEffect>
                                    <p:set>
                                      <p:cBhvr>
                                        <p:cTn id="64" dur="1" fill="hold">
                                          <p:stCondLst>
                                            <p:cond delay="499"/>
                                          </p:stCondLst>
                                        </p:cTn>
                                        <p:tgtEl>
                                          <p:spTgt spid="35862"/>
                                        </p:tgtEl>
                                        <p:attrNameLst>
                                          <p:attrName>style.visibility</p:attrName>
                                        </p:attrNameLst>
                                      </p:cBhvr>
                                      <p:to>
                                        <p:strVal val="hidden"/>
                                      </p:to>
                                    </p:set>
                                  </p:childTnLst>
                                </p:cTn>
                              </p:par>
                              <p:par>
                                <p:cTn id="65" presetID="9" presetClass="entr" presetSubtype="0" fill="hold" nodeType="withEffect">
                                  <p:stCondLst>
                                    <p:cond delay="0"/>
                                  </p:stCondLst>
                                  <p:childTnLst>
                                    <p:set>
                                      <p:cBhvr>
                                        <p:cTn id="66" dur="1" fill="hold">
                                          <p:stCondLst>
                                            <p:cond delay="0"/>
                                          </p:stCondLst>
                                        </p:cTn>
                                        <p:tgtEl>
                                          <p:spTgt spid="35865"/>
                                        </p:tgtEl>
                                        <p:attrNameLst>
                                          <p:attrName>style.visibility</p:attrName>
                                        </p:attrNameLst>
                                      </p:cBhvr>
                                      <p:to>
                                        <p:strVal val="visible"/>
                                      </p:to>
                                    </p:set>
                                    <p:animEffect transition="in" filter="dissolve">
                                      <p:cBhvr>
                                        <p:cTn id="67" dur="2000"/>
                                        <p:tgtEl>
                                          <p:spTgt spid="35865"/>
                                        </p:tgtEl>
                                      </p:cBhvr>
                                    </p:animEffect>
                                  </p:childTnLst>
                                </p:cTn>
                              </p:par>
                              <p:par>
                                <p:cTn id="68" presetID="9" presetClass="entr" presetSubtype="0" fill="hold" nodeType="withEffect">
                                  <p:stCondLst>
                                    <p:cond delay="0"/>
                                  </p:stCondLst>
                                  <p:childTnLst>
                                    <p:set>
                                      <p:cBhvr>
                                        <p:cTn id="69" dur="1" fill="hold">
                                          <p:stCondLst>
                                            <p:cond delay="0"/>
                                          </p:stCondLst>
                                        </p:cTn>
                                        <p:tgtEl>
                                          <p:spTgt spid="35866"/>
                                        </p:tgtEl>
                                        <p:attrNameLst>
                                          <p:attrName>style.visibility</p:attrName>
                                        </p:attrNameLst>
                                      </p:cBhvr>
                                      <p:to>
                                        <p:strVal val="visible"/>
                                      </p:to>
                                    </p:set>
                                    <p:animEffect transition="in" filter="dissolve">
                                      <p:cBhvr>
                                        <p:cTn id="70" dur="2000"/>
                                        <p:tgtEl>
                                          <p:spTgt spid="35866"/>
                                        </p:tgtEl>
                                      </p:cBhvr>
                                    </p:animEffect>
                                  </p:childTnLst>
                                </p:cTn>
                              </p:par>
                              <p:par>
                                <p:cTn id="71" presetID="9" presetClass="entr" presetSubtype="0" fill="hold" nodeType="withEffect">
                                  <p:stCondLst>
                                    <p:cond delay="0"/>
                                  </p:stCondLst>
                                  <p:childTnLst>
                                    <p:set>
                                      <p:cBhvr>
                                        <p:cTn id="72" dur="1" fill="hold">
                                          <p:stCondLst>
                                            <p:cond delay="0"/>
                                          </p:stCondLst>
                                        </p:cTn>
                                        <p:tgtEl>
                                          <p:spTgt spid="35867"/>
                                        </p:tgtEl>
                                        <p:attrNameLst>
                                          <p:attrName>style.visibility</p:attrName>
                                        </p:attrNameLst>
                                      </p:cBhvr>
                                      <p:to>
                                        <p:strVal val="visible"/>
                                      </p:to>
                                    </p:set>
                                    <p:animEffect transition="in" filter="dissolve">
                                      <p:cBhvr>
                                        <p:cTn id="73" dur="2000"/>
                                        <p:tgtEl>
                                          <p:spTgt spid="35867"/>
                                        </p:tgtEl>
                                      </p:cBhvr>
                                    </p:animEffect>
                                  </p:childTnLst>
                                </p:cTn>
                              </p:par>
                              <p:par>
                                <p:cTn id="74" presetID="9" presetClass="entr" presetSubtype="0" fill="hold" nodeType="withEffect">
                                  <p:stCondLst>
                                    <p:cond delay="0"/>
                                  </p:stCondLst>
                                  <p:childTnLst>
                                    <p:set>
                                      <p:cBhvr>
                                        <p:cTn id="75" dur="1" fill="hold">
                                          <p:stCondLst>
                                            <p:cond delay="0"/>
                                          </p:stCondLst>
                                        </p:cTn>
                                        <p:tgtEl>
                                          <p:spTgt spid="35868"/>
                                        </p:tgtEl>
                                        <p:attrNameLst>
                                          <p:attrName>style.visibility</p:attrName>
                                        </p:attrNameLst>
                                      </p:cBhvr>
                                      <p:to>
                                        <p:strVal val="visible"/>
                                      </p:to>
                                    </p:set>
                                    <p:animEffect transition="in" filter="dissolve">
                                      <p:cBhvr>
                                        <p:cTn id="76" dur="2000"/>
                                        <p:tgtEl>
                                          <p:spTgt spid="35868"/>
                                        </p:tgtEl>
                                      </p:cBhvr>
                                    </p:animEffect>
                                  </p:childTnLst>
                                </p:cTn>
                              </p:par>
                              <p:par>
                                <p:cTn id="77" presetID="1" presetClass="exit" presetSubtype="0" fill="hold" grpId="1" nodeType="withEffect">
                                  <p:stCondLst>
                                    <p:cond delay="0"/>
                                  </p:stCondLst>
                                  <p:childTnLst>
                                    <p:set>
                                      <p:cBhvr>
                                        <p:cTn id="78" dur="1" fill="hold">
                                          <p:stCondLst>
                                            <p:cond delay="0"/>
                                          </p:stCondLst>
                                        </p:cTn>
                                        <p:tgtEl>
                                          <p:spTgt spid="31"/>
                                        </p:tgtEl>
                                        <p:attrNameLst>
                                          <p:attrName>style.visibility</p:attrName>
                                        </p:attrNameLst>
                                      </p:cBhvr>
                                      <p:to>
                                        <p:strVal val="hidden"/>
                                      </p:to>
                                    </p:set>
                                  </p:childTnLst>
                                </p:cTn>
                              </p:par>
                              <p:par>
                                <p:cTn id="79" presetID="9" presetClass="entr" presetSubtype="0" fill="hold" nodeType="withEffect">
                                  <p:stCondLst>
                                    <p:cond delay="0"/>
                                  </p:stCondLst>
                                  <p:childTnLst>
                                    <p:set>
                                      <p:cBhvr>
                                        <p:cTn id="80" dur="1" fill="hold">
                                          <p:stCondLst>
                                            <p:cond delay="0"/>
                                          </p:stCondLst>
                                        </p:cTn>
                                        <p:tgtEl>
                                          <p:spTgt spid="35869"/>
                                        </p:tgtEl>
                                        <p:attrNameLst>
                                          <p:attrName>style.visibility</p:attrName>
                                        </p:attrNameLst>
                                      </p:cBhvr>
                                      <p:to>
                                        <p:strVal val="visible"/>
                                      </p:to>
                                    </p:set>
                                    <p:animEffect transition="in" filter="dissolve">
                                      <p:cBhvr>
                                        <p:cTn id="81" dur="2000"/>
                                        <p:tgtEl>
                                          <p:spTgt spid="35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6" grpId="0"/>
      <p:bldP spid="94217" grpId="0"/>
      <p:bldP spid="94218" grpId="0"/>
      <p:bldP spid="94219" grpId="0"/>
      <p:bldP spid="94222" grpId="0"/>
      <p:bldP spid="94223" grpId="0"/>
      <p:bldP spid="94229" grpId="0"/>
      <p:bldP spid="94229" grpId="1"/>
      <p:bldP spid="35859" grpId="0"/>
      <p:bldP spid="35859" grpId="1"/>
      <p:bldP spid="35860" grpId="0"/>
      <p:bldP spid="35860" grpId="1"/>
      <p:bldP spid="35861" grpId="0" animBg="1"/>
      <p:bldP spid="35861" grpId="1" animBg="1"/>
      <p:bldP spid="35862" grpId="0" animBg="1"/>
      <p:bldP spid="35862" grpId="1" animBg="1"/>
      <p:bldP spid="31" grpId="0" animBg="1"/>
      <p:bldP spid="31"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C3D49F1D-E68C-4E0D-95FE-A2B21371ACBB}" type="slidenum">
              <a:rPr lang="de-DE" altLang="en-US" sz="1100">
                <a:solidFill>
                  <a:schemeClr val="tx1"/>
                </a:solidFill>
                <a:cs typeface="Arial" pitchFamily="34" charset="0"/>
              </a:rPr>
              <a:pPr algn="r" hangingPunct="1">
                <a:lnSpc>
                  <a:spcPct val="100000"/>
                </a:lnSpc>
                <a:buClrTx/>
                <a:buSzTx/>
                <a:buFontTx/>
                <a:buNone/>
              </a:pPr>
              <a:t>63</a:t>
            </a:fld>
            <a:endParaRPr lang="de-DE" altLang="en-US" sz="1100">
              <a:solidFill>
                <a:schemeClr val="tx1"/>
              </a:solidFill>
              <a:cs typeface="Arial" pitchFamily="34" charset="0"/>
            </a:endParaRPr>
          </a:p>
        </p:txBody>
      </p:sp>
      <p:sp>
        <p:nvSpPr>
          <p:cNvPr id="4101" name="Rectangle 5"/>
          <p:cNvSpPr>
            <a:spLocks noGrp="1" noChangeArrowheads="1"/>
          </p:cNvSpPr>
          <p:nvPr>
            <p:ph type="title" idx="4294967295"/>
          </p:nvPr>
        </p:nvSpPr>
        <p:spPr>
          <a:xfrm>
            <a:off x="503552" y="302277"/>
            <a:ext cx="9073185" cy="1260432"/>
          </a:xfrm>
          <a:noFill/>
        </p:spPr>
        <p:txBody>
          <a:bodyPr lIns="90000" tIns="46800" rIns="90000" bIns="46800" rtlCol="0">
            <a:normAutofit/>
            <a:scene3d>
              <a:camera prst="orthographicFront"/>
              <a:lightRig rig="soft" dir="t"/>
            </a:scene3d>
            <a:sp3d prstMaterial="softEdge">
              <a:bevelT w="25400" h="25400"/>
            </a:sp3d>
          </a:bodyPr>
          <a:lstStyle/>
          <a:p>
            <a:pPr algn="l" defTabSz="914400" fontAlgn="auto" hangingPunct="1">
              <a:lnSpc>
                <a:spcPct val="100000"/>
              </a:lnSpc>
              <a:spcAft>
                <a:spcPts val="0"/>
              </a:spcAft>
              <a:buClrTx/>
              <a:buSzTx/>
              <a:buFontTx/>
              <a:buNone/>
              <a:defRPr/>
            </a:pPr>
            <a:r>
              <a:rPr lang="de-DE" sz="3200" b="1" kern="1200">
                <a:solidFill>
                  <a:schemeClr val="tx2"/>
                </a:solidFill>
                <a:effectLst>
                  <a:outerShdw blurRad="31750" dist="25400" dir="5400000" algn="tl" rotWithShape="0">
                    <a:srgbClr val="000000">
                      <a:alpha val="25000"/>
                    </a:srgbClr>
                  </a:outerShdw>
                </a:effectLst>
                <a:latin typeface="+mj-lt"/>
                <a:ea typeface="+mj-ea"/>
                <a:cs typeface="+mj-cs"/>
              </a:rPr>
              <a:t>The model</a:t>
            </a:r>
          </a:p>
        </p:txBody>
      </p:sp>
      <p:pic>
        <p:nvPicPr>
          <p:cNvPr id="35868"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9063" y="1716088"/>
            <a:ext cx="6191250"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5"/>
          <p:cNvSpPr>
            <a:spLocks noChangeArrowheads="1"/>
          </p:cNvSpPr>
          <p:nvPr/>
        </p:nvSpPr>
        <p:spPr bwMode="auto">
          <a:xfrm>
            <a:off x="5278438" y="6954838"/>
            <a:ext cx="4171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207" tIns="51588" rIns="99207" bIns="51588"/>
          <a:lstStyle>
            <a:lvl1pPr marL="377825" indent="-377825" defTabSz="503238">
              <a:defRPr>
                <a:solidFill>
                  <a:srgbClr val="000000"/>
                </a:solidFill>
                <a:latin typeface="Arial" pitchFamily="34" charset="0"/>
              </a:defRPr>
            </a:lvl1pPr>
            <a:lvl2pPr marL="817563" indent="-314325" defTabSz="503238">
              <a:defRPr>
                <a:solidFill>
                  <a:srgbClr val="000000"/>
                </a:solidFill>
                <a:latin typeface="Arial" pitchFamily="34" charset="0"/>
              </a:defRPr>
            </a:lvl2pPr>
            <a:lvl3pPr marL="1260475" indent="-252413" defTabSz="503238">
              <a:defRPr>
                <a:solidFill>
                  <a:srgbClr val="000000"/>
                </a:solidFill>
                <a:latin typeface="Arial" pitchFamily="34" charset="0"/>
              </a:defRPr>
            </a:lvl3pPr>
            <a:lvl4pPr marL="1763713" indent="-252413" defTabSz="503238">
              <a:defRPr>
                <a:solidFill>
                  <a:srgbClr val="000000"/>
                </a:solidFill>
                <a:latin typeface="Arial" pitchFamily="34" charset="0"/>
              </a:defRPr>
            </a:lvl4pPr>
            <a:lvl5pPr marL="2268538" indent="-252413" defTabSz="503238">
              <a:defRPr>
                <a:solidFill>
                  <a:srgbClr val="000000"/>
                </a:solidFill>
                <a:latin typeface="Arial" pitchFamily="34" charset="0"/>
              </a:defRPr>
            </a:lvl5pPr>
            <a:lvl6pPr marL="27257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503238"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lvl="1" algn="ctr" eaLnBrk="0">
              <a:lnSpc>
                <a:spcPct val="100000"/>
              </a:lnSpc>
            </a:pPr>
            <a:r>
              <a:rPr lang="en-GB" altLang="en-US" sz="1300">
                <a:solidFill>
                  <a:schemeClr val="tx1"/>
                </a:solidFill>
                <a:latin typeface="Lucida Sans Unicode" pitchFamily="34" charset="0"/>
                <a:cs typeface="Arial" pitchFamily="34" charset="0"/>
              </a:rPr>
              <a:t>Tetzlaff et al., PLoS CB 2010 (in press)</a:t>
            </a:r>
          </a:p>
        </p:txBody>
      </p:sp>
      <p:pic>
        <p:nvPicPr>
          <p:cNvPr id="1617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3144838"/>
            <a:ext cx="3176588" cy="22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9" name="Text Box 7"/>
          <p:cNvSpPr txBox="1">
            <a:spLocks noChangeArrowheads="1"/>
          </p:cNvSpPr>
          <p:nvPr/>
        </p:nvSpPr>
        <p:spPr bwMode="auto">
          <a:xfrm>
            <a:off x="238125" y="2509838"/>
            <a:ext cx="345440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de-DE" altLang="en-US" sz="2600">
                <a:solidFill>
                  <a:srgbClr val="FF0000"/>
                </a:solidFill>
                <a:cs typeface="Arial" pitchFamily="34" charset="0"/>
              </a:rPr>
              <a:t>Homeostasis Process</a:t>
            </a:r>
          </a:p>
        </p:txBody>
      </p:sp>
      <p:sp>
        <p:nvSpPr>
          <p:cNvPr id="161800" name="Line 8"/>
          <p:cNvSpPr>
            <a:spLocks noChangeShapeType="1"/>
          </p:cNvSpPr>
          <p:nvPr/>
        </p:nvSpPr>
        <p:spPr bwMode="auto">
          <a:xfrm>
            <a:off x="3770313" y="4097338"/>
            <a:ext cx="1666875"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161798"/>
                                        </p:tgtEl>
                                        <p:attrNameLst>
                                          <p:attrName>style.visibility</p:attrName>
                                        </p:attrNameLst>
                                      </p:cBhvr>
                                      <p:to>
                                        <p:strVal val="visible"/>
                                      </p:to>
                                    </p:set>
                                    <p:animEffect transition="in" filter="dissolve">
                                      <p:cBhvr>
                                        <p:cTn id="7" dur="500"/>
                                        <p:tgtEl>
                                          <p:spTgt spid="161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2"/>
          <p:cNvSpPr txBox="1">
            <a:spLocks noChangeArrowheads="1"/>
          </p:cNvSpPr>
          <p:nvPr/>
        </p:nvSpPr>
        <p:spPr bwMode="auto">
          <a:xfrm>
            <a:off x="0" y="287338"/>
            <a:ext cx="10080625"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9pPr>
          </a:lstStyle>
          <a:p>
            <a:pPr algn="ctr">
              <a:spcBef>
                <a:spcPts val="1500"/>
              </a:spcBef>
            </a:pPr>
            <a:r>
              <a:rPr lang="en-GB" altLang="en-US" sz="2400" b="1">
                <a:solidFill>
                  <a:srgbClr val="333399"/>
                </a:solidFill>
              </a:rPr>
              <a:t>Developing network activity</a:t>
            </a:r>
          </a:p>
        </p:txBody>
      </p:sp>
      <p:pic>
        <p:nvPicPr>
          <p:cNvPr id="178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13" y="1319213"/>
            <a:ext cx="6586537" cy="49466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8180" name="Text Box 4"/>
          <p:cNvSpPr txBox="1">
            <a:spLocks noChangeArrowheads="1"/>
          </p:cNvSpPr>
          <p:nvPr/>
        </p:nvSpPr>
        <p:spPr bwMode="auto">
          <a:xfrm rot="16200000">
            <a:off x="-394494" y="3977482"/>
            <a:ext cx="1666875"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lgn="ctr">
              <a:spcBef>
                <a:spcPts val="1000"/>
              </a:spcBef>
            </a:pPr>
            <a:r>
              <a:rPr lang="en-GB" altLang="en-US" sz="1600">
                <a:solidFill>
                  <a:srgbClr val="000000"/>
                </a:solidFill>
              </a:rPr>
              <a:t>Excitatory </a:t>
            </a:r>
            <a:br>
              <a:rPr lang="en-GB" altLang="en-US" sz="1600">
                <a:solidFill>
                  <a:srgbClr val="000000"/>
                </a:solidFill>
              </a:rPr>
            </a:br>
            <a:r>
              <a:rPr lang="en-GB" altLang="en-US" sz="1600">
                <a:solidFill>
                  <a:srgbClr val="000000"/>
                </a:solidFill>
              </a:rPr>
              <a:t>neurons</a:t>
            </a:r>
          </a:p>
        </p:txBody>
      </p:sp>
      <p:sp>
        <p:nvSpPr>
          <p:cNvPr id="178181" name="Text Box 5"/>
          <p:cNvSpPr txBox="1">
            <a:spLocks noChangeArrowheads="1"/>
          </p:cNvSpPr>
          <p:nvPr/>
        </p:nvSpPr>
        <p:spPr bwMode="auto">
          <a:xfrm rot="16200000">
            <a:off x="-394494" y="1516857"/>
            <a:ext cx="1666875"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lgn="ctr">
              <a:spcBef>
                <a:spcPts val="1000"/>
              </a:spcBef>
            </a:pPr>
            <a:r>
              <a:rPr lang="en-GB" altLang="en-US" sz="1600">
                <a:solidFill>
                  <a:srgbClr val="000000"/>
                </a:solidFill>
              </a:rPr>
              <a:t>Inhibitory neurons</a:t>
            </a:r>
          </a:p>
        </p:txBody>
      </p:sp>
      <p:sp>
        <p:nvSpPr>
          <p:cNvPr id="178182" name="Text Box 6"/>
          <p:cNvSpPr txBox="1">
            <a:spLocks noChangeArrowheads="1"/>
          </p:cNvSpPr>
          <p:nvPr/>
        </p:nvSpPr>
        <p:spPr bwMode="auto">
          <a:xfrm>
            <a:off x="6786563" y="6321425"/>
            <a:ext cx="47625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1000"/>
              </a:spcBef>
            </a:pPr>
            <a:r>
              <a:rPr lang="en-GB" altLang="en-US" sz="1600" i="1">
                <a:solidFill>
                  <a:srgbClr val="000000"/>
                </a:solidFill>
              </a:rPr>
              <a:t>T</a:t>
            </a:r>
          </a:p>
        </p:txBody>
      </p:sp>
      <p:sp>
        <p:nvSpPr>
          <p:cNvPr id="178183" name="Text Box 7"/>
          <p:cNvSpPr txBox="1">
            <a:spLocks noChangeArrowheads="1"/>
          </p:cNvSpPr>
          <p:nvPr/>
        </p:nvSpPr>
        <p:spPr bwMode="auto">
          <a:xfrm>
            <a:off x="7502525" y="5607050"/>
            <a:ext cx="714375"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1000"/>
              </a:spcBef>
            </a:pPr>
            <a:r>
              <a:rPr lang="en-GB" altLang="en-US" sz="1600">
                <a:solidFill>
                  <a:srgbClr val="000000"/>
                </a:solidFill>
              </a:rPr>
              <a:t>0,1</a:t>
            </a:r>
          </a:p>
        </p:txBody>
      </p:sp>
      <p:sp>
        <p:nvSpPr>
          <p:cNvPr id="178184" name="Text Box 8"/>
          <p:cNvSpPr txBox="1">
            <a:spLocks noChangeArrowheads="1"/>
          </p:cNvSpPr>
          <p:nvPr/>
        </p:nvSpPr>
        <p:spPr bwMode="auto">
          <a:xfrm>
            <a:off x="7502525" y="3727450"/>
            <a:ext cx="714375"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1000"/>
              </a:spcBef>
            </a:pPr>
            <a:r>
              <a:rPr lang="en-GB" altLang="en-US" sz="1600">
                <a:solidFill>
                  <a:srgbClr val="000000"/>
                </a:solidFill>
              </a:rPr>
              <a:t>0,5</a:t>
            </a:r>
          </a:p>
        </p:txBody>
      </p:sp>
      <p:sp>
        <p:nvSpPr>
          <p:cNvPr id="178185" name="Text Box 9"/>
          <p:cNvSpPr txBox="1">
            <a:spLocks noChangeArrowheads="1"/>
          </p:cNvSpPr>
          <p:nvPr/>
        </p:nvSpPr>
        <p:spPr bwMode="auto">
          <a:xfrm>
            <a:off x="7502525" y="1400175"/>
            <a:ext cx="714375"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1000"/>
              </a:spcBef>
            </a:pPr>
            <a:r>
              <a:rPr lang="en-GB" altLang="en-US" sz="1600">
                <a:solidFill>
                  <a:srgbClr val="000000"/>
                </a:solidFill>
              </a:rPr>
              <a:t>1</a:t>
            </a:r>
          </a:p>
        </p:txBody>
      </p:sp>
      <p:sp>
        <p:nvSpPr>
          <p:cNvPr id="178186" name="Text Box 10"/>
          <p:cNvSpPr txBox="1">
            <a:spLocks noChangeArrowheads="1"/>
          </p:cNvSpPr>
          <p:nvPr/>
        </p:nvSpPr>
        <p:spPr bwMode="auto">
          <a:xfrm>
            <a:off x="2978150" y="842963"/>
            <a:ext cx="254000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Lst>
              <a:defRPr>
                <a:solidFill>
                  <a:srgbClr val="000000"/>
                </a:solidFill>
                <a:latin typeface="Arial" pitchFamily="34" charset="0"/>
              </a:defRPr>
            </a:lvl1pPr>
            <a:lvl2pPr>
              <a:tabLst>
                <a:tab pos="723900" algn="l"/>
                <a:tab pos="1447800" algn="l"/>
                <a:tab pos="2171700" algn="l"/>
              </a:tabLst>
              <a:defRPr>
                <a:solidFill>
                  <a:srgbClr val="000000"/>
                </a:solidFill>
                <a:latin typeface="Arial" pitchFamily="34" charset="0"/>
              </a:defRPr>
            </a:lvl2pPr>
            <a:lvl3pPr>
              <a:tabLst>
                <a:tab pos="723900" algn="l"/>
                <a:tab pos="1447800" algn="l"/>
                <a:tab pos="2171700" algn="l"/>
              </a:tabLst>
              <a:defRPr>
                <a:solidFill>
                  <a:srgbClr val="000000"/>
                </a:solidFill>
                <a:latin typeface="Arial" pitchFamily="34" charset="0"/>
              </a:defRPr>
            </a:lvl3pPr>
            <a:lvl4pPr>
              <a:tabLst>
                <a:tab pos="723900" algn="l"/>
                <a:tab pos="1447800" algn="l"/>
                <a:tab pos="2171700" algn="l"/>
              </a:tabLst>
              <a:defRPr>
                <a:solidFill>
                  <a:srgbClr val="000000"/>
                </a:solidFill>
                <a:latin typeface="Arial" pitchFamily="34" charset="0"/>
              </a:defRPr>
            </a:lvl4pPr>
            <a:lvl5pPr>
              <a:tabLst>
                <a:tab pos="723900" algn="l"/>
                <a:tab pos="1447800" algn="l"/>
                <a:tab pos="21717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9pPr>
          </a:lstStyle>
          <a:p>
            <a:pPr>
              <a:spcBef>
                <a:spcPts val="1000"/>
              </a:spcBef>
            </a:pPr>
            <a:r>
              <a:rPr lang="en-GB" altLang="en-US" sz="1600"/>
              <a:t>Average activity</a:t>
            </a:r>
          </a:p>
        </p:txBody>
      </p:sp>
      <p:sp>
        <p:nvSpPr>
          <p:cNvPr id="178187" name="Text Box 11"/>
          <p:cNvSpPr txBox="1">
            <a:spLocks noChangeArrowheads="1"/>
          </p:cNvSpPr>
          <p:nvPr/>
        </p:nvSpPr>
        <p:spPr bwMode="auto">
          <a:xfrm>
            <a:off x="1468438" y="6399213"/>
            <a:ext cx="2065337"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Lst>
              <a:defRPr>
                <a:solidFill>
                  <a:srgbClr val="000000"/>
                </a:solidFill>
                <a:latin typeface="Arial" pitchFamily="34" charset="0"/>
              </a:defRPr>
            </a:lvl1pPr>
            <a:lvl2pPr>
              <a:tabLst>
                <a:tab pos="723900" algn="l"/>
                <a:tab pos="1447800" algn="l"/>
              </a:tabLst>
              <a:defRPr>
                <a:solidFill>
                  <a:srgbClr val="000000"/>
                </a:solidFill>
                <a:latin typeface="Arial" pitchFamily="34" charset="0"/>
              </a:defRPr>
            </a:lvl2pPr>
            <a:lvl3pPr>
              <a:tabLst>
                <a:tab pos="723900" algn="l"/>
                <a:tab pos="1447800" algn="l"/>
              </a:tabLst>
              <a:defRPr>
                <a:solidFill>
                  <a:srgbClr val="000000"/>
                </a:solidFill>
                <a:latin typeface="Arial" pitchFamily="34" charset="0"/>
              </a:defRPr>
            </a:lvl3pPr>
            <a:lvl4pPr>
              <a:tabLst>
                <a:tab pos="723900" algn="l"/>
                <a:tab pos="1447800" algn="l"/>
              </a:tabLst>
              <a:defRPr>
                <a:solidFill>
                  <a:srgbClr val="000000"/>
                </a:solidFill>
                <a:latin typeface="Arial" pitchFamily="34" charset="0"/>
              </a:defRPr>
            </a:lvl4pPr>
            <a:lvl5pPr>
              <a:tabLst>
                <a:tab pos="723900" algn="l"/>
                <a:tab pos="1447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9pPr>
          </a:lstStyle>
          <a:p>
            <a:pPr>
              <a:spcBef>
                <a:spcPts val="1000"/>
              </a:spcBef>
            </a:pPr>
            <a:r>
              <a:rPr lang="en-GB" altLang="en-US" sz="1600"/>
              <a:t>developing</a:t>
            </a:r>
          </a:p>
        </p:txBody>
      </p:sp>
      <p:sp>
        <p:nvSpPr>
          <p:cNvPr id="178188" name="Text Box 12"/>
          <p:cNvSpPr txBox="1">
            <a:spLocks noChangeArrowheads="1"/>
          </p:cNvSpPr>
          <p:nvPr/>
        </p:nvSpPr>
        <p:spPr bwMode="auto">
          <a:xfrm>
            <a:off x="4802188" y="6399213"/>
            <a:ext cx="2065337"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Lst>
              <a:defRPr>
                <a:solidFill>
                  <a:srgbClr val="000000"/>
                </a:solidFill>
                <a:latin typeface="Arial" pitchFamily="34" charset="0"/>
              </a:defRPr>
            </a:lvl1pPr>
            <a:lvl2pPr>
              <a:tabLst>
                <a:tab pos="723900" algn="l"/>
                <a:tab pos="1447800" algn="l"/>
              </a:tabLst>
              <a:defRPr>
                <a:solidFill>
                  <a:srgbClr val="000000"/>
                </a:solidFill>
                <a:latin typeface="Arial" pitchFamily="34" charset="0"/>
              </a:defRPr>
            </a:lvl2pPr>
            <a:lvl3pPr>
              <a:tabLst>
                <a:tab pos="723900" algn="l"/>
                <a:tab pos="1447800" algn="l"/>
              </a:tabLst>
              <a:defRPr>
                <a:solidFill>
                  <a:srgbClr val="000000"/>
                </a:solidFill>
                <a:latin typeface="Arial" pitchFamily="34" charset="0"/>
              </a:defRPr>
            </a:lvl3pPr>
            <a:lvl4pPr>
              <a:tabLst>
                <a:tab pos="723900" algn="l"/>
                <a:tab pos="1447800" algn="l"/>
              </a:tabLst>
              <a:defRPr>
                <a:solidFill>
                  <a:srgbClr val="000000"/>
                </a:solidFill>
                <a:latin typeface="Arial" pitchFamily="34" charset="0"/>
              </a:defRPr>
            </a:lvl4pPr>
            <a:lvl5pPr>
              <a:tabLst>
                <a:tab pos="723900" algn="l"/>
                <a:tab pos="1447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9pPr>
          </a:lstStyle>
          <a:p>
            <a:pPr>
              <a:spcBef>
                <a:spcPts val="1000"/>
              </a:spcBef>
            </a:pPr>
            <a:r>
              <a:rPr lang="en-GB" altLang="en-US" sz="1600"/>
              <a:t>stable</a:t>
            </a:r>
          </a:p>
        </p:txBody>
      </p:sp>
      <p:grpSp>
        <p:nvGrpSpPr>
          <p:cNvPr id="178189" name="Group 13"/>
          <p:cNvGrpSpPr>
            <a:grpSpLocks/>
          </p:cNvGrpSpPr>
          <p:nvPr/>
        </p:nvGrpSpPr>
        <p:grpSpPr bwMode="auto">
          <a:xfrm>
            <a:off x="938213" y="1385888"/>
            <a:ext cx="6240462" cy="4846637"/>
            <a:chOff x="591" y="873"/>
            <a:chExt cx="3931" cy="3053"/>
          </a:xfrm>
        </p:grpSpPr>
        <p:sp>
          <p:nvSpPr>
            <p:cNvPr id="178190" name="Rectangle 14"/>
            <p:cNvSpPr>
              <a:spLocks noChangeArrowheads="1"/>
            </p:cNvSpPr>
            <p:nvPr/>
          </p:nvSpPr>
          <p:spPr bwMode="auto">
            <a:xfrm>
              <a:off x="591" y="1481"/>
              <a:ext cx="3925" cy="2446"/>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191" name="Rectangle 15"/>
            <p:cNvSpPr>
              <a:spLocks noChangeArrowheads="1"/>
            </p:cNvSpPr>
            <p:nvPr/>
          </p:nvSpPr>
          <p:spPr bwMode="auto">
            <a:xfrm>
              <a:off x="597" y="873"/>
              <a:ext cx="3925" cy="605"/>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78192" name="Text Box 16"/>
          <p:cNvSpPr txBox="1">
            <a:spLocks noChangeArrowheads="1"/>
          </p:cNvSpPr>
          <p:nvPr/>
        </p:nvSpPr>
        <p:spPr bwMode="auto">
          <a:xfrm>
            <a:off x="7897813" y="1319213"/>
            <a:ext cx="2182812" cy="3859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Lst>
              <a:defRPr>
                <a:solidFill>
                  <a:srgbClr val="000000"/>
                </a:solidFill>
                <a:latin typeface="Arial" pitchFamily="34" charset="0"/>
              </a:defRPr>
            </a:lvl1pPr>
            <a:lvl2pPr>
              <a:tabLst>
                <a:tab pos="723900" algn="l"/>
                <a:tab pos="1447800" algn="l"/>
                <a:tab pos="2171700" algn="l"/>
              </a:tabLst>
              <a:defRPr>
                <a:solidFill>
                  <a:srgbClr val="000000"/>
                </a:solidFill>
                <a:latin typeface="Arial" pitchFamily="34" charset="0"/>
              </a:defRPr>
            </a:lvl2pPr>
            <a:lvl3pPr>
              <a:tabLst>
                <a:tab pos="723900" algn="l"/>
                <a:tab pos="1447800" algn="l"/>
                <a:tab pos="2171700" algn="l"/>
              </a:tabLst>
              <a:defRPr>
                <a:solidFill>
                  <a:srgbClr val="000000"/>
                </a:solidFill>
                <a:latin typeface="Arial" pitchFamily="34" charset="0"/>
              </a:defRPr>
            </a:lvl3pPr>
            <a:lvl4pPr>
              <a:tabLst>
                <a:tab pos="723900" algn="l"/>
                <a:tab pos="1447800" algn="l"/>
                <a:tab pos="2171700" algn="l"/>
              </a:tabLst>
              <a:defRPr>
                <a:solidFill>
                  <a:srgbClr val="000000"/>
                </a:solidFill>
                <a:latin typeface="Arial" pitchFamily="34" charset="0"/>
              </a:defRPr>
            </a:lvl4pPr>
            <a:lvl5pPr>
              <a:tabLst>
                <a:tab pos="723900" algn="l"/>
                <a:tab pos="1447800" algn="l"/>
                <a:tab pos="21717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9pPr>
          </a:lstStyle>
          <a:p>
            <a:pPr>
              <a:spcBef>
                <a:spcPts val="1000"/>
              </a:spcBef>
            </a:pPr>
            <a:r>
              <a:rPr lang="en-GB" altLang="en-US" sz="1600"/>
              <a:t>During development, the network periodically shows phases of strong fluctuations in activity that arise from strong synaptic rewiring (</a:t>
            </a:r>
            <a:r>
              <a:rPr lang="en-GB" altLang="en-US" sz="1600" b="1"/>
              <a:t>'critical periods</a:t>
            </a:r>
            <a:r>
              <a:rPr lang="en-GB" altLang="en-US" sz="1600"/>
              <a:t>') until network activities have reached a homeostatic equilibrium.</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2"/>
          <p:cNvSpPr txBox="1">
            <a:spLocks noChangeArrowheads="1"/>
          </p:cNvSpPr>
          <p:nvPr/>
        </p:nvSpPr>
        <p:spPr bwMode="auto">
          <a:xfrm>
            <a:off x="0" y="287338"/>
            <a:ext cx="100806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itchFamily="34" charset="0"/>
              </a:defRPr>
            </a:lvl9pPr>
          </a:lstStyle>
          <a:p>
            <a:pPr algn="ctr">
              <a:spcBef>
                <a:spcPts val="1500"/>
              </a:spcBef>
            </a:pPr>
            <a:r>
              <a:rPr lang="en-GB" altLang="en-US" sz="2400" b="1">
                <a:solidFill>
                  <a:srgbClr val="333399"/>
                </a:solidFill>
              </a:rPr>
              <a:t>Reorganizatzion after Deafferentation </a:t>
            </a:r>
          </a:p>
        </p:txBody>
      </p:sp>
      <p:sp>
        <p:nvSpPr>
          <p:cNvPr id="180227" name="Text Box 3"/>
          <p:cNvSpPr txBox="1">
            <a:spLocks noChangeArrowheads="1"/>
          </p:cNvSpPr>
          <p:nvPr/>
        </p:nvSpPr>
        <p:spPr bwMode="auto">
          <a:xfrm rot="16200000">
            <a:off x="-394494" y="4134645"/>
            <a:ext cx="1666875"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lgn="ctr">
              <a:spcBef>
                <a:spcPts val="1000"/>
              </a:spcBef>
            </a:pPr>
            <a:r>
              <a:rPr lang="en-GB" altLang="en-US" sz="1600">
                <a:solidFill>
                  <a:srgbClr val="000000"/>
                </a:solidFill>
              </a:rPr>
              <a:t>Excitatory </a:t>
            </a:r>
            <a:br>
              <a:rPr lang="en-GB" altLang="en-US" sz="1600">
                <a:solidFill>
                  <a:srgbClr val="000000"/>
                </a:solidFill>
              </a:rPr>
            </a:br>
            <a:r>
              <a:rPr lang="en-GB" altLang="en-US" sz="1600">
                <a:solidFill>
                  <a:srgbClr val="000000"/>
                </a:solidFill>
              </a:rPr>
              <a:t>neurons</a:t>
            </a:r>
          </a:p>
        </p:txBody>
      </p:sp>
      <p:sp>
        <p:nvSpPr>
          <p:cNvPr id="180228" name="Text Box 4"/>
          <p:cNvSpPr txBox="1">
            <a:spLocks noChangeArrowheads="1"/>
          </p:cNvSpPr>
          <p:nvPr/>
        </p:nvSpPr>
        <p:spPr bwMode="auto">
          <a:xfrm rot="16200000">
            <a:off x="-394494" y="1674020"/>
            <a:ext cx="1666875"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lgn="ctr">
              <a:spcBef>
                <a:spcPts val="1000"/>
              </a:spcBef>
            </a:pPr>
            <a:r>
              <a:rPr lang="en-GB" altLang="en-US" sz="1600">
                <a:solidFill>
                  <a:srgbClr val="000000"/>
                </a:solidFill>
              </a:rPr>
              <a:t>Inhibitory neurons</a:t>
            </a:r>
          </a:p>
        </p:txBody>
      </p:sp>
      <p:sp>
        <p:nvSpPr>
          <p:cNvPr id="180229" name="Text Box 5"/>
          <p:cNvSpPr txBox="1">
            <a:spLocks noChangeArrowheads="1"/>
          </p:cNvSpPr>
          <p:nvPr/>
        </p:nvSpPr>
        <p:spPr bwMode="auto">
          <a:xfrm>
            <a:off x="6786563" y="6478588"/>
            <a:ext cx="47625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1000"/>
              </a:spcBef>
            </a:pPr>
            <a:r>
              <a:rPr lang="en-GB" altLang="en-US" sz="1600" i="1">
                <a:solidFill>
                  <a:srgbClr val="000000"/>
                </a:solidFill>
              </a:rPr>
              <a:t>T</a:t>
            </a:r>
          </a:p>
        </p:txBody>
      </p:sp>
      <p:sp>
        <p:nvSpPr>
          <p:cNvPr id="180230" name="Text Box 6"/>
          <p:cNvSpPr txBox="1">
            <a:spLocks noChangeArrowheads="1"/>
          </p:cNvSpPr>
          <p:nvPr/>
        </p:nvSpPr>
        <p:spPr bwMode="auto">
          <a:xfrm>
            <a:off x="7659688" y="6161088"/>
            <a:ext cx="714375"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1000"/>
              </a:spcBef>
            </a:pPr>
            <a:r>
              <a:rPr lang="en-GB" altLang="en-US" sz="1600">
                <a:solidFill>
                  <a:srgbClr val="000000"/>
                </a:solidFill>
              </a:rPr>
              <a:t>0,1</a:t>
            </a:r>
          </a:p>
        </p:txBody>
      </p:sp>
      <p:sp>
        <p:nvSpPr>
          <p:cNvPr id="180231" name="Text Box 7"/>
          <p:cNvSpPr txBox="1">
            <a:spLocks noChangeArrowheads="1"/>
          </p:cNvSpPr>
          <p:nvPr/>
        </p:nvSpPr>
        <p:spPr bwMode="auto">
          <a:xfrm>
            <a:off x="7659688" y="3805238"/>
            <a:ext cx="714375"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1000"/>
              </a:spcBef>
            </a:pPr>
            <a:r>
              <a:rPr lang="en-GB" altLang="en-US" sz="1600">
                <a:solidFill>
                  <a:srgbClr val="000000"/>
                </a:solidFill>
              </a:rPr>
              <a:t>0,5</a:t>
            </a:r>
          </a:p>
        </p:txBody>
      </p:sp>
      <p:sp>
        <p:nvSpPr>
          <p:cNvPr id="180232" name="Text Box 8"/>
          <p:cNvSpPr txBox="1">
            <a:spLocks noChangeArrowheads="1"/>
          </p:cNvSpPr>
          <p:nvPr/>
        </p:nvSpPr>
        <p:spPr bwMode="auto">
          <a:xfrm>
            <a:off x="7659688" y="1503363"/>
            <a:ext cx="714375"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a:spcBef>
                <a:spcPts val="1000"/>
              </a:spcBef>
            </a:pPr>
            <a:r>
              <a:rPr lang="en-GB" altLang="en-US" sz="1600">
                <a:solidFill>
                  <a:srgbClr val="000000"/>
                </a:solidFill>
              </a:rPr>
              <a:t>1</a:t>
            </a:r>
          </a:p>
        </p:txBody>
      </p:sp>
      <p:sp>
        <p:nvSpPr>
          <p:cNvPr id="180233" name="Text Box 9"/>
          <p:cNvSpPr txBox="1">
            <a:spLocks noChangeArrowheads="1"/>
          </p:cNvSpPr>
          <p:nvPr/>
        </p:nvSpPr>
        <p:spPr bwMode="auto">
          <a:xfrm>
            <a:off x="2978150" y="1000125"/>
            <a:ext cx="254000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Lst>
              <a:defRPr>
                <a:solidFill>
                  <a:srgbClr val="000000"/>
                </a:solidFill>
                <a:latin typeface="Arial" pitchFamily="34" charset="0"/>
              </a:defRPr>
            </a:lvl1pPr>
            <a:lvl2pPr>
              <a:tabLst>
                <a:tab pos="723900" algn="l"/>
                <a:tab pos="1447800" algn="l"/>
                <a:tab pos="2171700" algn="l"/>
              </a:tabLst>
              <a:defRPr>
                <a:solidFill>
                  <a:srgbClr val="000000"/>
                </a:solidFill>
                <a:latin typeface="Arial" pitchFamily="34" charset="0"/>
              </a:defRPr>
            </a:lvl2pPr>
            <a:lvl3pPr>
              <a:tabLst>
                <a:tab pos="723900" algn="l"/>
                <a:tab pos="1447800" algn="l"/>
                <a:tab pos="2171700" algn="l"/>
              </a:tabLst>
              <a:defRPr>
                <a:solidFill>
                  <a:srgbClr val="000000"/>
                </a:solidFill>
                <a:latin typeface="Arial" pitchFamily="34" charset="0"/>
              </a:defRPr>
            </a:lvl3pPr>
            <a:lvl4pPr>
              <a:tabLst>
                <a:tab pos="723900" algn="l"/>
                <a:tab pos="1447800" algn="l"/>
                <a:tab pos="2171700" algn="l"/>
              </a:tabLst>
              <a:defRPr>
                <a:solidFill>
                  <a:srgbClr val="000000"/>
                </a:solidFill>
                <a:latin typeface="Arial" pitchFamily="34" charset="0"/>
              </a:defRPr>
            </a:lvl4pPr>
            <a:lvl5pPr>
              <a:tabLst>
                <a:tab pos="723900" algn="l"/>
                <a:tab pos="1447800" algn="l"/>
                <a:tab pos="21717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Lst>
              <a:defRPr>
                <a:solidFill>
                  <a:srgbClr val="000000"/>
                </a:solidFill>
                <a:latin typeface="Arial" pitchFamily="34" charset="0"/>
              </a:defRPr>
            </a:lvl9pPr>
          </a:lstStyle>
          <a:p>
            <a:pPr>
              <a:spcBef>
                <a:spcPts val="1000"/>
              </a:spcBef>
            </a:pPr>
            <a:r>
              <a:rPr lang="en-GB" altLang="en-US" sz="1600"/>
              <a:t>Average activity</a:t>
            </a:r>
          </a:p>
        </p:txBody>
      </p:sp>
      <p:sp>
        <p:nvSpPr>
          <p:cNvPr id="180234" name="Text Box 10"/>
          <p:cNvSpPr txBox="1">
            <a:spLocks noChangeArrowheads="1"/>
          </p:cNvSpPr>
          <p:nvPr/>
        </p:nvSpPr>
        <p:spPr bwMode="auto">
          <a:xfrm>
            <a:off x="1549400" y="6556375"/>
            <a:ext cx="2065338"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Lst>
              <a:defRPr>
                <a:solidFill>
                  <a:srgbClr val="000000"/>
                </a:solidFill>
                <a:latin typeface="Arial" pitchFamily="34" charset="0"/>
              </a:defRPr>
            </a:lvl1pPr>
            <a:lvl2pPr>
              <a:tabLst>
                <a:tab pos="723900" algn="l"/>
                <a:tab pos="1447800" algn="l"/>
              </a:tabLst>
              <a:defRPr>
                <a:solidFill>
                  <a:srgbClr val="000000"/>
                </a:solidFill>
                <a:latin typeface="Arial" pitchFamily="34" charset="0"/>
              </a:defRPr>
            </a:lvl2pPr>
            <a:lvl3pPr>
              <a:tabLst>
                <a:tab pos="723900" algn="l"/>
                <a:tab pos="1447800" algn="l"/>
              </a:tabLst>
              <a:defRPr>
                <a:solidFill>
                  <a:srgbClr val="000000"/>
                </a:solidFill>
                <a:latin typeface="Arial" pitchFamily="34" charset="0"/>
              </a:defRPr>
            </a:lvl3pPr>
            <a:lvl4pPr>
              <a:tabLst>
                <a:tab pos="723900" algn="l"/>
                <a:tab pos="1447800" algn="l"/>
              </a:tabLst>
              <a:defRPr>
                <a:solidFill>
                  <a:srgbClr val="000000"/>
                </a:solidFill>
                <a:latin typeface="Arial" pitchFamily="34" charset="0"/>
              </a:defRPr>
            </a:lvl4pPr>
            <a:lvl5pPr>
              <a:tabLst>
                <a:tab pos="723900" algn="l"/>
                <a:tab pos="1447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9pPr>
          </a:lstStyle>
          <a:p>
            <a:pPr>
              <a:spcBef>
                <a:spcPts val="1000"/>
              </a:spcBef>
            </a:pPr>
            <a:r>
              <a:rPr lang="en-GB" altLang="en-US" sz="1600"/>
              <a:t>reorganizing</a:t>
            </a:r>
          </a:p>
        </p:txBody>
      </p:sp>
      <p:sp>
        <p:nvSpPr>
          <p:cNvPr id="180235" name="Text Box 11"/>
          <p:cNvSpPr txBox="1">
            <a:spLocks noChangeArrowheads="1"/>
          </p:cNvSpPr>
          <p:nvPr/>
        </p:nvSpPr>
        <p:spPr bwMode="auto">
          <a:xfrm>
            <a:off x="5675313" y="6954838"/>
            <a:ext cx="2065337"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Lst>
              <a:defRPr>
                <a:solidFill>
                  <a:srgbClr val="000000"/>
                </a:solidFill>
                <a:latin typeface="Arial" pitchFamily="34" charset="0"/>
              </a:defRPr>
            </a:lvl1pPr>
            <a:lvl2pPr>
              <a:tabLst>
                <a:tab pos="723900" algn="l"/>
                <a:tab pos="1447800" algn="l"/>
              </a:tabLst>
              <a:defRPr>
                <a:solidFill>
                  <a:srgbClr val="000000"/>
                </a:solidFill>
                <a:latin typeface="Arial" pitchFamily="34" charset="0"/>
              </a:defRPr>
            </a:lvl2pPr>
            <a:lvl3pPr>
              <a:tabLst>
                <a:tab pos="723900" algn="l"/>
                <a:tab pos="1447800" algn="l"/>
              </a:tabLst>
              <a:defRPr>
                <a:solidFill>
                  <a:srgbClr val="000000"/>
                </a:solidFill>
                <a:latin typeface="Arial" pitchFamily="34" charset="0"/>
              </a:defRPr>
            </a:lvl3pPr>
            <a:lvl4pPr>
              <a:tabLst>
                <a:tab pos="723900" algn="l"/>
                <a:tab pos="1447800" algn="l"/>
              </a:tabLst>
              <a:defRPr>
                <a:solidFill>
                  <a:srgbClr val="000000"/>
                </a:solidFill>
                <a:latin typeface="Arial" pitchFamily="34" charset="0"/>
              </a:defRPr>
            </a:lvl4pPr>
            <a:lvl5pPr>
              <a:tabLst>
                <a:tab pos="723900" algn="l"/>
                <a:tab pos="1447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9pPr>
          </a:lstStyle>
          <a:p>
            <a:pPr>
              <a:spcBef>
                <a:spcPts val="1000"/>
              </a:spcBef>
            </a:pPr>
            <a:r>
              <a:rPr lang="en-GB" altLang="en-US" sz="1600"/>
              <a:t>stable</a:t>
            </a:r>
          </a:p>
        </p:txBody>
      </p:sp>
      <p:pic>
        <p:nvPicPr>
          <p:cNvPr id="18023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13" y="1476375"/>
            <a:ext cx="6691312" cy="5032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0237" name="Rectangle 13"/>
          <p:cNvSpPr>
            <a:spLocks noChangeArrowheads="1"/>
          </p:cNvSpPr>
          <p:nvPr/>
        </p:nvSpPr>
        <p:spPr bwMode="auto">
          <a:xfrm>
            <a:off x="754063" y="4095750"/>
            <a:ext cx="77787" cy="793750"/>
          </a:xfrm>
          <a:prstGeom prst="rect">
            <a:avLst/>
          </a:pr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238" name="Rectangle 14"/>
          <p:cNvSpPr>
            <a:spLocks noChangeArrowheads="1"/>
          </p:cNvSpPr>
          <p:nvPr/>
        </p:nvSpPr>
        <p:spPr bwMode="auto">
          <a:xfrm>
            <a:off x="754063" y="1874838"/>
            <a:ext cx="77787" cy="238125"/>
          </a:xfrm>
          <a:prstGeom prst="rect">
            <a:avLst/>
          </a:pr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180239" name="Group 15"/>
          <p:cNvGrpSpPr>
            <a:grpSpLocks/>
          </p:cNvGrpSpPr>
          <p:nvPr/>
        </p:nvGrpSpPr>
        <p:grpSpPr bwMode="auto">
          <a:xfrm>
            <a:off x="357188" y="7034213"/>
            <a:ext cx="1984375" cy="504825"/>
            <a:chOff x="225" y="4431"/>
            <a:chExt cx="1250" cy="318"/>
          </a:xfrm>
        </p:grpSpPr>
        <p:sp>
          <p:nvSpPr>
            <p:cNvPr id="180240" name="Rectangle 16"/>
            <p:cNvSpPr>
              <a:spLocks noChangeArrowheads="1"/>
            </p:cNvSpPr>
            <p:nvPr/>
          </p:nvSpPr>
          <p:spPr bwMode="auto">
            <a:xfrm>
              <a:off x="225" y="4531"/>
              <a:ext cx="250" cy="48"/>
            </a:xfrm>
            <a:prstGeom prst="rect">
              <a:avLst/>
            </a:pr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241" name="Text Box 17"/>
            <p:cNvSpPr txBox="1">
              <a:spLocks noChangeArrowheads="1"/>
            </p:cNvSpPr>
            <p:nvPr/>
          </p:nvSpPr>
          <p:spPr bwMode="auto">
            <a:xfrm>
              <a:off x="475" y="4431"/>
              <a:ext cx="1001"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Lst>
                <a:defRPr>
                  <a:solidFill>
                    <a:srgbClr val="000000"/>
                  </a:solidFill>
                  <a:latin typeface="Arial" pitchFamily="34" charset="0"/>
                </a:defRPr>
              </a:lvl1pPr>
              <a:lvl2pPr>
                <a:tabLst>
                  <a:tab pos="723900" algn="l"/>
                  <a:tab pos="1447800" algn="l"/>
                </a:tabLst>
                <a:defRPr>
                  <a:solidFill>
                    <a:srgbClr val="000000"/>
                  </a:solidFill>
                  <a:latin typeface="Arial" pitchFamily="34" charset="0"/>
                </a:defRPr>
              </a:lvl2pPr>
              <a:lvl3pPr>
                <a:tabLst>
                  <a:tab pos="723900" algn="l"/>
                  <a:tab pos="1447800" algn="l"/>
                </a:tabLst>
                <a:defRPr>
                  <a:solidFill>
                    <a:srgbClr val="000000"/>
                  </a:solidFill>
                  <a:latin typeface="Arial" pitchFamily="34" charset="0"/>
                </a:defRPr>
              </a:lvl3pPr>
              <a:lvl4pPr>
                <a:tabLst>
                  <a:tab pos="723900" algn="l"/>
                  <a:tab pos="1447800" algn="l"/>
                </a:tabLst>
                <a:defRPr>
                  <a:solidFill>
                    <a:srgbClr val="000000"/>
                  </a:solidFill>
                  <a:latin typeface="Arial" pitchFamily="34" charset="0"/>
                </a:defRPr>
              </a:lvl4pPr>
              <a:lvl5pPr>
                <a:tabLst>
                  <a:tab pos="723900" algn="l"/>
                  <a:tab pos="1447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9pPr>
            </a:lstStyle>
            <a:p>
              <a:pPr>
                <a:spcBef>
                  <a:spcPts val="750"/>
                </a:spcBef>
              </a:pPr>
              <a:r>
                <a:rPr lang="en-GB" altLang="en-US" sz="1200"/>
                <a:t>Deafferented neurons</a:t>
              </a:r>
            </a:p>
          </p:txBody>
        </p:sp>
      </p:grpSp>
      <p:grpSp>
        <p:nvGrpSpPr>
          <p:cNvPr id="180242" name="Group 18"/>
          <p:cNvGrpSpPr>
            <a:grpSpLocks/>
          </p:cNvGrpSpPr>
          <p:nvPr/>
        </p:nvGrpSpPr>
        <p:grpSpPr bwMode="auto">
          <a:xfrm>
            <a:off x="938213" y="1525588"/>
            <a:ext cx="6351587" cy="4956175"/>
            <a:chOff x="591" y="961"/>
            <a:chExt cx="4001" cy="3122"/>
          </a:xfrm>
        </p:grpSpPr>
        <p:sp>
          <p:nvSpPr>
            <p:cNvPr id="180243" name="Rectangle 19"/>
            <p:cNvSpPr>
              <a:spLocks noChangeArrowheads="1"/>
            </p:cNvSpPr>
            <p:nvPr/>
          </p:nvSpPr>
          <p:spPr bwMode="auto">
            <a:xfrm>
              <a:off x="591" y="1583"/>
              <a:ext cx="3995" cy="2501"/>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244" name="Rectangle 20"/>
            <p:cNvSpPr>
              <a:spLocks noChangeArrowheads="1"/>
            </p:cNvSpPr>
            <p:nvPr/>
          </p:nvSpPr>
          <p:spPr bwMode="auto">
            <a:xfrm>
              <a:off x="597" y="961"/>
              <a:ext cx="3996" cy="619"/>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80245" name="Text Box 21"/>
          <p:cNvSpPr txBox="1">
            <a:spLocks noChangeArrowheads="1"/>
          </p:cNvSpPr>
          <p:nvPr/>
        </p:nvSpPr>
        <p:spPr bwMode="auto">
          <a:xfrm>
            <a:off x="8174038" y="1477963"/>
            <a:ext cx="1906587"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Lst>
              <a:defRPr>
                <a:solidFill>
                  <a:srgbClr val="000000"/>
                </a:solidFill>
                <a:latin typeface="Arial" pitchFamily="34" charset="0"/>
              </a:defRPr>
            </a:lvl1pPr>
            <a:lvl2pPr>
              <a:tabLst>
                <a:tab pos="723900" algn="l"/>
                <a:tab pos="1447800" algn="l"/>
              </a:tabLst>
              <a:defRPr>
                <a:solidFill>
                  <a:srgbClr val="000000"/>
                </a:solidFill>
                <a:latin typeface="Arial" pitchFamily="34" charset="0"/>
              </a:defRPr>
            </a:lvl2pPr>
            <a:lvl3pPr>
              <a:tabLst>
                <a:tab pos="723900" algn="l"/>
                <a:tab pos="1447800" algn="l"/>
              </a:tabLst>
              <a:defRPr>
                <a:solidFill>
                  <a:srgbClr val="000000"/>
                </a:solidFill>
                <a:latin typeface="Arial" pitchFamily="34" charset="0"/>
              </a:defRPr>
            </a:lvl3pPr>
            <a:lvl4pPr>
              <a:tabLst>
                <a:tab pos="723900" algn="l"/>
                <a:tab pos="1447800" algn="l"/>
              </a:tabLst>
              <a:defRPr>
                <a:solidFill>
                  <a:srgbClr val="000000"/>
                </a:solidFill>
                <a:latin typeface="Arial" pitchFamily="34" charset="0"/>
              </a:defRPr>
            </a:lvl4pPr>
            <a:lvl5pPr>
              <a:tabLst>
                <a:tab pos="723900" algn="l"/>
                <a:tab pos="1447800" algn="l"/>
              </a:tabLst>
              <a:defRPr>
                <a:solidFill>
                  <a:srgbClr val="000000"/>
                </a:solidFill>
                <a:latin typeface="Arial" pitchFamily="34" charset="0"/>
              </a:defRPr>
            </a:lvl5pPr>
            <a:lvl6pPr marL="15367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6pPr>
            <a:lvl7pPr marL="19939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7pPr>
            <a:lvl8pPr marL="24511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8pPr>
            <a:lvl9pPr marL="2908300" indent="-215900" defTabSz="449263" fontAlgn="base" hangingPunct="0">
              <a:lnSpc>
                <a:spcPct val="93000"/>
              </a:lnSpc>
              <a:spcBef>
                <a:spcPct val="0"/>
              </a:spcBef>
              <a:spcAft>
                <a:spcPct val="0"/>
              </a:spcAft>
              <a:buClr>
                <a:srgbClr val="000000"/>
              </a:buClr>
              <a:buSzPct val="45000"/>
              <a:buFont typeface="Wingdings" pitchFamily="2" charset="2"/>
              <a:tabLst>
                <a:tab pos="723900" algn="l"/>
                <a:tab pos="1447800" algn="l"/>
              </a:tabLst>
              <a:defRPr>
                <a:solidFill>
                  <a:srgbClr val="000000"/>
                </a:solidFill>
                <a:latin typeface="Arial" pitchFamily="34" charset="0"/>
              </a:defRPr>
            </a:lvl9pPr>
          </a:lstStyle>
          <a:p>
            <a:pPr>
              <a:spcBef>
                <a:spcPts val="1000"/>
              </a:spcBef>
            </a:pPr>
            <a:r>
              <a:rPr lang="en-GB" altLang="en-US" sz="1600"/>
              <a:t>Synaptic rewiring leads to a </a:t>
            </a:r>
            <a:r>
              <a:rPr lang="en-GB" altLang="en-US" sz="1600" b="1"/>
              <a:t>reinnervation</a:t>
            </a:r>
            <a:r>
              <a:rPr lang="en-GB" altLang="en-US" sz="1600"/>
              <a:t> of deafferented neurons and rebalance their activity levels.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595313" y="127000"/>
            <a:ext cx="8732837"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spcBef>
                <a:spcPct val="50000"/>
              </a:spcBef>
              <a:buClrTx/>
              <a:buSzTx/>
              <a:buFontTx/>
              <a:buNone/>
            </a:pPr>
            <a:r>
              <a:rPr lang="de-DE" altLang="en-US" sz="3500">
                <a:solidFill>
                  <a:srgbClr val="333399"/>
                </a:solidFill>
                <a:latin typeface="Lucida Sans Unicode" pitchFamily="34" charset="0"/>
                <a:cs typeface="Arial" pitchFamily="34" charset="0"/>
              </a:rPr>
              <a:t>Different Forms of Plasticity</a:t>
            </a:r>
          </a:p>
        </p:txBody>
      </p:sp>
      <p:sp>
        <p:nvSpPr>
          <p:cNvPr id="5" name="TextBox 4"/>
          <p:cNvSpPr txBox="1">
            <a:spLocks noChangeArrowheads="1"/>
          </p:cNvSpPr>
          <p:nvPr/>
        </p:nvSpPr>
        <p:spPr bwMode="auto">
          <a:xfrm>
            <a:off x="198438" y="2114550"/>
            <a:ext cx="272256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US" altLang="en-US" sz="2600" b="1">
                <a:solidFill>
                  <a:schemeClr val="tx1"/>
                </a:solidFill>
                <a:effectLst>
                  <a:outerShdw blurRad="38100" dist="38100" dir="2700000" algn="tl">
                    <a:srgbClr val="C0C0C0"/>
                  </a:outerShdw>
                </a:effectLst>
                <a:latin typeface="Calibri" pitchFamily="34" charset="0"/>
                <a:cs typeface="Arial" pitchFamily="34" charset="0"/>
              </a:rPr>
              <a:t>Synaptic Plasticity</a:t>
            </a:r>
          </a:p>
        </p:txBody>
      </p:sp>
      <p:sp>
        <p:nvSpPr>
          <p:cNvPr id="122" name="TextBox 121"/>
          <p:cNvSpPr txBox="1">
            <a:spLocks noChangeArrowheads="1"/>
          </p:cNvSpPr>
          <p:nvPr/>
        </p:nvSpPr>
        <p:spPr bwMode="auto">
          <a:xfrm>
            <a:off x="7104063" y="1620838"/>
            <a:ext cx="2817812"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US" altLang="en-US" sz="2200" b="1">
                <a:solidFill>
                  <a:schemeClr val="tx1"/>
                </a:solidFill>
                <a:effectLst>
                  <a:outerShdw blurRad="38100" dist="38100" dir="2700000" algn="tl">
                    <a:srgbClr val="C0C0C0"/>
                  </a:outerShdw>
                </a:effectLst>
                <a:latin typeface="Calibri" pitchFamily="34" charset="0"/>
                <a:cs typeface="Arial" pitchFamily="34" charset="0"/>
              </a:rPr>
              <a:t>Hebbian plasticity </a:t>
            </a:r>
            <a:r>
              <a:rPr lang="en-US" altLang="en-US" sz="2200">
                <a:solidFill>
                  <a:schemeClr val="tx1"/>
                </a:solidFill>
                <a:latin typeface="Calibri" pitchFamily="34" charset="0"/>
                <a:cs typeface="Arial" pitchFamily="34" charset="0"/>
              </a:rPr>
              <a:t> (or other, STDP) for synaptic growth or shrinkage.</a:t>
            </a:r>
            <a:endParaRPr lang="en-US" altLang="en-US" sz="2200" b="1">
              <a:solidFill>
                <a:schemeClr val="tx1"/>
              </a:solidFill>
              <a:effectLst>
                <a:outerShdw blurRad="38100" dist="38100" dir="2700000" algn="tl">
                  <a:srgbClr val="C0C0C0"/>
                </a:outerShdw>
              </a:effectLst>
              <a:latin typeface="Calibri" pitchFamily="34" charset="0"/>
              <a:cs typeface="Arial" pitchFamily="34" charset="0"/>
            </a:endParaRPr>
          </a:p>
        </p:txBody>
      </p:sp>
      <p:pic>
        <p:nvPicPr>
          <p:cNvPr id="12083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1563" y="2109788"/>
            <a:ext cx="1649412" cy="59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838" name="Oval 6"/>
          <p:cNvSpPr>
            <a:spLocks noChangeArrowheads="1"/>
          </p:cNvSpPr>
          <p:nvPr/>
        </p:nvSpPr>
        <p:spPr bwMode="auto">
          <a:xfrm>
            <a:off x="4802188" y="1217613"/>
            <a:ext cx="319087" cy="31908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839" name="Line 7"/>
          <p:cNvSpPr>
            <a:spLocks noChangeShapeType="1"/>
          </p:cNvSpPr>
          <p:nvPr/>
        </p:nvSpPr>
        <p:spPr bwMode="auto">
          <a:xfrm>
            <a:off x="3771900" y="1377950"/>
            <a:ext cx="1030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840" name="Line 8"/>
          <p:cNvSpPr>
            <a:spLocks noChangeShapeType="1"/>
          </p:cNvSpPr>
          <p:nvPr/>
        </p:nvSpPr>
        <p:spPr bwMode="auto">
          <a:xfrm>
            <a:off x="5121275" y="1377950"/>
            <a:ext cx="1030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841" name="Text Box 9"/>
          <p:cNvSpPr txBox="1">
            <a:spLocks noChangeArrowheads="1"/>
          </p:cNvSpPr>
          <p:nvPr/>
        </p:nvSpPr>
        <p:spPr bwMode="auto">
          <a:xfrm>
            <a:off x="4010025" y="842963"/>
            <a:ext cx="398463"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GB" altLang="en-US" sz="3100" i="1">
                <a:solidFill>
                  <a:schemeClr val="tx1"/>
                </a:solidFill>
                <a:latin typeface="Times New Roman" pitchFamily="18" charset="0"/>
                <a:cs typeface="Arial" pitchFamily="34" charset="0"/>
              </a:rPr>
              <a:t>u</a:t>
            </a:r>
            <a:endParaRPr lang="en-US" altLang="en-US" sz="3100" i="1">
              <a:solidFill>
                <a:schemeClr val="tx1"/>
              </a:solidFill>
              <a:latin typeface="Times New Roman" pitchFamily="18" charset="0"/>
              <a:cs typeface="Arial" pitchFamily="34" charset="0"/>
            </a:endParaRPr>
          </a:p>
        </p:txBody>
      </p:sp>
      <p:sp>
        <p:nvSpPr>
          <p:cNvPr id="120842" name="Text Box 10"/>
          <p:cNvSpPr txBox="1">
            <a:spLocks noChangeArrowheads="1"/>
          </p:cNvSpPr>
          <p:nvPr/>
        </p:nvSpPr>
        <p:spPr bwMode="auto">
          <a:xfrm>
            <a:off x="5483225" y="842963"/>
            <a:ext cx="376238"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GB" altLang="en-US" sz="3100" i="1">
                <a:solidFill>
                  <a:schemeClr val="tx1"/>
                </a:solidFill>
                <a:latin typeface="Times New Roman" pitchFamily="18" charset="0"/>
                <a:cs typeface="Arial" pitchFamily="34" charset="0"/>
              </a:rPr>
              <a:t>v</a:t>
            </a:r>
            <a:endParaRPr lang="en-US" altLang="en-US" sz="3100" i="1">
              <a:solidFill>
                <a:schemeClr val="tx1"/>
              </a:solidFill>
              <a:latin typeface="Times New Roman" pitchFamily="18" charset="0"/>
              <a:cs typeface="Arial" pitchFamily="34" charset="0"/>
            </a:endParaRPr>
          </a:p>
        </p:txBody>
      </p:sp>
      <p:sp>
        <p:nvSpPr>
          <p:cNvPr id="120843" name="Text Box 11"/>
          <p:cNvSpPr txBox="1">
            <a:spLocks noChangeArrowheads="1"/>
          </p:cNvSpPr>
          <p:nvPr/>
        </p:nvSpPr>
        <p:spPr bwMode="auto">
          <a:xfrm>
            <a:off x="4486275" y="844550"/>
            <a:ext cx="471488"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GB" altLang="en-US" sz="3100" b="1" i="1">
                <a:solidFill>
                  <a:schemeClr val="tx1"/>
                </a:solidFill>
                <a:latin typeface="Symbol" pitchFamily="18" charset="2"/>
                <a:cs typeface="Arial" pitchFamily="34" charset="0"/>
              </a:rPr>
              <a:t>w</a:t>
            </a:r>
            <a:endParaRPr lang="en-US" altLang="en-US" sz="3100" b="1" i="1">
              <a:solidFill>
                <a:schemeClr val="tx1"/>
              </a:solidFill>
              <a:latin typeface="Symbol" pitchFamily="18" charset="2"/>
              <a:cs typeface="Arial" pitchFamily="34" charset="0"/>
            </a:endParaRPr>
          </a:p>
        </p:txBody>
      </p:sp>
      <p:grpSp>
        <p:nvGrpSpPr>
          <p:cNvPr id="120844" name="Group 12"/>
          <p:cNvGrpSpPr>
            <a:grpSpLocks/>
          </p:cNvGrpSpPr>
          <p:nvPr/>
        </p:nvGrpSpPr>
        <p:grpSpPr bwMode="auto">
          <a:xfrm>
            <a:off x="198438" y="3262313"/>
            <a:ext cx="9723437" cy="1444625"/>
            <a:chOff x="113" y="1864"/>
            <a:chExt cx="5556" cy="826"/>
          </a:xfrm>
        </p:grpSpPr>
        <p:sp>
          <p:nvSpPr>
            <p:cNvPr id="2" name="TextBox 4"/>
            <p:cNvSpPr txBox="1">
              <a:spLocks noChangeArrowheads="1"/>
            </p:cNvSpPr>
            <p:nvPr/>
          </p:nvSpPr>
          <p:spPr bwMode="auto">
            <a:xfrm>
              <a:off x="113" y="1888"/>
              <a:ext cx="18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US" altLang="en-US" sz="2600" b="1">
                  <a:solidFill>
                    <a:schemeClr val="tx1"/>
                  </a:solidFill>
                  <a:effectLst>
                    <a:outerShdw blurRad="38100" dist="38100" dir="2700000" algn="tl">
                      <a:srgbClr val="C0C0C0"/>
                    </a:outerShdw>
                  </a:effectLst>
                  <a:latin typeface="Calibri" pitchFamily="34" charset="0"/>
                  <a:cs typeface="Arial" pitchFamily="34" charset="0"/>
                </a:rPr>
                <a:t>Homeostatic Plasticity</a:t>
              </a:r>
            </a:p>
          </p:txBody>
        </p:sp>
        <p:sp>
          <p:nvSpPr>
            <p:cNvPr id="3" name="TextBox 121"/>
            <p:cNvSpPr txBox="1">
              <a:spLocks noChangeArrowheads="1"/>
            </p:cNvSpPr>
            <p:nvPr/>
          </p:nvSpPr>
          <p:spPr bwMode="auto">
            <a:xfrm>
              <a:off x="4059" y="1864"/>
              <a:ext cx="1610"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US" altLang="en-US" sz="2200" b="1">
                  <a:solidFill>
                    <a:schemeClr val="tx1"/>
                  </a:solidFill>
                  <a:effectLst>
                    <a:outerShdw blurRad="38100" dist="38100" dir="2700000" algn="tl">
                      <a:srgbClr val="C0C0C0"/>
                    </a:outerShdw>
                  </a:effectLst>
                  <a:latin typeface="Calibri" pitchFamily="34" charset="0"/>
                  <a:cs typeface="Arial" pitchFamily="34" charset="0"/>
                </a:rPr>
                <a:t>Firing rate homeostasis drive </a:t>
              </a:r>
              <a:r>
                <a:rPr lang="en-US" altLang="en-US" sz="2200">
                  <a:solidFill>
                    <a:schemeClr val="tx1"/>
                  </a:solidFill>
                  <a:latin typeface="Calibri" pitchFamily="34" charset="0"/>
                  <a:cs typeface="Arial" pitchFamily="34" charset="0"/>
                </a:rPr>
                <a:t> for synaptic (up or down) scaling.</a:t>
              </a:r>
              <a:endParaRPr lang="en-US" altLang="en-US" sz="2200" b="1">
                <a:solidFill>
                  <a:schemeClr val="tx1"/>
                </a:solidFill>
                <a:effectLst>
                  <a:outerShdw blurRad="38100" dist="38100" dir="2700000" algn="tl">
                    <a:srgbClr val="C0C0C0"/>
                  </a:outerShdw>
                </a:effectLst>
                <a:latin typeface="Calibri" pitchFamily="34" charset="0"/>
                <a:cs typeface="Arial" pitchFamily="34" charset="0"/>
              </a:endParaRPr>
            </a:p>
          </p:txBody>
        </p:sp>
        <p:pic>
          <p:nvPicPr>
            <p:cNvPr id="12084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 y="1979"/>
              <a:ext cx="158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0848"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BC7BC115-83B4-49D4-B909-0B29948AA921}" type="slidenum">
              <a:rPr lang="de-DE" altLang="en-US" sz="1100">
                <a:solidFill>
                  <a:schemeClr val="tx1"/>
                </a:solidFill>
                <a:cs typeface="Arial" pitchFamily="34" charset="0"/>
              </a:rPr>
              <a:pPr algn="r" hangingPunct="1">
                <a:lnSpc>
                  <a:spcPct val="100000"/>
                </a:lnSpc>
                <a:buClrTx/>
                <a:buSzTx/>
                <a:buFontTx/>
                <a:buNone/>
              </a:pPr>
              <a:t>7</a:t>
            </a:fld>
            <a:endParaRPr lang="de-DE" altLang="en-US" sz="1100">
              <a:solidFill>
                <a:schemeClr val="tx1"/>
              </a:solidFill>
              <a:cs typeface="Arial" pitchFamily="34" charset="0"/>
            </a:endParaRPr>
          </a:p>
        </p:txBody>
      </p:sp>
      <p:pic>
        <p:nvPicPr>
          <p:cNvPr id="12084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563" y="4337050"/>
            <a:ext cx="3733800"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50" name="TextBox 4"/>
          <p:cNvSpPr txBox="1">
            <a:spLocks noChangeArrowheads="1"/>
          </p:cNvSpPr>
          <p:nvPr/>
        </p:nvSpPr>
        <p:spPr bwMode="auto">
          <a:xfrm>
            <a:off x="6865938" y="6081713"/>
            <a:ext cx="25542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US" altLang="en-US" sz="1300">
                <a:solidFill>
                  <a:schemeClr val="tx1"/>
                </a:solidFill>
                <a:latin typeface="Lucida Sans Unicode" pitchFamily="34" charset="0"/>
                <a:cs typeface="Arial" pitchFamily="34" charset="0"/>
              </a:rPr>
              <a:t>Turrigiano and Nelson, 2004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0844"/>
                                        </p:tgtEl>
                                        <p:attrNameLst>
                                          <p:attrName>style.visibility</p:attrName>
                                        </p:attrNameLst>
                                      </p:cBhvr>
                                      <p:to>
                                        <p:strVal val="visible"/>
                                      </p:to>
                                    </p:set>
                                    <p:animEffect transition="in" filter="dissolve">
                                      <p:cBhvr>
                                        <p:cTn id="7" dur="500"/>
                                        <p:tgtEl>
                                          <p:spTgt spid="120844"/>
                                        </p:tgtEl>
                                      </p:cBhvr>
                                    </p:animEffect>
                                  </p:childTnLst>
                                </p:cTn>
                              </p:par>
                              <p:par>
                                <p:cTn id="8" presetID="9" presetClass="entr" presetSubtype="0" fill="hold" nodeType="withEffect">
                                  <p:stCondLst>
                                    <p:cond delay="0"/>
                                  </p:stCondLst>
                                  <p:childTnLst>
                                    <p:set>
                                      <p:cBhvr>
                                        <p:cTn id="9" dur="1" fill="hold">
                                          <p:stCondLst>
                                            <p:cond delay="0"/>
                                          </p:stCondLst>
                                        </p:cTn>
                                        <p:tgtEl>
                                          <p:spTgt spid="120849"/>
                                        </p:tgtEl>
                                        <p:attrNameLst>
                                          <p:attrName>style.visibility</p:attrName>
                                        </p:attrNameLst>
                                      </p:cBhvr>
                                      <p:to>
                                        <p:strVal val="visible"/>
                                      </p:to>
                                    </p:set>
                                    <p:animEffect transition="in" filter="dissolve">
                                      <p:cBhvr>
                                        <p:cTn id="10" dur="500"/>
                                        <p:tgtEl>
                                          <p:spTgt spid="120849"/>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120850"/>
                                        </p:tgtEl>
                                        <p:attrNameLst>
                                          <p:attrName>style.visibility</p:attrName>
                                        </p:attrNameLst>
                                      </p:cBhvr>
                                      <p:to>
                                        <p:strVal val="visible"/>
                                      </p:to>
                                    </p:set>
                                    <p:anim calcmode="lin" valueType="num">
                                      <p:cBhvr additive="base">
                                        <p:cTn id="13" dur="500" fill="hold"/>
                                        <p:tgtEl>
                                          <p:spTgt spid="120850"/>
                                        </p:tgtEl>
                                        <p:attrNameLst>
                                          <p:attrName>ppt_x</p:attrName>
                                        </p:attrNameLst>
                                      </p:cBhvr>
                                      <p:tavLst>
                                        <p:tav tm="0">
                                          <p:val>
                                            <p:strVal val="#ppt_x"/>
                                          </p:val>
                                        </p:tav>
                                        <p:tav tm="100000">
                                          <p:val>
                                            <p:strVal val="#ppt_x"/>
                                          </p:val>
                                        </p:tav>
                                      </p:tavLst>
                                    </p:anim>
                                    <p:anim calcmode="lin" valueType="num">
                                      <p:cBhvr additive="base">
                                        <p:cTn id="14" dur="500" fill="hold"/>
                                        <p:tgtEl>
                                          <p:spTgt spid="1208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50"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8" name="Text Box 2"/>
          <p:cNvSpPr txBox="1">
            <a:spLocks noChangeArrowheads="1"/>
          </p:cNvSpPr>
          <p:nvPr/>
        </p:nvSpPr>
        <p:spPr bwMode="auto">
          <a:xfrm>
            <a:off x="595313" y="127000"/>
            <a:ext cx="8732837"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ctr" hangingPunct="1">
              <a:lnSpc>
                <a:spcPct val="100000"/>
              </a:lnSpc>
              <a:spcBef>
                <a:spcPct val="50000"/>
              </a:spcBef>
              <a:buClrTx/>
              <a:buSzTx/>
              <a:buFontTx/>
              <a:buNone/>
            </a:pPr>
            <a:r>
              <a:rPr lang="de-DE" altLang="en-US" sz="3500">
                <a:solidFill>
                  <a:srgbClr val="333399"/>
                </a:solidFill>
                <a:latin typeface="Lucida Sans Unicode" pitchFamily="34" charset="0"/>
                <a:cs typeface="Arial" pitchFamily="34" charset="0"/>
              </a:rPr>
              <a:t>Different Forms of Plasticity</a:t>
            </a:r>
          </a:p>
        </p:txBody>
      </p:sp>
      <p:sp>
        <p:nvSpPr>
          <p:cNvPr id="5" name="TextBox 4"/>
          <p:cNvSpPr txBox="1">
            <a:spLocks noChangeArrowheads="1"/>
          </p:cNvSpPr>
          <p:nvPr/>
        </p:nvSpPr>
        <p:spPr bwMode="auto">
          <a:xfrm>
            <a:off x="198438" y="2114550"/>
            <a:ext cx="272256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US" altLang="en-US" sz="2600" b="1">
                <a:solidFill>
                  <a:schemeClr val="tx1"/>
                </a:solidFill>
                <a:effectLst>
                  <a:outerShdw blurRad="38100" dist="38100" dir="2700000" algn="tl">
                    <a:srgbClr val="C0C0C0"/>
                  </a:outerShdw>
                </a:effectLst>
                <a:latin typeface="Calibri" pitchFamily="34" charset="0"/>
                <a:cs typeface="Arial" pitchFamily="34" charset="0"/>
              </a:rPr>
              <a:t>Synaptic Plasticity</a:t>
            </a:r>
          </a:p>
        </p:txBody>
      </p:sp>
      <p:grpSp>
        <p:nvGrpSpPr>
          <p:cNvPr id="121860" name="Group 4"/>
          <p:cNvGrpSpPr>
            <a:grpSpLocks/>
          </p:cNvGrpSpPr>
          <p:nvPr/>
        </p:nvGrpSpPr>
        <p:grpSpPr bwMode="auto">
          <a:xfrm>
            <a:off x="198438" y="5129213"/>
            <a:ext cx="9723437" cy="1830387"/>
            <a:chOff x="113" y="2948"/>
            <a:chExt cx="5556" cy="1046"/>
          </a:xfrm>
        </p:grpSpPr>
        <p:sp>
          <p:nvSpPr>
            <p:cNvPr id="6" name="TextBox 5"/>
            <p:cNvSpPr txBox="1">
              <a:spLocks noChangeArrowheads="1"/>
            </p:cNvSpPr>
            <p:nvPr/>
          </p:nvSpPr>
          <p:spPr bwMode="auto">
            <a:xfrm>
              <a:off x="113" y="3152"/>
              <a:ext cx="16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US" altLang="en-US" sz="2600" b="1">
                  <a:solidFill>
                    <a:schemeClr val="tx1"/>
                  </a:solidFill>
                  <a:effectLst>
                    <a:outerShdw blurRad="38100" dist="38100" dir="2700000" algn="tl">
                      <a:srgbClr val="C0C0C0"/>
                    </a:outerShdw>
                  </a:effectLst>
                  <a:latin typeface="Calibri" pitchFamily="34" charset="0"/>
                  <a:cs typeface="Arial" pitchFamily="34" charset="0"/>
                </a:rPr>
                <a:t>Structural Plasticity</a:t>
              </a:r>
            </a:p>
          </p:txBody>
        </p:sp>
        <p:grpSp>
          <p:nvGrpSpPr>
            <p:cNvPr id="121862" name="Group 6"/>
            <p:cNvGrpSpPr>
              <a:grpSpLocks/>
            </p:cNvGrpSpPr>
            <p:nvPr/>
          </p:nvGrpSpPr>
          <p:grpSpPr bwMode="auto">
            <a:xfrm>
              <a:off x="2018" y="2948"/>
              <a:ext cx="1950" cy="960"/>
              <a:chOff x="2245" y="2478"/>
              <a:chExt cx="1561" cy="733"/>
            </a:xfrm>
          </p:grpSpPr>
          <p:pic>
            <p:nvPicPr>
              <p:cNvPr id="35866"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5" y="2478"/>
                <a:ext cx="1561"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7"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 y="2840"/>
                <a:ext cx="1463"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extBox 121"/>
            <p:cNvSpPr txBox="1">
              <a:spLocks noChangeArrowheads="1"/>
            </p:cNvSpPr>
            <p:nvPr/>
          </p:nvSpPr>
          <p:spPr bwMode="auto">
            <a:xfrm>
              <a:off x="4059" y="2976"/>
              <a:ext cx="1610"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US" altLang="en-US" sz="2200">
                  <a:solidFill>
                    <a:schemeClr val="tx1"/>
                  </a:solidFill>
                  <a:effectLst>
                    <a:outerShdw blurRad="38100" dist="38100" dir="2700000" algn="tl">
                      <a:srgbClr val="C0C0C0"/>
                    </a:outerShdw>
                  </a:effectLst>
                  <a:latin typeface="Calibri" pitchFamily="34" charset="0"/>
                  <a:cs typeface="Arial" pitchFamily="34" charset="0"/>
                </a:rPr>
                <a:t>Calcium dependent</a:t>
              </a:r>
              <a:r>
                <a:rPr lang="en-US" altLang="en-US" sz="2200" b="1">
                  <a:solidFill>
                    <a:schemeClr val="tx1"/>
                  </a:solidFill>
                  <a:effectLst>
                    <a:outerShdw blurRad="38100" dist="38100" dir="2700000" algn="tl">
                      <a:srgbClr val="C0C0C0"/>
                    </a:outerShdw>
                  </a:effectLst>
                  <a:latin typeface="Calibri" pitchFamily="34" charset="0"/>
                  <a:cs typeface="Arial" pitchFamily="34" charset="0"/>
                </a:rPr>
                <a:t> dendritic </a:t>
              </a:r>
              <a:r>
                <a:rPr lang="en-US" altLang="en-US" sz="2200" b="1">
                  <a:solidFill>
                    <a:schemeClr val="tx1"/>
                  </a:solidFill>
                  <a:latin typeface="Calibri" pitchFamily="34" charset="0"/>
                  <a:cs typeface="Arial" pitchFamily="34" charset="0"/>
                </a:rPr>
                <a:t>and</a:t>
              </a:r>
              <a:r>
                <a:rPr lang="en-US" altLang="en-US" sz="2200">
                  <a:solidFill>
                    <a:schemeClr val="tx1"/>
                  </a:solidFill>
                  <a:latin typeface="Calibri" pitchFamily="34" charset="0"/>
                  <a:cs typeface="Arial" pitchFamily="34" charset="0"/>
                </a:rPr>
                <a:t> </a:t>
              </a:r>
              <a:r>
                <a:rPr lang="en-US" altLang="en-US" sz="2200" b="1">
                  <a:solidFill>
                    <a:schemeClr val="tx1"/>
                  </a:solidFill>
                  <a:effectLst>
                    <a:outerShdw blurRad="38100" dist="38100" dir="2700000" algn="tl">
                      <a:srgbClr val="C0C0C0"/>
                    </a:outerShdw>
                  </a:effectLst>
                  <a:latin typeface="Calibri" pitchFamily="34" charset="0"/>
                  <a:cs typeface="Arial" pitchFamily="34" charset="0"/>
                </a:rPr>
                <a:t>axonal </a:t>
              </a:r>
              <a:endParaRPr lang="en-US" altLang="en-US" sz="2200">
                <a:solidFill>
                  <a:schemeClr val="tx1"/>
                </a:solidFill>
                <a:latin typeface="Calibri" pitchFamily="34" charset="0"/>
                <a:cs typeface="Arial" pitchFamily="34" charset="0"/>
              </a:endParaRPr>
            </a:p>
            <a:p>
              <a:pPr hangingPunct="1">
                <a:lnSpc>
                  <a:spcPct val="100000"/>
                </a:lnSpc>
                <a:buClrTx/>
                <a:buSzTx/>
                <a:buFontTx/>
                <a:buNone/>
              </a:pPr>
              <a:r>
                <a:rPr lang="en-US" altLang="en-US" sz="2200" b="1">
                  <a:solidFill>
                    <a:schemeClr val="tx1"/>
                  </a:solidFill>
                  <a:latin typeface="Calibri" pitchFamily="34" charset="0"/>
                  <a:cs typeface="Arial" pitchFamily="34" charset="0"/>
                </a:rPr>
                <a:t>growth or shrinkage</a:t>
              </a:r>
              <a:r>
                <a:rPr lang="en-US" altLang="en-US" sz="2200">
                  <a:solidFill>
                    <a:schemeClr val="tx1"/>
                  </a:solidFill>
                  <a:latin typeface="Calibri" pitchFamily="34" charset="0"/>
                  <a:cs typeface="Arial" pitchFamily="34" charset="0"/>
                </a:rPr>
                <a:t> for synapse generation or deletion</a:t>
              </a:r>
              <a:endParaRPr lang="en-US" altLang="en-US" sz="2200" b="1">
                <a:solidFill>
                  <a:schemeClr val="tx1"/>
                </a:solidFill>
                <a:effectLst>
                  <a:outerShdw blurRad="38100" dist="38100" dir="2700000" algn="tl">
                    <a:srgbClr val="C0C0C0"/>
                  </a:outerShdw>
                </a:effectLst>
                <a:latin typeface="Calibri" pitchFamily="34" charset="0"/>
                <a:cs typeface="Arial" pitchFamily="34" charset="0"/>
              </a:endParaRPr>
            </a:p>
          </p:txBody>
        </p:sp>
      </p:grpSp>
      <p:sp>
        <p:nvSpPr>
          <p:cNvPr id="122" name="TextBox 121"/>
          <p:cNvSpPr txBox="1">
            <a:spLocks noChangeArrowheads="1"/>
          </p:cNvSpPr>
          <p:nvPr/>
        </p:nvSpPr>
        <p:spPr bwMode="auto">
          <a:xfrm>
            <a:off x="7104063" y="1620838"/>
            <a:ext cx="2817812"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US" altLang="en-US" sz="2200" b="1">
                <a:solidFill>
                  <a:schemeClr val="tx1"/>
                </a:solidFill>
                <a:effectLst>
                  <a:outerShdw blurRad="38100" dist="38100" dir="2700000" algn="tl">
                    <a:srgbClr val="C0C0C0"/>
                  </a:outerShdw>
                </a:effectLst>
                <a:latin typeface="Calibri" pitchFamily="34" charset="0"/>
                <a:cs typeface="Arial" pitchFamily="34" charset="0"/>
              </a:rPr>
              <a:t>Hebbian plasticity </a:t>
            </a:r>
            <a:r>
              <a:rPr lang="en-US" altLang="en-US" sz="2200">
                <a:solidFill>
                  <a:schemeClr val="tx1"/>
                </a:solidFill>
                <a:latin typeface="Calibri" pitchFamily="34" charset="0"/>
                <a:cs typeface="Arial" pitchFamily="34" charset="0"/>
              </a:rPr>
              <a:t> (or other, STDP) for synaptic growth or shrinkage.</a:t>
            </a:r>
            <a:endParaRPr lang="en-US" altLang="en-US" sz="2200" b="1">
              <a:solidFill>
                <a:schemeClr val="tx1"/>
              </a:solidFill>
              <a:effectLst>
                <a:outerShdw blurRad="38100" dist="38100" dir="2700000" algn="tl">
                  <a:srgbClr val="C0C0C0"/>
                </a:outerShdw>
              </a:effectLst>
              <a:latin typeface="Calibri" pitchFamily="34" charset="0"/>
              <a:cs typeface="Arial" pitchFamily="34" charset="0"/>
            </a:endParaRPr>
          </a:p>
        </p:txBody>
      </p:sp>
      <p:pic>
        <p:nvPicPr>
          <p:cNvPr id="12186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1563" y="2109788"/>
            <a:ext cx="1649412" cy="59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868" name="Oval 12"/>
          <p:cNvSpPr>
            <a:spLocks noChangeArrowheads="1"/>
          </p:cNvSpPr>
          <p:nvPr/>
        </p:nvSpPr>
        <p:spPr bwMode="auto">
          <a:xfrm>
            <a:off x="4802188" y="1217613"/>
            <a:ext cx="319087" cy="31908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869" name="Line 13"/>
          <p:cNvSpPr>
            <a:spLocks noChangeShapeType="1"/>
          </p:cNvSpPr>
          <p:nvPr/>
        </p:nvSpPr>
        <p:spPr bwMode="auto">
          <a:xfrm>
            <a:off x="3771900" y="1377950"/>
            <a:ext cx="1030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870" name="Line 14"/>
          <p:cNvSpPr>
            <a:spLocks noChangeShapeType="1"/>
          </p:cNvSpPr>
          <p:nvPr/>
        </p:nvSpPr>
        <p:spPr bwMode="auto">
          <a:xfrm>
            <a:off x="5121275" y="1377950"/>
            <a:ext cx="1030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1871" name="Text Box 15"/>
          <p:cNvSpPr txBox="1">
            <a:spLocks noChangeArrowheads="1"/>
          </p:cNvSpPr>
          <p:nvPr/>
        </p:nvSpPr>
        <p:spPr bwMode="auto">
          <a:xfrm>
            <a:off x="4010025" y="842963"/>
            <a:ext cx="398463"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GB" altLang="en-US" sz="3100" i="1">
                <a:solidFill>
                  <a:schemeClr val="tx1"/>
                </a:solidFill>
                <a:latin typeface="Times New Roman" pitchFamily="18" charset="0"/>
                <a:cs typeface="Arial" pitchFamily="34" charset="0"/>
              </a:rPr>
              <a:t>u</a:t>
            </a:r>
            <a:endParaRPr lang="en-US" altLang="en-US" sz="3100" i="1">
              <a:solidFill>
                <a:schemeClr val="tx1"/>
              </a:solidFill>
              <a:latin typeface="Times New Roman" pitchFamily="18" charset="0"/>
              <a:cs typeface="Arial" pitchFamily="34" charset="0"/>
            </a:endParaRPr>
          </a:p>
        </p:txBody>
      </p:sp>
      <p:sp>
        <p:nvSpPr>
          <p:cNvPr id="121872" name="Text Box 16"/>
          <p:cNvSpPr txBox="1">
            <a:spLocks noChangeArrowheads="1"/>
          </p:cNvSpPr>
          <p:nvPr/>
        </p:nvSpPr>
        <p:spPr bwMode="auto">
          <a:xfrm>
            <a:off x="5483225" y="842963"/>
            <a:ext cx="376238"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GB" altLang="en-US" sz="3100" i="1">
                <a:solidFill>
                  <a:schemeClr val="tx1"/>
                </a:solidFill>
                <a:latin typeface="Times New Roman" pitchFamily="18" charset="0"/>
                <a:cs typeface="Arial" pitchFamily="34" charset="0"/>
              </a:rPr>
              <a:t>v</a:t>
            </a:r>
            <a:endParaRPr lang="en-US" altLang="en-US" sz="3100" i="1">
              <a:solidFill>
                <a:schemeClr val="tx1"/>
              </a:solidFill>
              <a:latin typeface="Times New Roman" pitchFamily="18" charset="0"/>
              <a:cs typeface="Arial" pitchFamily="34" charset="0"/>
            </a:endParaRPr>
          </a:p>
        </p:txBody>
      </p:sp>
      <p:sp>
        <p:nvSpPr>
          <p:cNvPr id="121873" name="Text Box 17"/>
          <p:cNvSpPr txBox="1">
            <a:spLocks noChangeArrowheads="1"/>
          </p:cNvSpPr>
          <p:nvPr/>
        </p:nvSpPr>
        <p:spPr bwMode="auto">
          <a:xfrm>
            <a:off x="4486275" y="844550"/>
            <a:ext cx="471488"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GB" altLang="en-US" sz="3100" b="1" i="1">
                <a:solidFill>
                  <a:schemeClr val="tx1"/>
                </a:solidFill>
                <a:latin typeface="Symbol" pitchFamily="18" charset="2"/>
                <a:cs typeface="Arial" pitchFamily="34" charset="0"/>
              </a:rPr>
              <a:t>w</a:t>
            </a:r>
            <a:endParaRPr lang="en-US" altLang="en-US" sz="3100" b="1" i="1">
              <a:solidFill>
                <a:schemeClr val="tx1"/>
              </a:solidFill>
              <a:latin typeface="Symbol" pitchFamily="18" charset="2"/>
              <a:cs typeface="Arial" pitchFamily="34" charset="0"/>
            </a:endParaRPr>
          </a:p>
        </p:txBody>
      </p:sp>
      <p:grpSp>
        <p:nvGrpSpPr>
          <p:cNvPr id="121874" name="Group 18"/>
          <p:cNvGrpSpPr>
            <a:grpSpLocks/>
          </p:cNvGrpSpPr>
          <p:nvPr/>
        </p:nvGrpSpPr>
        <p:grpSpPr bwMode="auto">
          <a:xfrm>
            <a:off x="198438" y="3262313"/>
            <a:ext cx="9723437" cy="1444625"/>
            <a:chOff x="113" y="1864"/>
            <a:chExt cx="5556" cy="826"/>
          </a:xfrm>
        </p:grpSpPr>
        <p:sp>
          <p:nvSpPr>
            <p:cNvPr id="3" name="TextBox 4"/>
            <p:cNvSpPr txBox="1">
              <a:spLocks noChangeArrowheads="1"/>
            </p:cNvSpPr>
            <p:nvPr/>
          </p:nvSpPr>
          <p:spPr bwMode="auto">
            <a:xfrm>
              <a:off x="113" y="1888"/>
              <a:ext cx="18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US" altLang="en-US" sz="2600" b="1">
                  <a:solidFill>
                    <a:schemeClr val="tx1"/>
                  </a:solidFill>
                  <a:effectLst>
                    <a:outerShdw blurRad="38100" dist="38100" dir="2700000" algn="tl">
                      <a:srgbClr val="C0C0C0"/>
                    </a:outerShdw>
                  </a:effectLst>
                  <a:latin typeface="Calibri" pitchFamily="34" charset="0"/>
                  <a:cs typeface="Arial" pitchFamily="34" charset="0"/>
                </a:rPr>
                <a:t>Homeostatic Plasticity</a:t>
              </a:r>
            </a:p>
          </p:txBody>
        </p:sp>
        <p:sp>
          <p:nvSpPr>
            <p:cNvPr id="4" name="TextBox 121"/>
            <p:cNvSpPr txBox="1">
              <a:spLocks noChangeArrowheads="1"/>
            </p:cNvSpPr>
            <p:nvPr/>
          </p:nvSpPr>
          <p:spPr bwMode="auto">
            <a:xfrm>
              <a:off x="4059" y="1864"/>
              <a:ext cx="1610"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US" altLang="en-US" sz="2200" b="1">
                  <a:solidFill>
                    <a:schemeClr val="tx1"/>
                  </a:solidFill>
                  <a:effectLst>
                    <a:outerShdw blurRad="38100" dist="38100" dir="2700000" algn="tl">
                      <a:srgbClr val="C0C0C0"/>
                    </a:outerShdw>
                  </a:effectLst>
                  <a:latin typeface="Calibri" pitchFamily="34" charset="0"/>
                  <a:cs typeface="Arial" pitchFamily="34" charset="0"/>
                </a:rPr>
                <a:t>Firing rate homeostasis drive </a:t>
              </a:r>
              <a:r>
                <a:rPr lang="en-US" altLang="en-US" sz="2200">
                  <a:solidFill>
                    <a:schemeClr val="tx1"/>
                  </a:solidFill>
                  <a:latin typeface="Calibri" pitchFamily="34" charset="0"/>
                  <a:cs typeface="Arial" pitchFamily="34" charset="0"/>
                </a:rPr>
                <a:t> for synaptic (up or down) scaling.</a:t>
              </a:r>
              <a:endParaRPr lang="en-US" altLang="en-US" sz="2200" b="1">
                <a:solidFill>
                  <a:schemeClr val="tx1"/>
                </a:solidFill>
                <a:effectLst>
                  <a:outerShdw blurRad="38100" dist="38100" dir="2700000" algn="tl">
                    <a:srgbClr val="C0C0C0"/>
                  </a:outerShdw>
                </a:effectLst>
                <a:latin typeface="Calibri" pitchFamily="34" charset="0"/>
                <a:cs typeface="Arial" pitchFamily="34" charset="0"/>
              </a:endParaRPr>
            </a:p>
          </p:txBody>
        </p:sp>
        <p:pic>
          <p:nvPicPr>
            <p:cNvPr id="121877"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4" y="1979"/>
              <a:ext cx="158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1878"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1FC8B55E-15BB-4100-A7A7-06D8B16F64DB}" type="slidenum">
              <a:rPr lang="de-DE" altLang="en-US" sz="1100">
                <a:solidFill>
                  <a:schemeClr val="tx1"/>
                </a:solidFill>
                <a:cs typeface="Arial" pitchFamily="34" charset="0"/>
              </a:rPr>
              <a:pPr algn="r" hangingPunct="1">
                <a:lnSpc>
                  <a:spcPct val="100000"/>
                </a:lnSpc>
                <a:buClrTx/>
                <a:buSzTx/>
                <a:buFontTx/>
                <a:buNone/>
              </a:pPr>
              <a:t>8</a:t>
            </a:fld>
            <a:endParaRPr lang="de-DE" altLang="en-US" sz="1100">
              <a:solidFill>
                <a:schemeClr val="tx1"/>
              </a:solidFill>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121860"/>
                                        </p:tgtEl>
                                        <p:attrNameLst>
                                          <p:attrName>style.visibility</p:attrName>
                                        </p:attrNameLst>
                                      </p:cBhvr>
                                      <p:to>
                                        <p:strVal val="visible"/>
                                      </p:to>
                                    </p:set>
                                    <p:animEffect transition="in" filter="dissolve">
                                      <p:cBhvr>
                                        <p:cTn id="7" dur="500"/>
                                        <p:tgtEl>
                                          <p:spTgt spid="121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647700" y="207963"/>
            <a:ext cx="82724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0794" tIns="50397" rIns="100794" bIns="50397">
            <a:spAutoFit/>
          </a:bodyPr>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buClrTx/>
              <a:buSzTx/>
              <a:buFontTx/>
              <a:buNone/>
            </a:pPr>
            <a:r>
              <a:rPr lang="en-US" altLang="en-US" sz="3500">
                <a:solidFill>
                  <a:srgbClr val="333399"/>
                </a:solidFill>
                <a:latin typeface="Lucida Sans Unicode" pitchFamily="34" charset="0"/>
                <a:cs typeface="Arial" pitchFamily="34" charset="0"/>
              </a:rPr>
              <a:t>Synaptic Plasticity  + Synaptic Scaling</a:t>
            </a:r>
          </a:p>
        </p:txBody>
      </p:sp>
      <p:sp>
        <p:nvSpPr>
          <p:cNvPr id="123907" name="Text Box 3"/>
          <p:cNvSpPr txBox="1">
            <a:spLocks noChangeArrowheads="1"/>
          </p:cNvSpPr>
          <p:nvPr/>
        </p:nvSpPr>
        <p:spPr bwMode="auto">
          <a:xfrm>
            <a:off x="198438" y="1160463"/>
            <a:ext cx="9683750" cy="150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794" tIns="50397" rIns="100794" bIns="50397">
            <a:spAutoFit/>
          </a:bodyPr>
          <a:lstStyle>
            <a:lvl1pPr defTabSz="495300">
              <a:defRPr>
                <a:solidFill>
                  <a:srgbClr val="000000"/>
                </a:solidFill>
                <a:latin typeface="Arial" pitchFamily="34" charset="0"/>
              </a:defRPr>
            </a:lvl1pPr>
            <a:lvl2pPr marL="476250" indent="-238125" defTabSz="495300">
              <a:defRPr>
                <a:solidFill>
                  <a:srgbClr val="000000"/>
                </a:solidFill>
                <a:latin typeface="Arial" pitchFamily="34" charset="0"/>
              </a:defRPr>
            </a:lvl2pPr>
            <a:lvl3pPr marL="714375" indent="-238125" defTabSz="495300">
              <a:defRPr>
                <a:solidFill>
                  <a:srgbClr val="000000"/>
                </a:solidFill>
                <a:latin typeface="Arial" pitchFamily="34" charset="0"/>
              </a:defRPr>
            </a:lvl3pPr>
            <a:lvl4pPr marL="952500" indent="-238125" defTabSz="495300">
              <a:defRPr>
                <a:solidFill>
                  <a:srgbClr val="000000"/>
                </a:solidFill>
                <a:latin typeface="Arial" pitchFamily="34" charset="0"/>
              </a:defRPr>
            </a:lvl4pPr>
            <a:lvl5pPr marL="1190625" indent="-238125" defTabSz="495300">
              <a:defRPr>
                <a:solidFill>
                  <a:srgbClr val="000000"/>
                </a:solidFill>
                <a:latin typeface="Arial" pitchFamily="34" charset="0"/>
              </a:defRPr>
            </a:lvl5pPr>
            <a:lvl6pPr marL="16478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21050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25622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3019425" indent="-238125" defTabSz="495300"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hangingPunct="1">
              <a:lnSpc>
                <a:spcPct val="100000"/>
              </a:lnSpc>
              <a:spcBef>
                <a:spcPct val="50000"/>
              </a:spcBef>
              <a:buClrTx/>
              <a:buSzTx/>
              <a:buFontTx/>
              <a:buNone/>
            </a:pPr>
            <a:r>
              <a:rPr lang="de-DE" altLang="en-US" sz="2600">
                <a:solidFill>
                  <a:srgbClr val="CC0000"/>
                </a:solidFill>
                <a:cs typeface="Arial" pitchFamily="34" charset="0"/>
              </a:rPr>
              <a:t>The Problem:</a:t>
            </a:r>
            <a:endParaRPr lang="de-DE" altLang="en-US" sz="2600">
              <a:solidFill>
                <a:schemeClr val="tx1"/>
              </a:solidFill>
              <a:cs typeface="Arial" pitchFamily="34" charset="0"/>
            </a:endParaRPr>
          </a:p>
          <a:p>
            <a:pPr hangingPunct="1">
              <a:lnSpc>
                <a:spcPct val="100000"/>
              </a:lnSpc>
              <a:spcBef>
                <a:spcPct val="50000"/>
              </a:spcBef>
              <a:buClrTx/>
              <a:buSzTx/>
              <a:buFontTx/>
              <a:buNone/>
            </a:pPr>
            <a:r>
              <a:rPr lang="de-DE" altLang="en-US" sz="2600">
                <a:solidFill>
                  <a:schemeClr val="tx1"/>
                </a:solidFill>
                <a:cs typeface="Arial" pitchFamily="34" charset="0"/>
              </a:rPr>
              <a:t>	Regulation of synaptic growth in „general“ networks to 	avoid weight divergence and guarantee pattern storage.</a:t>
            </a:r>
          </a:p>
        </p:txBody>
      </p:sp>
      <p:sp>
        <p:nvSpPr>
          <p:cNvPr id="123908" name="Rectangle 13"/>
          <p:cNvSpPr txBox="1">
            <a:spLocks noGrp="1" noChangeArrowheads="1"/>
          </p:cNvSpPr>
          <p:nvPr/>
        </p:nvSpPr>
        <p:spPr bwMode="auto">
          <a:xfrm>
            <a:off x="9532938" y="7064375"/>
            <a:ext cx="4048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nchor="b"/>
          <a:lstStyle>
            <a:lvl1pPr defTabSz="1008063">
              <a:defRPr>
                <a:solidFill>
                  <a:srgbClr val="000000"/>
                </a:solidFill>
                <a:latin typeface="Arial" pitchFamily="34" charset="0"/>
              </a:defRPr>
            </a:lvl1pPr>
            <a:lvl2pPr marL="819150" indent="-315913" defTabSz="1008063">
              <a:defRPr>
                <a:solidFill>
                  <a:srgbClr val="000000"/>
                </a:solidFill>
                <a:latin typeface="Arial" pitchFamily="34" charset="0"/>
              </a:defRPr>
            </a:lvl2pPr>
            <a:lvl3pPr marL="1260475" indent="-252413" defTabSz="1008063">
              <a:defRPr>
                <a:solidFill>
                  <a:srgbClr val="000000"/>
                </a:solidFill>
                <a:latin typeface="Arial" pitchFamily="34" charset="0"/>
              </a:defRPr>
            </a:lvl3pPr>
            <a:lvl4pPr marL="1763713" indent="-252413" defTabSz="1008063">
              <a:defRPr>
                <a:solidFill>
                  <a:srgbClr val="000000"/>
                </a:solidFill>
                <a:latin typeface="Arial" pitchFamily="34" charset="0"/>
              </a:defRPr>
            </a:lvl4pPr>
            <a:lvl5pPr marL="2268538" indent="-252413" defTabSz="1008063">
              <a:defRPr>
                <a:solidFill>
                  <a:srgbClr val="000000"/>
                </a:solidFill>
                <a:latin typeface="Arial" pitchFamily="34" charset="0"/>
              </a:defRPr>
            </a:lvl5pPr>
            <a:lvl6pPr marL="27257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6pPr>
            <a:lvl7pPr marL="31829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7pPr>
            <a:lvl8pPr marL="36401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8pPr>
            <a:lvl9pPr marL="4097338" indent="-252413" defTabSz="1008063" fontAlgn="base" hangingPunct="0">
              <a:lnSpc>
                <a:spcPct val="93000"/>
              </a:lnSpc>
              <a:spcBef>
                <a:spcPct val="0"/>
              </a:spcBef>
              <a:spcAft>
                <a:spcPct val="0"/>
              </a:spcAft>
              <a:buClr>
                <a:srgbClr val="000000"/>
              </a:buClr>
              <a:buSzPct val="45000"/>
              <a:buFont typeface="Wingdings" pitchFamily="2" charset="2"/>
              <a:defRPr>
                <a:solidFill>
                  <a:srgbClr val="000000"/>
                </a:solidFill>
                <a:latin typeface="Arial" pitchFamily="34" charset="0"/>
              </a:defRPr>
            </a:lvl9pPr>
          </a:lstStyle>
          <a:p>
            <a:pPr algn="r" hangingPunct="1">
              <a:lnSpc>
                <a:spcPct val="100000"/>
              </a:lnSpc>
              <a:buClrTx/>
              <a:buSzTx/>
              <a:buFontTx/>
              <a:buNone/>
            </a:pPr>
            <a:fld id="{F23486E8-3981-4D35-80BD-A66237C0BBC9}" type="slidenum">
              <a:rPr lang="de-DE" altLang="en-US" sz="1100">
                <a:solidFill>
                  <a:schemeClr val="tx1"/>
                </a:solidFill>
                <a:cs typeface="Arial" pitchFamily="34" charset="0"/>
              </a:rPr>
              <a:pPr algn="r" hangingPunct="1">
                <a:lnSpc>
                  <a:spcPct val="100000"/>
                </a:lnSpc>
                <a:buClrTx/>
                <a:buSzTx/>
                <a:buFontTx/>
                <a:buNone/>
              </a:pPr>
              <a:t>9</a:t>
            </a:fld>
            <a:endParaRPr lang="de-DE" altLang="en-US" sz="1100">
              <a:solidFill>
                <a:schemeClr val="tx1"/>
              </a:solidFill>
              <a:cs typeface="Ari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45000"/>
          <a:buFont typeface="Wingdings" pitchFamily="2" charset="2"/>
          <a:buNone/>
          <a:tabLst/>
          <a:defRPr kumimoji="0" lang="en-GB" altLang="en-US" sz="1800" b="0" i="0" u="none" strike="noStrike" cap="none" normalizeH="0" baseline="0" smtClean="0">
            <a:ln>
              <a:noFill/>
            </a:ln>
            <a:effectLst/>
            <a:latin typeface="Arial"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45000"/>
          <a:buFont typeface="Wingdings" pitchFamily="2" charset="2"/>
          <a:buNone/>
          <a:tabLst/>
          <a:defRPr kumimoji="0" lang="en-GB" altLang="en-US" sz="1800" b="0" i="0" u="none" strike="noStrike" cap="none" normalizeH="0" baseline="0" smtClean="0">
            <a:ln>
              <a:noFill/>
            </a:ln>
            <a:effectLst/>
            <a:latin typeface="Arial" pitchFamily="34" charset="0"/>
          </a:defRPr>
        </a:defPPr>
      </a:lstStyle>
    </a:lnDef>
  </a:objectDefaults>
  <a:extraClrSchemeLst>
    <a:extraClrScheme>
      <a:clrScheme name="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2643</Words>
  <Application>Microsoft Office PowerPoint</Application>
  <PresentationFormat>Custom</PresentationFormat>
  <Paragraphs>600</Paragraphs>
  <Slides>66</Slides>
  <Notes>19</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66</vt:i4>
      </vt:variant>
    </vt:vector>
  </HeadingPairs>
  <TitlesOfParts>
    <vt:vector size="77" baseType="lpstr">
      <vt:lpstr>AvantGarde Bk BT</vt:lpstr>
      <vt:lpstr>StarSymbol</vt:lpstr>
      <vt:lpstr>Arial</vt:lpstr>
      <vt:lpstr>Calibri</vt:lpstr>
      <vt:lpstr>Lucida Sans Unicode</vt:lpstr>
      <vt:lpstr>Symbol</vt:lpstr>
      <vt:lpstr>Times New Roman</vt:lpstr>
      <vt:lpstr>Wingdings</vt:lpstr>
      <vt:lpstr>Standarddesign</vt:lpstr>
      <vt:lpstr>CorelDRAW</vt:lpstr>
      <vt:lpstr>Equation.3</vt:lpstr>
      <vt:lpstr>A central remaining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Structural Plasticity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Structural Plasticity influences network development AND activity</vt:lpstr>
      <vt:lpstr>What is self-organized criticality (SOC)?</vt:lpstr>
      <vt:lpstr>What is an avalanche?</vt:lpstr>
      <vt:lpstr>What is self-organized criticality (SOC)?</vt:lpstr>
      <vt:lpstr>PowerPoint Presentation</vt:lpstr>
      <vt:lpstr>Avalanches and SOC in neuronal networks</vt:lpstr>
      <vt:lpstr>Criticality in cell cultures</vt:lpstr>
      <vt:lpstr>The model</vt:lpstr>
      <vt:lpstr>PowerPoint Presentation</vt:lpstr>
      <vt:lpstr>PowerPoint Presentation</vt:lpstr>
      <vt:lpstr>PowerPoint Presentation</vt:lpstr>
      <vt:lpstr>PowerPoint Presentation</vt:lpstr>
      <vt:lpstr>Comparison to cell cultures</vt:lpstr>
      <vt:lpstr>PowerPoint Presentation</vt:lpstr>
      <vt:lpstr>PowerPoint Presentation</vt:lpstr>
      <vt:lpstr>PowerPoint Presentation</vt:lpstr>
      <vt:lpstr>Structural plasticity</vt:lpstr>
      <vt:lpstr>Avalanches and SOC in neuronal networks</vt:lpstr>
      <vt:lpstr>Structural plasticity</vt:lpstr>
      <vt:lpstr>Isoclines</vt:lpstr>
      <vt:lpstr>Isoclines</vt:lpstr>
      <vt:lpstr>Outgrowth phase</vt:lpstr>
      <vt:lpstr>Overshoot/Pruning phase</vt:lpstr>
      <vt:lpstr>Equilibrium phase</vt:lpstr>
      <vt:lpstr>PowerPoint Presentation</vt:lpstr>
      <vt:lpstr>PowerPoint Presentation</vt:lpstr>
      <vt:lpstr>PowerPoint Presentation</vt:lpstr>
      <vt:lpstr>The model</vt:lpstr>
      <vt:lpstr>The model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Alexander Wolf</dc:creator>
  <cp:lastModifiedBy>Florentin Wörgötter</cp:lastModifiedBy>
  <cp:revision>21</cp:revision>
  <dcterms:modified xsi:type="dcterms:W3CDTF">2018-01-14T06:15:16Z</dcterms:modified>
</cp:coreProperties>
</file>